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emf" ContentType="image/x-emf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65" r:id="rId4"/>
    <p:sldId id="266" r:id="rId5"/>
    <p:sldId id="258" r:id="rId6"/>
    <p:sldId id="259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6E58-6999-476A-AAC9-B9D0C0B2DE3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C230B-9AB0-4624-A784-B9D1C3BA0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109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6E58-6999-476A-AAC9-B9D0C0B2DE3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C230B-9AB0-4624-A784-B9D1C3BA0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977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8D6E58-6999-476A-AAC9-B9D0C0B2DE3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98C230B-9AB0-4624-A784-B9D1C3BA0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607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6E58-6999-476A-AAC9-B9D0C0B2DE3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C230B-9AB0-4624-A784-B9D1C3BA0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08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6E58-6999-476A-AAC9-B9D0C0B2DE3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C230B-9AB0-4624-A784-B9D1C3BA0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34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6E58-6999-476A-AAC9-B9D0C0B2DE3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C230B-9AB0-4624-A784-B9D1C3BA0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390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6E58-6999-476A-AAC9-B9D0C0B2DE3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C230B-9AB0-4624-A784-B9D1C3BA0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626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6E58-6999-476A-AAC9-B9D0C0B2DE3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C230B-9AB0-4624-A784-B9D1C3BA0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191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6E58-6999-476A-AAC9-B9D0C0B2DE3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C230B-9AB0-4624-A784-B9D1C3BA0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081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6E58-6999-476A-AAC9-B9D0C0B2DE3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C230B-9AB0-4624-A784-B9D1C3BA0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809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D08D6E58-6999-476A-AAC9-B9D0C0B2DE3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198C230B-9AB0-4624-A784-B9D1C3BA0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342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D08D6E58-6999-476A-AAC9-B9D0C0B2DE3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198C230B-9AB0-4624-A784-B9D1C3BA0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0203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ME" dirty="0" smtClean="0">
                <a:solidFill>
                  <a:schemeClr val="accent6"/>
                </a:solidFill>
              </a:rPr>
              <a:t>Mišićni sistem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20435" y="5008237"/>
            <a:ext cx="11471565" cy="17393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r-Latn-RS" sz="2000" dirty="0" smtClean="0">
                <a:solidFill>
                  <a:schemeClr val="bg1"/>
                </a:solidFill>
              </a:rPr>
              <a:t>JASMIN ŠABOTIĆ</a:t>
            </a:r>
          </a:p>
          <a:p>
            <a:pPr algn="ctr"/>
            <a:endParaRPr lang="sr-Latn-RS" sz="2000" dirty="0" smtClean="0">
              <a:solidFill>
                <a:schemeClr val="bg1"/>
              </a:solidFill>
            </a:endParaRPr>
          </a:p>
          <a:p>
            <a:pPr algn="ctr"/>
            <a:r>
              <a:rPr lang="sr-Latn-RS" sz="2000" dirty="0" smtClean="0">
                <a:solidFill>
                  <a:schemeClr val="bg1"/>
                </a:solidFill>
              </a:rPr>
              <a:t>JU OŠ "21. MAJ" PODGORICA</a:t>
            </a:r>
            <a:endParaRPr lang="en-US" sz="2000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90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>
                <a:solidFill>
                  <a:schemeClr val="accent6"/>
                </a:solidFill>
              </a:rPr>
              <a:t>Mišićni sistem 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663" y="1913206"/>
            <a:ext cx="10652148" cy="4711092"/>
          </a:xfrm>
        </p:spPr>
        <p:txBody>
          <a:bodyPr>
            <a:normAutofit/>
          </a:bodyPr>
          <a:lstStyle/>
          <a:p>
            <a:r>
              <a:rPr lang="sr-Latn-ME" sz="2400" dirty="0" smtClean="0"/>
              <a:t>Mišićni sistem je izgrađen od mišića.</a:t>
            </a:r>
          </a:p>
          <a:p>
            <a:r>
              <a:rPr lang="sr-Latn-ME" sz="2400" dirty="0"/>
              <a:t>Svi mišići u organizmu čovjeka čine MUSKULATURU</a:t>
            </a:r>
            <a:r>
              <a:rPr lang="sr-Latn-ME" sz="2400" dirty="0" smtClean="0"/>
              <a:t>.</a:t>
            </a:r>
          </a:p>
          <a:p>
            <a:r>
              <a:rPr lang="sr-Latn-ME" sz="2400" dirty="0" smtClean="0"/>
              <a:t>U tijelu čovjeka ima preko 600 mišića.</a:t>
            </a:r>
            <a:endParaRPr lang="sr-Latn-ME" sz="2400" dirty="0"/>
          </a:p>
          <a:p>
            <a:r>
              <a:rPr lang="sr-Latn-ME" sz="2400" dirty="0" smtClean="0"/>
              <a:t>Najvažnija osobina mišića je grčenje (KONTRAKCIJA MIŠIĆA).</a:t>
            </a:r>
            <a:endParaRPr lang="sr-Latn-ME" sz="2400" dirty="0"/>
          </a:p>
          <a:p>
            <a:endParaRPr lang="sr-Latn-ME" sz="2400" dirty="0" smtClean="0"/>
          </a:p>
          <a:p>
            <a:r>
              <a:rPr lang="sr-Latn-ME" sz="2400" dirty="0" smtClean="0"/>
              <a:t>Uloge mišićnog sistema:</a:t>
            </a:r>
          </a:p>
          <a:p>
            <a:pPr marL="800100" lvl="2" indent="-342900">
              <a:buFont typeface="+mj-lt"/>
              <a:buAutoNum type="arabicPeriod"/>
            </a:pPr>
            <a:r>
              <a:rPr lang="sr-Latn-ME" sz="2400" dirty="0" smtClean="0"/>
              <a:t>zajedno sa skeletnim sistemom mogućava kretanje</a:t>
            </a:r>
          </a:p>
          <a:p>
            <a:pPr marL="800100" lvl="2" indent="-342900">
              <a:buFont typeface="+mj-lt"/>
              <a:buAutoNum type="arabicPeriod"/>
            </a:pPr>
            <a:r>
              <a:rPr lang="sr-Latn-ME" sz="2400" dirty="0" smtClean="0"/>
              <a:t>Pokrivaju kosti i daju oblik tijelu</a:t>
            </a:r>
          </a:p>
          <a:p>
            <a:pPr marL="800100" lvl="2" indent="-342900">
              <a:buFont typeface="+mj-lt"/>
              <a:buAutoNum type="arabicPeriod"/>
            </a:pPr>
            <a:r>
              <a:rPr lang="sr-Latn-ME" sz="2400" dirty="0" smtClean="0"/>
              <a:t>Omogućavaju rad unutrašnjih organa (rad srca, crijeva, bešika)</a:t>
            </a:r>
          </a:p>
          <a:p>
            <a:pPr marL="800100" lvl="2" indent="-342900">
              <a:buFont typeface="+mj-lt"/>
              <a:buAutoNum type="arabicPeriod"/>
            </a:pPr>
            <a:r>
              <a:rPr lang="sr-Latn-ME" sz="2400" dirty="0" smtClean="0"/>
              <a:t>Učestvuju u održavanju stalne tjelasne temperature</a:t>
            </a:r>
          </a:p>
          <a:p>
            <a:pPr marL="800100" lvl="2" indent="-342900">
              <a:buFont typeface="+mj-lt"/>
              <a:buAutoNum type="arabicPeriod"/>
            </a:pPr>
            <a:endParaRPr lang="sr-Latn-ME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567" y="2236763"/>
            <a:ext cx="2741751" cy="269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21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>
                <a:solidFill>
                  <a:schemeClr val="accent6"/>
                </a:solidFill>
              </a:rPr>
              <a:t>Građa mišića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2011680"/>
            <a:ext cx="9678571" cy="4846320"/>
          </a:xfrm>
        </p:spPr>
        <p:txBody>
          <a:bodyPr>
            <a:normAutofit/>
          </a:bodyPr>
          <a:lstStyle/>
          <a:p>
            <a:r>
              <a:rPr lang="en-US" b="1" dirty="0"/>
              <a:t>Mišići </a:t>
            </a:r>
            <a:r>
              <a:rPr lang="en-US" b="1" dirty="0" err="1"/>
              <a:t>su</a:t>
            </a:r>
            <a:r>
              <a:rPr lang="en-US" b="1" dirty="0"/>
              <a:t> </a:t>
            </a:r>
            <a:r>
              <a:rPr lang="en-US" b="1" dirty="0" err="1"/>
              <a:t>izgrađeni</a:t>
            </a:r>
            <a:r>
              <a:rPr lang="en-US" b="1" dirty="0"/>
              <a:t> od </a:t>
            </a:r>
            <a:r>
              <a:rPr lang="en-US" b="1" dirty="0" err="1"/>
              <a:t>mišićnog</a:t>
            </a:r>
            <a:r>
              <a:rPr lang="en-US" b="1" dirty="0"/>
              <a:t> </a:t>
            </a:r>
            <a:r>
              <a:rPr lang="en-US" b="1" dirty="0" err="1" smtClean="0"/>
              <a:t>tkiva</a:t>
            </a:r>
            <a:r>
              <a:rPr lang="en-US" b="1" dirty="0" smtClean="0"/>
              <a:t>.</a:t>
            </a:r>
            <a:endParaRPr lang="sr-Latn-ME" b="1" dirty="0" smtClean="0"/>
          </a:p>
          <a:p>
            <a:r>
              <a:rPr lang="sr-Latn-ME" b="1" dirty="0" smtClean="0"/>
              <a:t>U mišićnim ćelijama se nalaze MIOFIBRILI.</a:t>
            </a:r>
          </a:p>
          <a:p>
            <a:r>
              <a:rPr lang="sr-Latn-ME" b="1" dirty="0" smtClean="0"/>
              <a:t>Miofibrili su bjelančevine i </a:t>
            </a:r>
            <a:r>
              <a:rPr lang="sr-Latn-ME" b="1" dirty="0"/>
              <a:t>oni </a:t>
            </a:r>
            <a:r>
              <a:rPr lang="sr-Latn-ME" b="1" dirty="0" smtClean="0"/>
              <a:t>omogućavaju </a:t>
            </a:r>
            <a:r>
              <a:rPr lang="sr-Latn-ME" b="1" dirty="0"/>
              <a:t>grčenje mišića (kontrakciju mišića</a:t>
            </a:r>
            <a:r>
              <a:rPr lang="sr-Latn-ME" b="1" dirty="0" smtClean="0"/>
              <a:t>).</a:t>
            </a:r>
          </a:p>
          <a:p>
            <a:r>
              <a:rPr lang="sr-Latn-ME" b="1" dirty="0" smtClean="0"/>
              <a:t>Miofibrili su izgrađeni od vlakana aktina i miozina.</a:t>
            </a: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4141" y="3567447"/>
            <a:ext cx="4043966" cy="307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41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>
                <a:solidFill>
                  <a:schemeClr val="accent6"/>
                </a:solidFill>
              </a:rPr>
              <a:t>Podjela mišića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03031" y="2011680"/>
            <a:ext cx="10883968" cy="4685334"/>
          </a:xfrm>
        </p:spPr>
        <p:txBody>
          <a:bodyPr>
            <a:normAutofit/>
          </a:bodyPr>
          <a:lstStyle/>
          <a:p>
            <a:r>
              <a:rPr lang="en-US" b="1" dirty="0"/>
              <a:t>Mišići </a:t>
            </a:r>
            <a:r>
              <a:rPr lang="en-US" b="1" dirty="0" err="1"/>
              <a:t>su</a:t>
            </a:r>
            <a:r>
              <a:rPr lang="en-US" b="1" dirty="0"/>
              <a:t> </a:t>
            </a:r>
            <a:r>
              <a:rPr lang="en-US" b="1" dirty="0" err="1"/>
              <a:t>izgrađeni</a:t>
            </a:r>
            <a:r>
              <a:rPr lang="en-US" b="1" dirty="0"/>
              <a:t> od </a:t>
            </a:r>
            <a:r>
              <a:rPr lang="en-US" b="1" dirty="0" err="1"/>
              <a:t>mišićnog</a:t>
            </a:r>
            <a:r>
              <a:rPr lang="en-US" b="1" dirty="0"/>
              <a:t> </a:t>
            </a:r>
            <a:r>
              <a:rPr lang="en-US" b="1" dirty="0" err="1"/>
              <a:t>tikiva</a:t>
            </a:r>
            <a:r>
              <a:rPr lang="en-US" b="1" dirty="0"/>
              <a:t>.</a:t>
            </a:r>
          </a:p>
          <a:p>
            <a:r>
              <a:rPr lang="en-US" b="1" dirty="0" err="1"/>
              <a:t>Postoje</a:t>
            </a:r>
            <a:r>
              <a:rPr lang="en-US" b="1" dirty="0"/>
              <a:t> tri </a:t>
            </a:r>
            <a:r>
              <a:rPr lang="en-US" b="1" dirty="0" err="1"/>
              <a:t>vrste</a:t>
            </a:r>
            <a:r>
              <a:rPr lang="en-US" b="1" dirty="0"/>
              <a:t> </a:t>
            </a:r>
            <a:r>
              <a:rPr lang="en-US" b="1" dirty="0" err="1"/>
              <a:t>mišićnog</a:t>
            </a:r>
            <a:r>
              <a:rPr lang="en-US" b="1" dirty="0"/>
              <a:t> </a:t>
            </a:r>
            <a:r>
              <a:rPr lang="en-US" b="1" dirty="0" err="1"/>
              <a:t>tkiva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u </a:t>
            </a:r>
            <a:r>
              <a:rPr lang="en-US" b="1" dirty="0" err="1"/>
              <a:t>odnosu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to </a:t>
            </a:r>
            <a:r>
              <a:rPr lang="en-US" b="1" dirty="0" err="1"/>
              <a:t>razlikujemo</a:t>
            </a:r>
            <a:r>
              <a:rPr lang="en-US" b="1" dirty="0"/>
              <a:t> tri </a:t>
            </a:r>
            <a:r>
              <a:rPr lang="en-US" b="1" dirty="0" err="1"/>
              <a:t>vrste</a:t>
            </a:r>
            <a:r>
              <a:rPr lang="en-US" b="1" dirty="0"/>
              <a:t> </a:t>
            </a:r>
            <a:r>
              <a:rPr lang="en-US" b="1" dirty="0" err="1"/>
              <a:t>mišića</a:t>
            </a:r>
            <a:r>
              <a:rPr lang="en-US" b="1" dirty="0"/>
              <a:t>:</a:t>
            </a:r>
          </a:p>
          <a:p>
            <a:r>
              <a:rPr lang="en-US" b="1" dirty="0" err="1"/>
              <a:t>Poprečnoprugasti</a:t>
            </a:r>
            <a:r>
              <a:rPr lang="en-US" b="1" dirty="0"/>
              <a:t> </a:t>
            </a:r>
            <a:r>
              <a:rPr lang="en-US" b="1" dirty="0" err="1"/>
              <a:t>mišići-izgrađeni</a:t>
            </a:r>
            <a:r>
              <a:rPr lang="en-US" b="1" dirty="0"/>
              <a:t> od </a:t>
            </a:r>
            <a:r>
              <a:rPr lang="en-US" b="1" dirty="0" err="1"/>
              <a:t>poprečnoprugastog</a:t>
            </a:r>
            <a:r>
              <a:rPr lang="en-US" b="1" dirty="0"/>
              <a:t> </a:t>
            </a:r>
            <a:r>
              <a:rPr lang="en-US" b="1" dirty="0" err="1"/>
              <a:t>mišićnog</a:t>
            </a:r>
            <a:r>
              <a:rPr lang="en-US" b="1" dirty="0"/>
              <a:t> </a:t>
            </a:r>
            <a:r>
              <a:rPr lang="en-US" b="1" dirty="0" err="1"/>
              <a:t>tkva</a:t>
            </a:r>
            <a:endParaRPr lang="en-US" b="1" dirty="0"/>
          </a:p>
          <a:p>
            <a:r>
              <a:rPr lang="en-US" b="1" dirty="0" err="1"/>
              <a:t>Glatki</a:t>
            </a:r>
            <a:r>
              <a:rPr lang="en-US" b="1" dirty="0"/>
              <a:t> </a:t>
            </a:r>
            <a:r>
              <a:rPr lang="en-US" b="1" dirty="0" err="1"/>
              <a:t>mišići</a:t>
            </a:r>
            <a:r>
              <a:rPr lang="en-US" b="1" dirty="0"/>
              <a:t>- </a:t>
            </a:r>
            <a:r>
              <a:rPr lang="en-US" b="1" dirty="0" err="1"/>
              <a:t>izgrađeni</a:t>
            </a:r>
            <a:r>
              <a:rPr lang="en-US" b="1" dirty="0"/>
              <a:t> od </a:t>
            </a:r>
            <a:r>
              <a:rPr lang="en-US" b="1" dirty="0" err="1"/>
              <a:t>glatkog</a:t>
            </a:r>
            <a:r>
              <a:rPr lang="en-US" b="1" dirty="0"/>
              <a:t> </a:t>
            </a:r>
            <a:r>
              <a:rPr lang="en-US" b="1" dirty="0" err="1"/>
              <a:t>mišićnog</a:t>
            </a:r>
            <a:r>
              <a:rPr lang="en-US" b="1" dirty="0"/>
              <a:t> </a:t>
            </a:r>
            <a:r>
              <a:rPr lang="en-US" b="1" dirty="0" err="1"/>
              <a:t>tkiva</a:t>
            </a:r>
            <a:endParaRPr lang="en-US" b="1" dirty="0"/>
          </a:p>
          <a:p>
            <a:r>
              <a:rPr lang="en-US" b="1" dirty="0" err="1"/>
              <a:t>Srčani</a:t>
            </a:r>
            <a:r>
              <a:rPr lang="en-US" b="1" dirty="0"/>
              <a:t> </a:t>
            </a:r>
            <a:r>
              <a:rPr lang="en-US" b="1" dirty="0" err="1"/>
              <a:t>mišić</a:t>
            </a:r>
            <a:r>
              <a:rPr lang="en-US" b="1" dirty="0"/>
              <a:t>- </a:t>
            </a:r>
            <a:r>
              <a:rPr lang="en-US" b="1" dirty="0" err="1"/>
              <a:t>izgrađen</a:t>
            </a:r>
            <a:r>
              <a:rPr lang="en-US" b="1" dirty="0"/>
              <a:t> od </a:t>
            </a:r>
            <a:r>
              <a:rPr lang="en-US" b="1" dirty="0" err="1"/>
              <a:t>srčanog</a:t>
            </a:r>
            <a:r>
              <a:rPr lang="en-US" b="1" dirty="0"/>
              <a:t> </a:t>
            </a:r>
            <a:r>
              <a:rPr lang="en-US" b="1" dirty="0" err="1"/>
              <a:t>mišićnog</a:t>
            </a:r>
            <a:r>
              <a:rPr lang="en-US" b="1" dirty="0"/>
              <a:t> </a:t>
            </a:r>
            <a:r>
              <a:rPr lang="en-US" b="1" dirty="0" err="1"/>
              <a:t>tkiva</a:t>
            </a:r>
            <a:endParaRPr lang="en-US" b="1" dirty="0"/>
          </a:p>
          <a:p>
            <a:endParaRPr lang="sr-Latn-ME" b="1" dirty="0" smtClean="0"/>
          </a:p>
          <a:p>
            <a:pPr marL="0" indent="0">
              <a:buNone/>
            </a:pPr>
            <a:endParaRPr lang="sr-Latn-ME" b="1" dirty="0" smtClean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6862" y="3477295"/>
            <a:ext cx="4829579" cy="321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22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>
                <a:solidFill>
                  <a:schemeClr val="accent6"/>
                </a:solidFill>
              </a:rPr>
              <a:t>Poprečnoprugasti mišići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08" y="2011679"/>
            <a:ext cx="11204620" cy="4492151"/>
          </a:xfrm>
        </p:spPr>
        <p:txBody>
          <a:bodyPr/>
          <a:lstStyle/>
          <a:p>
            <a:r>
              <a:rPr lang="en-US" dirty="0" err="1" smtClean="0"/>
              <a:t>Poprečnoprugasti</a:t>
            </a:r>
            <a:r>
              <a:rPr lang="en-US" dirty="0" smtClean="0"/>
              <a:t> </a:t>
            </a:r>
            <a:r>
              <a:rPr lang="en-US" dirty="0" err="1" smtClean="0"/>
              <a:t>mišići</a:t>
            </a:r>
            <a:r>
              <a:rPr lang="sr-Latn-ME" dirty="0" smtClean="0"/>
              <a:t> su </a:t>
            </a:r>
            <a:r>
              <a:rPr lang="en-US" dirty="0" err="1" smtClean="0"/>
              <a:t>izgrađeni</a:t>
            </a:r>
            <a:r>
              <a:rPr lang="en-US" dirty="0" smtClean="0"/>
              <a:t> </a:t>
            </a:r>
            <a:r>
              <a:rPr lang="en-US" dirty="0"/>
              <a:t>od </a:t>
            </a:r>
            <a:r>
              <a:rPr lang="en-US" dirty="0" err="1"/>
              <a:t>poprečnoprugastog</a:t>
            </a:r>
            <a:r>
              <a:rPr lang="en-US" dirty="0"/>
              <a:t> </a:t>
            </a:r>
            <a:r>
              <a:rPr lang="en-US" dirty="0" err="1"/>
              <a:t>mišićnog</a:t>
            </a:r>
            <a:r>
              <a:rPr lang="en-US" dirty="0"/>
              <a:t> </a:t>
            </a:r>
            <a:r>
              <a:rPr lang="en-US" dirty="0" err="1" smtClean="0"/>
              <a:t>tkva</a:t>
            </a:r>
            <a:r>
              <a:rPr lang="sr-Latn-ME" dirty="0" smtClean="0"/>
              <a:t>, a poprečnoprugasto mišićno tkivo od prprečnoprugastih mišićnih ćelija.</a:t>
            </a:r>
          </a:p>
          <a:p>
            <a:r>
              <a:rPr lang="sr-Latn-ME" dirty="0" smtClean="0"/>
              <a:t>Naziv su dobili po poprečnim prugama (MIOFIBRILIMA). </a:t>
            </a:r>
            <a:endParaRPr lang="sr-Latn-ME" dirty="0"/>
          </a:p>
          <a:p>
            <a:r>
              <a:rPr lang="sr-Latn-ME" dirty="0" smtClean="0"/>
              <a:t>Ovi mišići oblažu skelet, i zajedno s njim omogućavaju kretanje, i u odnosu na to nazivaju se SKELETNI MIŠIĆI.</a:t>
            </a:r>
          </a:p>
          <a:p>
            <a:r>
              <a:rPr lang="sr-Latn-ME" dirty="0" smtClean="0"/>
              <a:t>Skeletni mišići su za kosti vezani tetivama.</a:t>
            </a:r>
          </a:p>
          <a:p>
            <a:r>
              <a:rPr lang="sr-Latn-ME" dirty="0" smtClean="0"/>
              <a:t>Osobine poprečnoprugastih mišića:</a:t>
            </a:r>
          </a:p>
          <a:p>
            <a:pPr marL="685800" lvl="1" indent="-457200">
              <a:buFont typeface="+mj-lt"/>
              <a:buAutoNum type="arabicPeriod"/>
            </a:pPr>
            <a:r>
              <a:rPr lang="sr-Latn-ME" dirty="0" smtClean="0"/>
              <a:t>Grče se pod uticajem naše volje,</a:t>
            </a:r>
          </a:p>
          <a:p>
            <a:pPr marL="685800" lvl="1" indent="-457200">
              <a:buFont typeface="+mj-lt"/>
              <a:buAutoNum type="arabicPeriod"/>
            </a:pPr>
            <a:r>
              <a:rPr lang="sr-Latn-ME" dirty="0" smtClean="0"/>
              <a:t>Kontrakcije su brze i snažne,</a:t>
            </a:r>
          </a:p>
          <a:p>
            <a:pPr marL="685800" lvl="1" indent="-457200">
              <a:buFont typeface="+mj-lt"/>
              <a:buAutoNum type="arabicPeriod"/>
            </a:pPr>
            <a:r>
              <a:rPr lang="sr-Latn-ME" dirty="0" smtClean="0"/>
              <a:t>Kontrakcije kratko traju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7004" y="3717705"/>
            <a:ext cx="4001419" cy="300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76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accent6"/>
                </a:solidFill>
              </a:rPr>
              <a:t>Poprečnoprugasti</a:t>
            </a:r>
            <a:r>
              <a:rPr lang="en-US" dirty="0">
                <a:solidFill>
                  <a:schemeClr val="accent6"/>
                </a:solidFill>
              </a:rPr>
              <a:t> </a:t>
            </a:r>
            <a:r>
              <a:rPr lang="en-US" dirty="0" err="1">
                <a:solidFill>
                  <a:schemeClr val="accent6"/>
                </a:solidFill>
              </a:rPr>
              <a:t>mišići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214" y="1792936"/>
            <a:ext cx="11359166" cy="4878320"/>
          </a:xfrm>
        </p:spPr>
        <p:txBody>
          <a:bodyPr>
            <a:normAutofit/>
          </a:bodyPr>
          <a:lstStyle/>
          <a:p>
            <a:r>
              <a:rPr lang="sr-Latn-ME" b="1" dirty="0"/>
              <a:t>Podjela </a:t>
            </a:r>
            <a:r>
              <a:rPr lang="sr-Latn-ME" b="1" dirty="0" smtClean="0"/>
              <a:t>poprečnoprugastih mišića po obliku: </a:t>
            </a:r>
          </a:p>
          <a:p>
            <a:pPr lvl="2"/>
            <a:endParaRPr lang="sr-Latn-ME" dirty="0" smtClean="0"/>
          </a:p>
          <a:p>
            <a:pPr lvl="2"/>
            <a:endParaRPr lang="sr-Latn-ME" dirty="0"/>
          </a:p>
          <a:p>
            <a:pPr lvl="2"/>
            <a:endParaRPr lang="sr-Latn-ME" dirty="0" smtClean="0"/>
          </a:p>
          <a:p>
            <a:pPr lvl="2"/>
            <a:endParaRPr lang="sr-Latn-ME" dirty="0"/>
          </a:p>
          <a:p>
            <a:pPr lvl="2"/>
            <a:endParaRPr lang="sr-Latn-ME" dirty="0" smtClean="0"/>
          </a:p>
          <a:p>
            <a:pPr lvl="2"/>
            <a:endParaRPr lang="sr-Latn-ME" dirty="0"/>
          </a:p>
          <a:p>
            <a:pPr marL="457200" lvl="2" indent="0">
              <a:buNone/>
            </a:pPr>
            <a:endParaRPr lang="sr-Latn-ME" sz="2000" b="1" dirty="0" smtClean="0"/>
          </a:p>
          <a:p>
            <a:pPr marL="457200" lvl="2" indent="0">
              <a:buNone/>
            </a:pPr>
            <a:endParaRPr lang="sr-Latn-ME" sz="2000" b="1" dirty="0"/>
          </a:p>
          <a:p>
            <a:pPr marL="457200" lvl="2" indent="0">
              <a:buNone/>
            </a:pPr>
            <a:r>
              <a:rPr lang="sr-Latn-ME" sz="2000" b="1" dirty="0" smtClean="0"/>
              <a:t>Vretenaste mišiće možemo podijeliti na :</a:t>
            </a:r>
          </a:p>
          <a:p>
            <a:pPr lvl="2"/>
            <a:r>
              <a:rPr lang="sr-Latn-ME" sz="2000" b="1" dirty="0" smtClean="0"/>
              <a:t>jednoglavi mišić</a:t>
            </a:r>
          </a:p>
          <a:p>
            <a:pPr lvl="2"/>
            <a:r>
              <a:rPr lang="sr-Latn-ME" sz="2000" b="1" dirty="0" smtClean="0"/>
              <a:t>dvoglavi mišić-biceps</a:t>
            </a:r>
          </a:p>
          <a:p>
            <a:pPr lvl="2"/>
            <a:r>
              <a:rPr lang="sr-Latn-ME" sz="2000" b="1" dirty="0" smtClean="0"/>
              <a:t>troglavi mišić-triceps</a:t>
            </a:r>
          </a:p>
          <a:p>
            <a:pPr lvl="2"/>
            <a:r>
              <a:rPr lang="sr-Latn-ME" sz="2000" b="1" dirty="0" smtClean="0"/>
              <a:t>četvoroglavi mišić-kvadriceps</a:t>
            </a:r>
          </a:p>
          <a:p>
            <a:endParaRPr lang="sr-Latn-ME" dirty="0"/>
          </a:p>
          <a:p>
            <a:endParaRPr lang="sr-Latn-ME" dirty="0" smtClean="0"/>
          </a:p>
          <a:p>
            <a:endParaRPr lang="sr-Latn-ME" dirty="0"/>
          </a:p>
          <a:p>
            <a:endParaRPr lang="sr-Latn-ME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886" y="2253801"/>
            <a:ext cx="5384911" cy="230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24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>
                <a:solidFill>
                  <a:schemeClr val="accent6"/>
                </a:solidFill>
              </a:rPr>
              <a:t>Poprečnoprugasti mišići</a:t>
            </a:r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42321" y="1792936"/>
            <a:ext cx="4105275" cy="50650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5907" y="3191235"/>
            <a:ext cx="1780186" cy="4755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53792" y="1846034"/>
            <a:ext cx="2486879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r-Latn-ME" dirty="0">
                <a:solidFill>
                  <a:schemeClr val="bg1"/>
                </a:solidFill>
              </a:rPr>
              <a:t>K</a:t>
            </a:r>
            <a:r>
              <a:rPr lang="sr-Latn-ME" dirty="0" smtClean="0">
                <a:solidFill>
                  <a:schemeClr val="bg1"/>
                </a:solidFill>
              </a:rPr>
              <a:t>ružni mišić-mišići usta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5631" y="2333969"/>
            <a:ext cx="27432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r-Latn-ME" dirty="0" smtClean="0">
                <a:solidFill>
                  <a:schemeClr val="bg1"/>
                </a:solidFill>
              </a:rPr>
              <a:t>Trakasti mišići-vratni mišići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673985" y="1855198"/>
            <a:ext cx="296214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r-Latn-ME" dirty="0" smtClean="0">
                <a:solidFill>
                  <a:schemeClr val="bg1"/>
                </a:solidFill>
              </a:rPr>
              <a:t>Deltoidni mišić-rameni mišić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6161" y="2889517"/>
            <a:ext cx="296214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r-Latn-ME" dirty="0" smtClean="0">
                <a:solidFill>
                  <a:schemeClr val="bg1"/>
                </a:solidFill>
              </a:rPr>
              <a:t>Lepezasti mišić-grudni mišić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9828" y="3951034"/>
            <a:ext cx="2285371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r-Latn-ME" dirty="0" smtClean="0">
                <a:solidFill>
                  <a:schemeClr val="bg1"/>
                </a:solidFill>
              </a:rPr>
              <a:t>Pločasti mišići-pločice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815024" y="3102413"/>
            <a:ext cx="2821101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r-Latn-ME" dirty="0" smtClean="0">
                <a:solidFill>
                  <a:schemeClr val="bg1"/>
                </a:solidFill>
              </a:rPr>
              <a:t>Trapezasti mišići-leđni mišić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567297" y="2473630"/>
            <a:ext cx="886757" cy="37968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r-Latn-ME" dirty="0" smtClean="0">
                <a:solidFill>
                  <a:schemeClr val="bg1"/>
                </a:solidFill>
              </a:rPr>
              <a:t>Triceps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25689" y="3338401"/>
            <a:ext cx="813647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r-Latn-ME" dirty="0" smtClean="0">
                <a:solidFill>
                  <a:schemeClr val="bg1"/>
                </a:solidFill>
              </a:rPr>
              <a:t>Biceps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66954" y="4639064"/>
            <a:ext cx="1249250" cy="3734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r-Latn-ME" dirty="0" smtClean="0">
                <a:solidFill>
                  <a:schemeClr val="bg1"/>
                </a:solidFill>
              </a:rPr>
              <a:t>Kvadriceps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269350" y="4057044"/>
            <a:ext cx="177141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r-Latn-ME" dirty="0" smtClean="0">
                <a:solidFill>
                  <a:schemeClr val="bg1"/>
                </a:solidFill>
              </a:rPr>
              <a:t>Mišići podlaktice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673985" y="5602310"/>
            <a:ext cx="296214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r-Latn-ME" dirty="0" smtClean="0">
                <a:solidFill>
                  <a:schemeClr val="bg1"/>
                </a:solidFill>
              </a:rPr>
              <a:t>Mišići podkoljenice-lisni mišić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27" name="Straight Arrow Connector 26"/>
          <p:cNvCxnSpPr>
            <a:stCxn id="7" idx="3"/>
          </p:cNvCxnSpPr>
          <p:nvPr/>
        </p:nvCxnSpPr>
        <p:spPr>
          <a:xfrm>
            <a:off x="3040671" y="2030700"/>
            <a:ext cx="2046484" cy="44293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6" idx="3"/>
          </p:cNvCxnSpPr>
          <p:nvPr/>
        </p:nvCxnSpPr>
        <p:spPr>
          <a:xfrm>
            <a:off x="3168831" y="2518635"/>
            <a:ext cx="182893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8" idx="3"/>
          </p:cNvCxnSpPr>
          <p:nvPr/>
        </p:nvCxnSpPr>
        <p:spPr>
          <a:xfrm>
            <a:off x="3278301" y="3074183"/>
            <a:ext cx="157607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22" idx="3"/>
          </p:cNvCxnSpPr>
          <p:nvPr/>
        </p:nvCxnSpPr>
        <p:spPr>
          <a:xfrm flipV="1">
            <a:off x="2239336" y="3258849"/>
            <a:ext cx="2422816" cy="2642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9" idx="3"/>
          </p:cNvCxnSpPr>
          <p:nvPr/>
        </p:nvCxnSpPr>
        <p:spPr>
          <a:xfrm flipV="1">
            <a:off x="2975199" y="3523067"/>
            <a:ext cx="2022563" cy="61263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3" idx="3"/>
          </p:cNvCxnSpPr>
          <p:nvPr/>
        </p:nvCxnSpPr>
        <p:spPr>
          <a:xfrm flipV="1">
            <a:off x="2516204" y="4639064"/>
            <a:ext cx="2338172" cy="1867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17" idx="1"/>
          </p:cNvCxnSpPr>
          <p:nvPr/>
        </p:nvCxnSpPr>
        <p:spPr>
          <a:xfrm flipH="1">
            <a:off x="7418231" y="2039864"/>
            <a:ext cx="1255754" cy="6467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21" idx="1"/>
          </p:cNvCxnSpPr>
          <p:nvPr/>
        </p:nvCxnSpPr>
        <p:spPr>
          <a:xfrm flipH="1">
            <a:off x="7405352" y="2663472"/>
            <a:ext cx="2161945" cy="4389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20" idx="1"/>
          </p:cNvCxnSpPr>
          <p:nvPr/>
        </p:nvCxnSpPr>
        <p:spPr>
          <a:xfrm flipH="1">
            <a:off x="7160654" y="3287079"/>
            <a:ext cx="165437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24" idx="1"/>
          </p:cNvCxnSpPr>
          <p:nvPr/>
        </p:nvCxnSpPr>
        <p:spPr>
          <a:xfrm flipH="1" flipV="1">
            <a:off x="7418231" y="3707733"/>
            <a:ext cx="1851119" cy="53397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25" idx="1"/>
          </p:cNvCxnSpPr>
          <p:nvPr/>
        </p:nvCxnSpPr>
        <p:spPr>
          <a:xfrm flipH="1" flipV="1">
            <a:off x="7283133" y="5602310"/>
            <a:ext cx="1390852" cy="1846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613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>
                <a:solidFill>
                  <a:schemeClr val="accent6"/>
                </a:solidFill>
              </a:rPr>
              <a:t>Glatki mišići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ME" dirty="0" smtClean="0"/>
              <a:t>Glatki mišići su izgrađeni od glatkog mišićnog tkiva, a glatko mišićno tkivo od glatkih mišićnih ćelija.</a:t>
            </a:r>
          </a:p>
          <a:p>
            <a:r>
              <a:rPr lang="sr-Latn-ME" dirty="0" smtClean="0"/>
              <a:t>Ovi mišići ulaze u sastav zidova unutrašnjih organa: krvni sudovi, mokraćna bešika,želudac, crijeva...</a:t>
            </a:r>
          </a:p>
          <a:p>
            <a:r>
              <a:rPr lang="sr-Latn-ME" dirty="0" smtClean="0"/>
              <a:t>Osobine glatkih mišića:</a:t>
            </a:r>
          </a:p>
          <a:p>
            <a:pPr marL="685800" lvl="1" indent="-457200">
              <a:buFont typeface="+mj-lt"/>
              <a:buAutoNum type="arabicPeriod"/>
            </a:pPr>
            <a:r>
              <a:rPr lang="sr-Latn-ME" dirty="0" smtClean="0"/>
              <a:t>Kontrakcije nisu pod uticajem naše volje</a:t>
            </a:r>
          </a:p>
          <a:p>
            <a:pPr marL="685800" lvl="1" indent="-457200">
              <a:buFont typeface="+mj-lt"/>
              <a:buAutoNum type="arabicPeriod"/>
            </a:pPr>
            <a:r>
              <a:rPr lang="sr-Latn-ME" dirty="0" smtClean="0"/>
              <a:t>Kontrakcije su spore</a:t>
            </a:r>
          </a:p>
          <a:p>
            <a:pPr marL="685800" lvl="1" indent="-457200">
              <a:buFont typeface="+mj-lt"/>
              <a:buAutoNum type="arabicPeriod"/>
            </a:pPr>
            <a:r>
              <a:rPr lang="sr-Latn-ME" dirty="0" smtClean="0"/>
              <a:t>Kontrakcije dugo traju ( i do par sati)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860" y="3168203"/>
            <a:ext cx="2690074" cy="358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15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>
                <a:solidFill>
                  <a:schemeClr val="accent6"/>
                </a:solidFill>
              </a:rPr>
              <a:t>Srčani mišić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ME" dirty="0" smtClean="0"/>
              <a:t>Srčani mišić je izgrađen od srčanog mišićnog tkiva. </a:t>
            </a:r>
            <a:endParaRPr lang="sr-Latn-ME" dirty="0"/>
          </a:p>
          <a:p>
            <a:r>
              <a:rPr lang="sr-Latn-ME" dirty="0" smtClean="0"/>
              <a:t>Srčani mišić  gradi srce.</a:t>
            </a:r>
          </a:p>
          <a:p>
            <a:r>
              <a:rPr lang="sr-Latn-ME" dirty="0" smtClean="0"/>
              <a:t>Drgi naziv za srčani mišić je </a:t>
            </a:r>
            <a:r>
              <a:rPr lang="sr-Latn-ME" b="1" dirty="0" smtClean="0">
                <a:solidFill>
                  <a:schemeClr val="bg1"/>
                </a:solidFill>
              </a:rPr>
              <a:t>MIOKARD</a:t>
            </a:r>
            <a:r>
              <a:rPr lang="sr-Latn-ME" dirty="0" smtClean="0"/>
              <a:t>.</a:t>
            </a:r>
          </a:p>
          <a:p>
            <a:r>
              <a:rPr lang="sr-Latn-ME" dirty="0" smtClean="0"/>
              <a:t>Osobine srčanog mišića:</a:t>
            </a:r>
          </a:p>
          <a:p>
            <a:pPr marL="685800" lvl="1" indent="-457200">
              <a:buFont typeface="+mj-lt"/>
              <a:buAutoNum type="arabicPeriod"/>
            </a:pPr>
            <a:r>
              <a:rPr lang="sr-Latn-ME" dirty="0" smtClean="0"/>
              <a:t>Kontrahuje (grči) tokom čitavog života čovjeka</a:t>
            </a:r>
          </a:p>
          <a:p>
            <a:pPr marL="685800" lvl="1" indent="-457200">
              <a:buFont typeface="+mj-lt"/>
              <a:buAutoNum type="arabicPeriod"/>
            </a:pPr>
            <a:r>
              <a:rPr lang="sr-Latn-ME" dirty="0" smtClean="0"/>
              <a:t>Kontrakcije nisu pod uticajem naše volje</a:t>
            </a:r>
          </a:p>
          <a:p>
            <a:pPr marL="685800" lvl="1" indent="-457200">
              <a:buFont typeface="+mj-lt"/>
              <a:buAutoNum type="arabicPeriod"/>
            </a:pPr>
            <a:r>
              <a:rPr lang="sr-Latn-ME" dirty="0" smtClean="0"/>
              <a:t>Kontrakcije su snažne i kratkotrajne</a:t>
            </a:r>
          </a:p>
          <a:p>
            <a:pPr marL="685800" lvl="1" indent="-457200">
              <a:buFont typeface="+mj-lt"/>
              <a:buAutoNum type="arabicPeriod"/>
            </a:pPr>
            <a:r>
              <a:rPr lang="sr-Latn-ME" dirty="0" smtClean="0"/>
              <a:t>Kontrakcije su ritmične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8502" y="2971733"/>
            <a:ext cx="2238375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0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9085F36-914C-4A97-8E96-6CD77A0DB74D}"/>
</file>

<file path=customXml/itemProps2.xml><?xml version="1.0" encoding="utf-8"?>
<ds:datastoreItem xmlns:ds="http://schemas.openxmlformats.org/officeDocument/2006/customXml" ds:itemID="{28156BB9-C6BF-4CFC-87D5-202441248BA2}"/>
</file>

<file path=customXml/itemProps3.xml><?xml version="1.0" encoding="utf-8"?>
<ds:datastoreItem xmlns:ds="http://schemas.openxmlformats.org/officeDocument/2006/customXml" ds:itemID="{962EF015-B51E-45DE-85BB-42E682308CA1}"/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142</TotalTime>
  <Words>398</Words>
  <Application>Microsoft Office PowerPoint</Application>
  <PresentationFormat>Widescreen</PresentationFormat>
  <Paragraphs>80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Corbel</vt:lpstr>
      <vt:lpstr>Wingdings</vt:lpstr>
      <vt:lpstr>Banded</vt:lpstr>
      <vt:lpstr>Mišićni sistem</vt:lpstr>
      <vt:lpstr>Mišićni sistem </vt:lpstr>
      <vt:lpstr>Građa mišića</vt:lpstr>
      <vt:lpstr>Podjela mišića</vt:lpstr>
      <vt:lpstr>Poprečnoprugasti mišići</vt:lpstr>
      <vt:lpstr>Poprečnoprugasti mišići</vt:lpstr>
      <vt:lpstr>Poprečnoprugasti mišići</vt:lpstr>
      <vt:lpstr>Glatki mišići</vt:lpstr>
      <vt:lpstr>Srčani mišić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Mišićni sistem</dc:title>
  <dc:creator>Arta</dc:creator>
  <cp:lastModifiedBy>Aleksandar Katnic</cp:lastModifiedBy>
  <cp:revision>19</cp:revision>
  <dcterms:created xsi:type="dcterms:W3CDTF">2020-04-02T20:21:08Z</dcterms:created>
  <dcterms:modified xsi:type="dcterms:W3CDTF">2020-04-14T17:51:46Z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