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gif" ContentType="image/gif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74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6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431B944-52DF-4B9C-931A-5C6F714C1FC1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E8F752B-6584-4646-9337-18321EF596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431B944-52DF-4B9C-931A-5C6F714C1FC1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752B-6584-4646-9337-18321EF596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431B944-52DF-4B9C-931A-5C6F714C1FC1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E8F752B-6584-4646-9337-18321EF5961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431B944-52DF-4B9C-931A-5C6F714C1FC1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E8F752B-6584-4646-9337-18321EF596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431B944-52DF-4B9C-931A-5C6F714C1FC1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E8F752B-6584-4646-9337-18321EF596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1B944-52DF-4B9C-931A-5C6F714C1FC1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752B-6584-4646-9337-18321EF596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431B944-52DF-4B9C-931A-5C6F714C1FC1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E8F752B-6584-4646-9337-18321EF596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431B944-52DF-4B9C-931A-5C6F714C1FC1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E8F752B-6584-4646-9337-18321EF596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431B944-52DF-4B9C-931A-5C6F714C1FC1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E8F752B-6584-4646-9337-18321EF596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1B944-52DF-4B9C-931A-5C6F714C1FC1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752B-6584-4646-9337-18321EF596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1B944-52DF-4B9C-931A-5C6F714C1FC1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752B-6584-4646-9337-18321EF596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431B944-52DF-4B9C-931A-5C6F714C1FC1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E8F752B-6584-4646-9337-18321EF596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dwUJrUNDlo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ovana\Desktop\will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6124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3861048"/>
            <a:ext cx="8062912" cy="2708920"/>
          </a:xfrm>
        </p:spPr>
        <p:txBody>
          <a:bodyPr>
            <a:normAutofit/>
          </a:bodyPr>
          <a:lstStyle/>
          <a:p>
            <a:pPr algn="ctr"/>
            <a:r>
              <a:rPr lang="sr-Latn-RS" sz="2800" b="1" dirty="0" smtClean="0">
                <a:solidFill>
                  <a:schemeClr val="bg1">
                    <a:lumMod val="85000"/>
                    <a:lumOff val="15000"/>
                  </a:schemeClr>
                </a:solidFill>
                <a:effectLst/>
              </a:rPr>
              <a:t>Pripremio Dušan Vukanić, profesor engleskog jezika u JU OŠ "21. maj" Podgorica</a:t>
            </a:r>
            <a:endParaRPr lang="en-US" sz="2800" b="1" dirty="0">
              <a:solidFill>
                <a:schemeClr val="bg1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268760" y="3212976"/>
            <a:ext cx="8062912" cy="1752600"/>
          </a:xfrm>
        </p:spPr>
        <p:txBody>
          <a:bodyPr/>
          <a:lstStyle/>
          <a:p>
            <a:pPr algn="ctr"/>
            <a:r>
              <a:rPr lang="sr-Latn-RS" dirty="0" smtClean="0"/>
              <a:t>7. RAZRED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50280"/>
            <a:ext cx="9144000" cy="1752600"/>
          </a:xfrm>
        </p:spPr>
        <p:txBody>
          <a:bodyPr/>
          <a:lstStyle/>
          <a:p>
            <a:pPr algn="ctr"/>
            <a:r>
              <a:rPr lang="sr-Latn-RS" dirty="0" smtClean="0"/>
              <a:t>LINK </a:t>
            </a:r>
            <a:r>
              <a:rPr lang="en-US" dirty="0">
                <a:hlinkClick r:id="rId2"/>
              </a:rPr>
              <a:t>https://</a:t>
            </a:r>
            <a:r>
              <a:rPr lang="en-US" sz="2800" dirty="0">
                <a:hlinkClick r:id="rId2"/>
              </a:rPr>
              <a:t>www.youtube.com/watch?v=bdwUJrUNDlo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69975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6300" dirty="0" smtClean="0">
                <a:solidFill>
                  <a:srgbClr val="FFFF00"/>
                </a:solidFill>
              </a:rPr>
              <a:t>P</a:t>
            </a:r>
            <a:r>
              <a:rPr lang="sr-Latn-ME" sz="6300" dirty="0" smtClean="0">
                <a:solidFill>
                  <a:srgbClr val="FFFF00"/>
                </a:solidFill>
              </a:rPr>
              <a:t>romise:</a:t>
            </a:r>
          </a:p>
          <a:p>
            <a:pPr>
              <a:buNone/>
            </a:pPr>
            <a:r>
              <a:rPr lang="sr-Latn-ME" sz="6300" dirty="0" smtClean="0">
                <a:solidFill>
                  <a:srgbClr val="FFFF00"/>
                </a:solidFill>
              </a:rPr>
              <a:t>I will love you forever.</a:t>
            </a:r>
          </a:p>
          <a:p>
            <a:pPr>
              <a:buNone/>
            </a:pPr>
            <a:r>
              <a:rPr lang="en-US" sz="6300" dirty="0" smtClean="0">
                <a:solidFill>
                  <a:srgbClr val="FFFF00"/>
                </a:solidFill>
              </a:rPr>
              <a:t>T</a:t>
            </a:r>
            <a:r>
              <a:rPr lang="sr-Latn-ME" sz="6300" dirty="0" smtClean="0">
                <a:solidFill>
                  <a:srgbClr val="FFFF00"/>
                </a:solidFill>
              </a:rPr>
              <a:t>hings will mend in the end.</a:t>
            </a:r>
          </a:p>
          <a:p>
            <a:pPr>
              <a:buNone/>
            </a:pPr>
            <a:endParaRPr lang="sr-Latn-ME" sz="2400" dirty="0" smtClean="0"/>
          </a:p>
          <a:p>
            <a:pPr>
              <a:buNone/>
            </a:pPr>
            <a:r>
              <a:rPr lang="en-US" sz="6300" dirty="0" smtClean="0">
                <a:solidFill>
                  <a:srgbClr val="FF0000"/>
                </a:solidFill>
              </a:rPr>
              <a:t>P</a:t>
            </a:r>
            <a:r>
              <a:rPr lang="sr-Latn-RS" sz="6300" dirty="0" smtClean="0">
                <a:solidFill>
                  <a:srgbClr val="FF0000"/>
                </a:solidFill>
              </a:rPr>
              <a:t>redi</a:t>
            </a:r>
            <a:r>
              <a:rPr lang="sr-Latn-ME" sz="6300" dirty="0" smtClean="0">
                <a:solidFill>
                  <a:srgbClr val="FF0000"/>
                </a:solidFill>
              </a:rPr>
              <a:t>ction:</a:t>
            </a:r>
          </a:p>
          <a:p>
            <a:pPr>
              <a:buNone/>
            </a:pPr>
            <a:r>
              <a:rPr lang="en-US" sz="6300" dirty="0" smtClean="0">
                <a:solidFill>
                  <a:srgbClr val="FF0000"/>
                </a:solidFill>
              </a:rPr>
              <a:t>I think it will rain in the evening.</a:t>
            </a:r>
            <a:endParaRPr lang="sr-Latn-ME" sz="63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6300" dirty="0" smtClean="0">
                <a:solidFill>
                  <a:srgbClr val="FF0000"/>
                </a:solidFill>
              </a:rPr>
              <a:t>F</a:t>
            </a:r>
            <a:r>
              <a:rPr lang="sr-Latn-ME" sz="6300" dirty="0" smtClean="0">
                <a:solidFill>
                  <a:srgbClr val="FF0000"/>
                </a:solidFill>
              </a:rPr>
              <a:t>lowers won’t grow under trees.</a:t>
            </a:r>
          </a:p>
          <a:p>
            <a:pPr>
              <a:buNone/>
            </a:pPr>
            <a:endParaRPr lang="sr-Latn-ME" sz="2400" dirty="0" smtClean="0"/>
          </a:p>
          <a:p>
            <a:pPr>
              <a:buNone/>
            </a:pPr>
            <a:r>
              <a:rPr lang="sr-Latn-RS" sz="6300" dirty="0" smtClean="0">
                <a:solidFill>
                  <a:schemeClr val="accent6">
                    <a:lumMod val="50000"/>
                  </a:schemeClr>
                </a:solidFill>
              </a:rPr>
              <a:t>Decision:</a:t>
            </a:r>
          </a:p>
          <a:p>
            <a:pPr>
              <a:buNone/>
            </a:pPr>
            <a:r>
              <a:rPr lang="en-US" sz="6300" dirty="0" smtClean="0">
                <a:solidFill>
                  <a:schemeClr val="accent6">
                    <a:lumMod val="50000"/>
                  </a:schemeClr>
                </a:solidFill>
              </a:rPr>
              <a:t>W</a:t>
            </a:r>
            <a:r>
              <a:rPr lang="sr-Latn-ME" sz="6300" dirty="0" smtClean="0">
                <a:solidFill>
                  <a:schemeClr val="accent6">
                    <a:lumMod val="50000"/>
                  </a:schemeClr>
                </a:solidFill>
              </a:rPr>
              <a:t>ill you marry me, please?</a:t>
            </a:r>
          </a:p>
          <a:p>
            <a:pPr>
              <a:buNone/>
            </a:pPr>
            <a:r>
              <a:rPr lang="en-US" sz="6300" dirty="0" smtClean="0">
                <a:solidFill>
                  <a:schemeClr val="accent6">
                    <a:lumMod val="50000"/>
                  </a:schemeClr>
                </a:solidFill>
              </a:rPr>
              <a:t>W</a:t>
            </a:r>
            <a:r>
              <a:rPr lang="sr-Latn-RS" sz="6300" dirty="0" smtClean="0">
                <a:solidFill>
                  <a:schemeClr val="accent6">
                    <a:lumMod val="50000"/>
                  </a:schemeClr>
                </a:solidFill>
              </a:rPr>
              <a:t>hat w</a:t>
            </a:r>
            <a:r>
              <a:rPr lang="en-US" sz="6300" dirty="0" smtClean="0">
                <a:solidFill>
                  <a:schemeClr val="accent6">
                    <a:lumMod val="50000"/>
                  </a:schemeClr>
                </a:solidFill>
              </a:rPr>
              <a:t>ill</a:t>
            </a:r>
            <a:r>
              <a:rPr lang="sr-Latn-RS" sz="6300" dirty="0" smtClean="0">
                <a:solidFill>
                  <a:schemeClr val="accent6">
                    <a:lumMod val="50000"/>
                  </a:schemeClr>
                </a:solidFill>
              </a:rPr>
              <a:t> you say in reply?</a:t>
            </a:r>
            <a:endParaRPr lang="sr-Latn-ME" sz="63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sr-Latn-ME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336704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sz="10000" dirty="0" smtClean="0">
                <a:solidFill>
                  <a:srgbClr val="FFFF00"/>
                </a:solidFill>
              </a:rPr>
              <a:t>P</a:t>
            </a:r>
            <a:r>
              <a:rPr lang="sr-Latn-ME" sz="10000" dirty="0" smtClean="0">
                <a:solidFill>
                  <a:srgbClr val="FFFF00"/>
                </a:solidFill>
              </a:rPr>
              <a:t>romise:</a:t>
            </a:r>
          </a:p>
          <a:p>
            <a:pPr>
              <a:buNone/>
            </a:pPr>
            <a:r>
              <a:rPr lang="sr-Latn-ME" sz="10000" dirty="0" smtClean="0">
                <a:solidFill>
                  <a:srgbClr val="FFFF00"/>
                </a:solidFill>
              </a:rPr>
              <a:t>I will love you ___.</a:t>
            </a:r>
          </a:p>
          <a:p>
            <a:pPr>
              <a:buNone/>
            </a:pPr>
            <a:r>
              <a:rPr lang="en-US" sz="10000" dirty="0" smtClean="0">
                <a:solidFill>
                  <a:srgbClr val="FFFF00"/>
                </a:solidFill>
              </a:rPr>
              <a:t>T</a:t>
            </a:r>
            <a:r>
              <a:rPr lang="sr-Latn-ME" sz="10000" dirty="0" smtClean="0">
                <a:solidFill>
                  <a:srgbClr val="FFFF00"/>
                </a:solidFill>
              </a:rPr>
              <a:t>hings will mend in ___  ___.</a:t>
            </a:r>
          </a:p>
          <a:p>
            <a:pPr>
              <a:buNone/>
            </a:pPr>
            <a:endParaRPr lang="sr-Latn-ME" sz="4400" dirty="0" smtClean="0"/>
          </a:p>
          <a:p>
            <a:pPr>
              <a:buNone/>
            </a:pPr>
            <a:r>
              <a:rPr lang="en-US" sz="10000" dirty="0" smtClean="0">
                <a:solidFill>
                  <a:srgbClr val="FF0000"/>
                </a:solidFill>
              </a:rPr>
              <a:t>P</a:t>
            </a:r>
            <a:r>
              <a:rPr lang="sr-Latn-RS" sz="10000" dirty="0" smtClean="0">
                <a:solidFill>
                  <a:srgbClr val="FF0000"/>
                </a:solidFill>
              </a:rPr>
              <a:t>redi</a:t>
            </a:r>
            <a:r>
              <a:rPr lang="sr-Latn-ME" sz="10000" dirty="0" smtClean="0">
                <a:solidFill>
                  <a:srgbClr val="FF0000"/>
                </a:solidFill>
              </a:rPr>
              <a:t>ction:</a:t>
            </a:r>
          </a:p>
          <a:p>
            <a:pPr>
              <a:buNone/>
            </a:pPr>
            <a:r>
              <a:rPr lang="en-US" sz="10000" dirty="0" smtClean="0">
                <a:solidFill>
                  <a:srgbClr val="FF0000"/>
                </a:solidFill>
              </a:rPr>
              <a:t>I think it will </a:t>
            </a:r>
            <a:r>
              <a:rPr lang="sr-Latn-ME" sz="10000" dirty="0" smtClean="0">
                <a:solidFill>
                  <a:srgbClr val="FF0000"/>
                </a:solidFill>
              </a:rPr>
              <a:t>___ </a:t>
            </a:r>
            <a:r>
              <a:rPr lang="en-US" sz="10000" dirty="0" smtClean="0">
                <a:solidFill>
                  <a:srgbClr val="FF0000"/>
                </a:solidFill>
              </a:rPr>
              <a:t>in the evening</a:t>
            </a:r>
            <a:r>
              <a:rPr lang="sr-Latn-ME" sz="10000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r>
              <a:rPr lang="en-US" sz="10000" dirty="0" smtClean="0">
                <a:solidFill>
                  <a:srgbClr val="FF0000"/>
                </a:solidFill>
              </a:rPr>
              <a:t>F</a:t>
            </a:r>
            <a:r>
              <a:rPr lang="sr-Latn-ME" sz="10000" dirty="0" smtClean="0">
                <a:solidFill>
                  <a:srgbClr val="FF0000"/>
                </a:solidFill>
              </a:rPr>
              <a:t>lowers won’t ___ under trees.</a:t>
            </a:r>
          </a:p>
          <a:p>
            <a:pPr>
              <a:buNone/>
            </a:pPr>
            <a:endParaRPr lang="sr-Latn-ME" sz="4400" dirty="0" smtClean="0"/>
          </a:p>
          <a:p>
            <a:pPr>
              <a:buNone/>
            </a:pPr>
            <a:r>
              <a:rPr lang="sr-Latn-RS" sz="10000" dirty="0" smtClean="0">
                <a:solidFill>
                  <a:schemeClr val="accent6">
                    <a:lumMod val="50000"/>
                  </a:schemeClr>
                </a:solidFill>
              </a:rPr>
              <a:t>Decision:</a:t>
            </a:r>
          </a:p>
          <a:p>
            <a:pPr>
              <a:buNone/>
            </a:pPr>
            <a:r>
              <a:rPr lang="sr-Latn-RS" sz="10000" dirty="0" smtClean="0">
                <a:solidFill>
                  <a:schemeClr val="accent6">
                    <a:lumMod val="50000"/>
                  </a:schemeClr>
                </a:solidFill>
              </a:rPr>
              <a:t>___ </a:t>
            </a:r>
            <a:r>
              <a:rPr lang="sr-Latn-ME" sz="10000" dirty="0" smtClean="0">
                <a:solidFill>
                  <a:schemeClr val="accent6">
                    <a:lumMod val="50000"/>
                  </a:schemeClr>
                </a:solidFill>
              </a:rPr>
              <a:t>you marry me, please?</a:t>
            </a:r>
          </a:p>
          <a:p>
            <a:pPr>
              <a:buNone/>
            </a:pPr>
            <a:r>
              <a:rPr lang="sr-Latn-RS" sz="10000" dirty="0" smtClean="0">
                <a:solidFill>
                  <a:schemeClr val="accent6">
                    <a:lumMod val="50000"/>
                  </a:schemeClr>
                </a:solidFill>
              </a:rPr>
              <a:t>___ w</a:t>
            </a:r>
            <a:r>
              <a:rPr lang="en-US" sz="10000" dirty="0" smtClean="0">
                <a:solidFill>
                  <a:schemeClr val="accent6">
                    <a:lumMod val="50000"/>
                  </a:schemeClr>
                </a:solidFill>
              </a:rPr>
              <a:t>ill</a:t>
            </a:r>
            <a:r>
              <a:rPr lang="sr-Latn-RS" sz="10000" dirty="0" smtClean="0">
                <a:solidFill>
                  <a:schemeClr val="accent6">
                    <a:lumMod val="50000"/>
                  </a:schemeClr>
                </a:solidFill>
              </a:rPr>
              <a:t> you say in reply?</a:t>
            </a:r>
            <a:endParaRPr lang="sr-Latn-ME" sz="10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solidFill>
                  <a:srgbClr val="FFFF00"/>
                </a:solidFill>
              </a:rPr>
              <a:t>P</a:t>
            </a:r>
            <a:r>
              <a:rPr lang="sr-Latn-ME" sz="4400" dirty="0" smtClean="0">
                <a:solidFill>
                  <a:srgbClr val="FFFF00"/>
                </a:solidFill>
              </a:rPr>
              <a:t>romise:</a:t>
            </a:r>
          </a:p>
          <a:p>
            <a:pPr>
              <a:buNone/>
            </a:pPr>
            <a:r>
              <a:rPr lang="sr-Latn-ME" sz="4400" dirty="0" smtClean="0">
                <a:solidFill>
                  <a:srgbClr val="FFFF00"/>
                </a:solidFill>
              </a:rPr>
              <a:t>I will love ___  ___.</a:t>
            </a:r>
          </a:p>
          <a:p>
            <a:pPr>
              <a:buNone/>
            </a:pPr>
            <a:r>
              <a:rPr lang="en-US" sz="4400" dirty="0" smtClean="0">
                <a:solidFill>
                  <a:srgbClr val="FFFF00"/>
                </a:solidFill>
              </a:rPr>
              <a:t>T</a:t>
            </a:r>
            <a:r>
              <a:rPr lang="sr-Latn-ME" sz="4400" dirty="0" smtClean="0">
                <a:solidFill>
                  <a:srgbClr val="FFFF00"/>
                </a:solidFill>
              </a:rPr>
              <a:t>hings will mend ___  ___  ___.</a:t>
            </a:r>
            <a:endParaRPr lang="sr-Latn-ME" sz="36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P</a:t>
            </a:r>
            <a:r>
              <a:rPr lang="sr-Latn-RS" sz="4000" dirty="0" smtClean="0">
                <a:solidFill>
                  <a:srgbClr val="FF0000"/>
                </a:solidFill>
              </a:rPr>
              <a:t>redi</a:t>
            </a:r>
            <a:r>
              <a:rPr lang="sr-Latn-ME" sz="4000" dirty="0" smtClean="0">
                <a:solidFill>
                  <a:srgbClr val="FF0000"/>
                </a:solidFill>
              </a:rPr>
              <a:t>ction:</a:t>
            </a:r>
          </a:p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I think it</a:t>
            </a:r>
            <a:r>
              <a:rPr lang="sr-Latn-ME" sz="4000" dirty="0" smtClean="0">
                <a:solidFill>
                  <a:srgbClr val="FF0000"/>
                </a:solidFill>
              </a:rPr>
              <a:t> ___  ___ </a:t>
            </a:r>
            <a:r>
              <a:rPr lang="en-US" sz="4000" dirty="0" smtClean="0">
                <a:solidFill>
                  <a:srgbClr val="FF0000"/>
                </a:solidFill>
              </a:rPr>
              <a:t>in the evening</a:t>
            </a:r>
            <a:r>
              <a:rPr lang="sr-Latn-ME" sz="4000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r>
              <a:rPr lang="en-US" sz="4400" dirty="0" smtClean="0">
                <a:solidFill>
                  <a:srgbClr val="FF0000"/>
                </a:solidFill>
              </a:rPr>
              <a:t>F</a:t>
            </a:r>
            <a:r>
              <a:rPr lang="sr-Latn-ME" sz="4400" dirty="0" smtClean="0">
                <a:solidFill>
                  <a:srgbClr val="FF0000"/>
                </a:solidFill>
              </a:rPr>
              <a:t>lowers won’t ___  ___  trees</a:t>
            </a:r>
            <a:r>
              <a:rPr lang="sr-Latn-ME" sz="4400" dirty="0" smtClean="0">
                <a:solidFill>
                  <a:srgbClr val="00B0F0"/>
                </a:solidFill>
              </a:rPr>
              <a:t>.</a:t>
            </a:r>
          </a:p>
          <a:p>
            <a:pPr>
              <a:buNone/>
            </a:pPr>
            <a:r>
              <a:rPr lang="sr-Latn-RS" sz="4000" dirty="0" smtClean="0">
                <a:solidFill>
                  <a:schemeClr val="accent6">
                    <a:lumMod val="50000"/>
                  </a:schemeClr>
                </a:solidFill>
              </a:rPr>
              <a:t>Decision:</a:t>
            </a:r>
          </a:p>
          <a:p>
            <a:pPr>
              <a:buNone/>
            </a:pPr>
            <a:r>
              <a:rPr lang="sr-Latn-RS" sz="4000" dirty="0" smtClean="0">
                <a:solidFill>
                  <a:schemeClr val="accent6">
                    <a:lumMod val="50000"/>
                  </a:schemeClr>
                </a:solidFill>
              </a:rPr>
              <a:t>___ </a:t>
            </a:r>
            <a:r>
              <a:rPr lang="sr-Latn-ME" sz="4000" dirty="0" smtClean="0">
                <a:solidFill>
                  <a:schemeClr val="accent6">
                    <a:lumMod val="50000"/>
                  </a:schemeClr>
                </a:solidFill>
              </a:rPr>
              <a:t> ___ marry me, please?</a:t>
            </a:r>
          </a:p>
          <a:p>
            <a:pPr>
              <a:buNone/>
            </a:pPr>
            <a:r>
              <a:rPr lang="sr-Latn-RS" sz="4000" dirty="0" smtClean="0">
                <a:solidFill>
                  <a:schemeClr val="accent6">
                    <a:lumMod val="50000"/>
                  </a:schemeClr>
                </a:solidFill>
              </a:rPr>
              <a:t>___  ____ you say in reply?</a:t>
            </a:r>
            <a:endParaRPr lang="sr-Latn-ME" sz="4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sr-Latn-ME" sz="3600" dirty="0" smtClean="0"/>
          </a:p>
          <a:p>
            <a:pPr>
              <a:buNone/>
            </a:pPr>
            <a:endParaRPr lang="sr-Latn-ME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66936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en-US" sz="12300" dirty="0" smtClean="0">
                <a:solidFill>
                  <a:srgbClr val="FFFF00"/>
                </a:solidFill>
              </a:rPr>
              <a:t>P</a:t>
            </a:r>
            <a:r>
              <a:rPr lang="sr-Latn-ME" sz="12300" dirty="0" smtClean="0">
                <a:solidFill>
                  <a:srgbClr val="FFFF00"/>
                </a:solidFill>
              </a:rPr>
              <a:t>romise:</a:t>
            </a:r>
          </a:p>
          <a:p>
            <a:pPr>
              <a:buNone/>
            </a:pPr>
            <a:r>
              <a:rPr lang="sr-Latn-ME" sz="12300" dirty="0" smtClean="0">
                <a:solidFill>
                  <a:srgbClr val="FFFF00"/>
                </a:solidFill>
              </a:rPr>
              <a:t>I will ___  ___  ___.</a:t>
            </a:r>
          </a:p>
          <a:p>
            <a:pPr>
              <a:buNone/>
            </a:pPr>
            <a:r>
              <a:rPr lang="en-US" sz="12300" dirty="0" smtClean="0">
                <a:solidFill>
                  <a:srgbClr val="FFFF00"/>
                </a:solidFill>
              </a:rPr>
              <a:t>T</a:t>
            </a:r>
            <a:r>
              <a:rPr lang="sr-Latn-ME" sz="12300" dirty="0" smtClean="0">
                <a:solidFill>
                  <a:srgbClr val="FFFF00"/>
                </a:solidFill>
              </a:rPr>
              <a:t>hings ___ mend ___  ___  ___.</a:t>
            </a:r>
          </a:p>
          <a:p>
            <a:pPr>
              <a:buNone/>
            </a:pPr>
            <a:endParaRPr lang="sr-Latn-ME" sz="10500" dirty="0" smtClean="0"/>
          </a:p>
          <a:p>
            <a:pPr>
              <a:buNone/>
            </a:pPr>
            <a:r>
              <a:rPr lang="en-US" sz="12300" dirty="0" smtClean="0">
                <a:solidFill>
                  <a:srgbClr val="FF0000"/>
                </a:solidFill>
              </a:rPr>
              <a:t>P</a:t>
            </a:r>
            <a:r>
              <a:rPr lang="sr-Latn-RS" sz="12300" dirty="0" smtClean="0">
                <a:solidFill>
                  <a:srgbClr val="FF0000"/>
                </a:solidFill>
              </a:rPr>
              <a:t>redi</a:t>
            </a:r>
            <a:r>
              <a:rPr lang="sr-Latn-ME" sz="12300" dirty="0" smtClean="0">
                <a:solidFill>
                  <a:srgbClr val="FF0000"/>
                </a:solidFill>
              </a:rPr>
              <a:t>ction:</a:t>
            </a:r>
          </a:p>
          <a:p>
            <a:pPr>
              <a:buNone/>
            </a:pPr>
            <a:r>
              <a:rPr lang="en-US" sz="12300" dirty="0" smtClean="0">
                <a:solidFill>
                  <a:srgbClr val="FF0000"/>
                </a:solidFill>
              </a:rPr>
              <a:t>I think it</a:t>
            </a:r>
            <a:r>
              <a:rPr lang="sr-Latn-ME" sz="12300" dirty="0" smtClean="0">
                <a:solidFill>
                  <a:srgbClr val="FF0000"/>
                </a:solidFill>
              </a:rPr>
              <a:t> ___  ___  ___  ___</a:t>
            </a:r>
            <a:r>
              <a:rPr lang="en-US" sz="12300" dirty="0" smtClean="0">
                <a:solidFill>
                  <a:srgbClr val="FF0000"/>
                </a:solidFill>
              </a:rPr>
              <a:t>  ___</a:t>
            </a:r>
            <a:r>
              <a:rPr lang="sr-Latn-ME" sz="12300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r>
              <a:rPr lang="en-US" sz="12300" dirty="0" smtClean="0">
                <a:solidFill>
                  <a:srgbClr val="FF0000"/>
                </a:solidFill>
              </a:rPr>
              <a:t>F</a:t>
            </a:r>
            <a:r>
              <a:rPr lang="sr-Latn-ME" sz="12300" dirty="0" smtClean="0">
                <a:solidFill>
                  <a:srgbClr val="FF0000"/>
                </a:solidFill>
              </a:rPr>
              <a:t>lowers won’t ___  ___  ___.</a:t>
            </a:r>
          </a:p>
          <a:p>
            <a:pPr>
              <a:buNone/>
            </a:pPr>
            <a:endParaRPr lang="sr-Latn-ME" sz="10500" dirty="0" smtClean="0"/>
          </a:p>
          <a:p>
            <a:pPr>
              <a:buNone/>
            </a:pPr>
            <a:r>
              <a:rPr lang="sr-Latn-RS" sz="12300" dirty="0" smtClean="0">
                <a:solidFill>
                  <a:schemeClr val="accent6">
                    <a:lumMod val="50000"/>
                  </a:schemeClr>
                </a:solidFill>
              </a:rPr>
              <a:t>Decision:</a:t>
            </a:r>
          </a:p>
          <a:p>
            <a:pPr>
              <a:buNone/>
            </a:pPr>
            <a:r>
              <a:rPr lang="sr-Latn-RS" sz="12300" dirty="0" smtClean="0">
                <a:solidFill>
                  <a:schemeClr val="accent6">
                    <a:lumMod val="50000"/>
                  </a:schemeClr>
                </a:solidFill>
              </a:rPr>
              <a:t>___ </a:t>
            </a:r>
            <a:r>
              <a:rPr lang="sr-Latn-ME" sz="12300" dirty="0" smtClean="0">
                <a:solidFill>
                  <a:schemeClr val="accent6">
                    <a:lumMod val="50000"/>
                  </a:schemeClr>
                </a:solidFill>
              </a:rPr>
              <a:t> ___  marry me,  ___?</a:t>
            </a:r>
          </a:p>
          <a:p>
            <a:pPr>
              <a:buNone/>
            </a:pPr>
            <a:r>
              <a:rPr lang="sr-Latn-RS" sz="12300" dirty="0" smtClean="0">
                <a:solidFill>
                  <a:schemeClr val="accent6">
                    <a:lumMod val="50000"/>
                  </a:schemeClr>
                </a:solidFill>
              </a:rPr>
              <a:t>___  ___  ___ say in reply?</a:t>
            </a:r>
            <a:endParaRPr lang="sr-Latn-ME" sz="123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0"/>
            <a:ext cx="8784976" cy="6858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200" dirty="0" smtClean="0">
                <a:solidFill>
                  <a:srgbClr val="FFFF00"/>
                </a:solidFill>
              </a:rPr>
              <a:t>P</a:t>
            </a:r>
            <a:r>
              <a:rPr lang="sr-Latn-ME" sz="4200" dirty="0" smtClean="0">
                <a:solidFill>
                  <a:srgbClr val="FFFF00"/>
                </a:solidFill>
              </a:rPr>
              <a:t>romise:</a:t>
            </a:r>
          </a:p>
          <a:p>
            <a:pPr>
              <a:buNone/>
            </a:pPr>
            <a:r>
              <a:rPr lang="sr-Latn-ME" sz="4200" dirty="0" smtClean="0">
                <a:solidFill>
                  <a:srgbClr val="FFFF00"/>
                </a:solidFill>
              </a:rPr>
              <a:t>I ___  ___  ___  ___.</a:t>
            </a:r>
          </a:p>
          <a:p>
            <a:pPr>
              <a:buNone/>
            </a:pPr>
            <a:r>
              <a:rPr lang="en-US" sz="4200" dirty="0" smtClean="0">
                <a:solidFill>
                  <a:srgbClr val="FFFF00"/>
                </a:solidFill>
              </a:rPr>
              <a:t>T</a:t>
            </a:r>
            <a:r>
              <a:rPr lang="sr-Latn-ME" sz="4200" dirty="0" smtClean="0">
                <a:solidFill>
                  <a:srgbClr val="FFFF00"/>
                </a:solidFill>
              </a:rPr>
              <a:t>hings ___  ___  ___  ___  ___.</a:t>
            </a:r>
          </a:p>
          <a:p>
            <a:pPr>
              <a:buNone/>
            </a:pPr>
            <a:r>
              <a:rPr lang="en-US" sz="4200" dirty="0" smtClean="0">
                <a:solidFill>
                  <a:srgbClr val="FF0000"/>
                </a:solidFill>
              </a:rPr>
              <a:t>P</a:t>
            </a:r>
            <a:r>
              <a:rPr lang="sr-Latn-RS" sz="4200" dirty="0" smtClean="0">
                <a:solidFill>
                  <a:srgbClr val="FF0000"/>
                </a:solidFill>
              </a:rPr>
              <a:t>redi</a:t>
            </a:r>
            <a:r>
              <a:rPr lang="sr-Latn-ME" sz="4200" dirty="0" smtClean="0">
                <a:solidFill>
                  <a:srgbClr val="FF0000"/>
                </a:solidFill>
              </a:rPr>
              <a:t>ction:</a:t>
            </a:r>
          </a:p>
          <a:p>
            <a:pPr>
              <a:buNone/>
            </a:pPr>
            <a:r>
              <a:rPr lang="en-US" sz="4200" dirty="0" smtClean="0">
                <a:solidFill>
                  <a:srgbClr val="FF0000"/>
                </a:solidFill>
              </a:rPr>
              <a:t>I think </a:t>
            </a:r>
            <a:r>
              <a:rPr lang="sr-Latn-ME" sz="4200" dirty="0" smtClean="0">
                <a:solidFill>
                  <a:srgbClr val="FF0000"/>
                </a:solidFill>
              </a:rPr>
              <a:t> ___  ___  ___  ___  ___</a:t>
            </a:r>
            <a:r>
              <a:rPr lang="en-US" sz="4200" smtClean="0">
                <a:solidFill>
                  <a:srgbClr val="FF0000"/>
                </a:solidFill>
              </a:rPr>
              <a:t>  ____</a:t>
            </a:r>
            <a:r>
              <a:rPr lang="sr-Latn-ME" sz="4200" smtClean="0">
                <a:solidFill>
                  <a:srgbClr val="FF0000"/>
                </a:solidFill>
              </a:rPr>
              <a:t>.</a:t>
            </a:r>
            <a:endParaRPr lang="sr-Latn-ME" sz="42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200" dirty="0" smtClean="0">
                <a:solidFill>
                  <a:srgbClr val="FF0000"/>
                </a:solidFill>
              </a:rPr>
              <a:t>F</a:t>
            </a:r>
            <a:r>
              <a:rPr lang="sr-Latn-ME" sz="4200" dirty="0" smtClean="0">
                <a:solidFill>
                  <a:srgbClr val="FF0000"/>
                </a:solidFill>
              </a:rPr>
              <a:t>lowers ___  ___  ___  ___.</a:t>
            </a:r>
            <a:endParaRPr lang="sr-Latn-ME" sz="4200" dirty="0" smtClean="0"/>
          </a:p>
          <a:p>
            <a:pPr>
              <a:buNone/>
            </a:pPr>
            <a:r>
              <a:rPr lang="sr-Latn-RS" sz="4000" dirty="0" smtClean="0">
                <a:solidFill>
                  <a:schemeClr val="accent6">
                    <a:lumMod val="50000"/>
                  </a:schemeClr>
                </a:solidFill>
              </a:rPr>
              <a:t>Decision:</a:t>
            </a:r>
          </a:p>
          <a:p>
            <a:pPr>
              <a:buNone/>
            </a:pPr>
            <a:r>
              <a:rPr lang="sr-Latn-RS" sz="4000" dirty="0" smtClean="0">
                <a:solidFill>
                  <a:schemeClr val="accent6">
                    <a:lumMod val="50000"/>
                  </a:schemeClr>
                </a:solidFill>
              </a:rPr>
              <a:t>___ </a:t>
            </a:r>
            <a:r>
              <a:rPr lang="sr-Latn-ME" sz="4000" dirty="0" smtClean="0">
                <a:solidFill>
                  <a:schemeClr val="accent6">
                    <a:lumMod val="50000"/>
                  </a:schemeClr>
                </a:solidFill>
              </a:rPr>
              <a:t> ___  marry ___,  ___?</a:t>
            </a:r>
          </a:p>
          <a:p>
            <a:pPr>
              <a:buNone/>
            </a:pPr>
            <a:r>
              <a:rPr lang="sr-Latn-RS" sz="4000" dirty="0" smtClean="0">
                <a:solidFill>
                  <a:schemeClr val="accent6">
                    <a:lumMod val="50000"/>
                  </a:schemeClr>
                </a:solidFill>
              </a:rPr>
              <a:t>___  ___  ___ say ___  ___?</a:t>
            </a:r>
            <a:endParaRPr lang="sr-Latn-ME" sz="4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en-US" sz="4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8640"/>
            <a:ext cx="8568952" cy="6266168"/>
          </a:xfrm>
        </p:spPr>
        <p:txBody>
          <a:bodyPr>
            <a:normAutofit/>
          </a:bodyPr>
          <a:lstStyle/>
          <a:p>
            <a:r>
              <a:rPr lang="en-US" sz="4800" dirty="0" smtClean="0"/>
              <a:t>We use _________ to talk about </a:t>
            </a:r>
            <a:r>
              <a:rPr lang="en-US" sz="4800" b="1" dirty="0" smtClean="0">
                <a:solidFill>
                  <a:srgbClr val="FF0000"/>
                </a:solidFill>
              </a:rPr>
              <a:t>predictions</a:t>
            </a:r>
            <a:r>
              <a:rPr lang="en-US" sz="4800" dirty="0" smtClean="0"/>
              <a:t> , </a:t>
            </a:r>
            <a:r>
              <a:rPr lang="en-US" sz="4800" b="1" dirty="0" smtClean="0">
                <a:solidFill>
                  <a:srgbClr val="FF0000"/>
                </a:solidFill>
              </a:rPr>
              <a:t>decisions</a:t>
            </a:r>
            <a:r>
              <a:rPr lang="en-US" sz="4800" dirty="0" smtClean="0"/>
              <a:t> and </a:t>
            </a:r>
            <a:r>
              <a:rPr lang="en-US" sz="4800" b="1" dirty="0" smtClean="0">
                <a:solidFill>
                  <a:srgbClr val="FF0000"/>
                </a:solidFill>
              </a:rPr>
              <a:t>promises</a:t>
            </a:r>
            <a:r>
              <a:rPr lang="en-US" sz="4800" dirty="0" smtClean="0"/>
              <a:t> .</a:t>
            </a:r>
            <a:endParaRPr lang="en-US" sz="4800" dirty="0"/>
          </a:p>
        </p:txBody>
      </p:sp>
      <p:pic>
        <p:nvPicPr>
          <p:cNvPr id="4" name="Picture 3" descr="Smiley-face_Question.22280253_st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2996952"/>
            <a:ext cx="2952328" cy="33294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75856" y="0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4800" dirty="0" smtClean="0"/>
              <a:t>    </a:t>
            </a:r>
            <a:r>
              <a:rPr lang="sr-Latn-ME" sz="4800" b="1" dirty="0" smtClean="0">
                <a:solidFill>
                  <a:srgbClr val="FF0000"/>
                </a:solidFill>
              </a:rPr>
              <a:t>will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83768" y="836712"/>
            <a:ext cx="41044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4400" dirty="0" smtClean="0"/>
              <a:t> 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implefuture-3-6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uture-tenses-simple-future-vs-future-intention-7-7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ME" sz="4800" b="1" dirty="0" smtClean="0"/>
              <a:t>I </a:t>
            </a:r>
            <a:r>
              <a:rPr lang="sr-Latn-ME" sz="4800" b="1" u="sng" dirty="0" smtClean="0"/>
              <a:t>______ </a:t>
            </a:r>
            <a:r>
              <a:rPr lang="sr-Latn-ME" sz="4800" b="1" dirty="0" smtClean="0"/>
              <a:t>the best husband in the whole world.</a:t>
            </a:r>
            <a:endParaRPr lang="en-US" sz="4800" b="1" dirty="0"/>
          </a:p>
        </p:txBody>
      </p:sp>
      <p:pic>
        <p:nvPicPr>
          <p:cNvPr id="5" name="Content Placeholder 3" descr="I will be the best husband in the whole world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348880"/>
            <a:ext cx="3710905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508104" y="3212976"/>
            <a:ext cx="31261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chemeClr val="accent1"/>
                </a:solidFill>
              </a:rPr>
              <a:t>PROMISE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1640" y="188640"/>
            <a:ext cx="20882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4400" b="1" dirty="0" smtClean="0">
                <a:solidFill>
                  <a:schemeClr val="accent1"/>
                </a:solidFill>
              </a:rPr>
              <a:t>will be</a:t>
            </a:r>
            <a:endParaRPr lang="en-US" sz="4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2348880"/>
          </a:xfrm>
        </p:spPr>
        <p:txBody>
          <a:bodyPr>
            <a:noAutofit/>
          </a:bodyPr>
          <a:lstStyle/>
          <a:p>
            <a:r>
              <a:rPr lang="sr-Latn-ME" sz="5400" b="1" dirty="0" smtClean="0"/>
              <a:t>I</a:t>
            </a:r>
            <a:r>
              <a:rPr lang="en-US" sz="5400" b="1" dirty="0" smtClean="0"/>
              <a:t>t </a:t>
            </a:r>
            <a:r>
              <a:rPr lang="sr-Latn-ME" sz="5400" b="1" u="sng" dirty="0" smtClean="0"/>
              <a:t>_______</a:t>
            </a:r>
            <a:r>
              <a:rPr lang="en-US" sz="5400" b="1" u="sng" dirty="0" smtClean="0"/>
              <a:t> </a:t>
            </a:r>
            <a:r>
              <a:rPr lang="sr-Latn-ME" sz="5400" b="1" u="sng" dirty="0" smtClean="0"/>
              <a:t> </a:t>
            </a:r>
            <a:r>
              <a:rPr lang="en-US" sz="5400" b="1" dirty="0" smtClean="0"/>
              <a:t>in the evening.</a:t>
            </a:r>
            <a:endParaRPr lang="en-US" sz="4800" dirty="0"/>
          </a:p>
        </p:txBody>
      </p:sp>
      <p:pic>
        <p:nvPicPr>
          <p:cNvPr id="4" name="Picture 2" descr="C:\Users\Jovana\Desktop\rain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916832"/>
            <a:ext cx="4610420" cy="4572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697223" y="3068960"/>
            <a:ext cx="34467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1"/>
                </a:solidFill>
              </a:rPr>
              <a:t>PREDICTION</a:t>
            </a:r>
            <a:endParaRPr lang="en-US" sz="4400" b="1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620688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4800" b="1" dirty="0" smtClean="0">
                <a:solidFill>
                  <a:schemeClr val="accent1"/>
                </a:solidFill>
              </a:rPr>
              <a:t>will rain</a:t>
            </a:r>
            <a:endParaRPr lang="en-US" sz="4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8686800" cy="1477886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I </a:t>
            </a:r>
            <a:r>
              <a:rPr lang="sr-Latn-ME" sz="5400" b="1" u="sng" dirty="0" smtClean="0"/>
              <a:t>__________  </a:t>
            </a:r>
            <a:r>
              <a:rPr lang="sr-Latn-ME" sz="5400" b="1" dirty="0" smtClean="0"/>
              <a:t>anymore.</a:t>
            </a:r>
            <a:endParaRPr lang="en-US" sz="4800" dirty="0"/>
          </a:p>
        </p:txBody>
      </p:sp>
      <p:pic>
        <p:nvPicPr>
          <p:cNvPr id="4" name="Content Placeholder 3" descr="C:\Users\Jovana\Desktop\cigarete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9453" y="1700808"/>
            <a:ext cx="5084547" cy="3672408"/>
          </a:xfrm>
          <a:prstGeom prst="rect">
            <a:avLst/>
          </a:prstGeom>
          <a:noFill/>
        </p:spPr>
      </p:pic>
      <p:pic>
        <p:nvPicPr>
          <p:cNvPr id="6" name="Picture 2" descr="C:\Users\Jovana\Desktop\mancough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808"/>
            <a:ext cx="4067944" cy="366186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652120" y="5373216"/>
            <a:ext cx="30524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4800" b="1" dirty="0" smtClean="0">
                <a:solidFill>
                  <a:schemeClr val="accent2"/>
                </a:solidFill>
              </a:rPr>
              <a:t>DECISION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476672"/>
            <a:ext cx="3816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4400" b="1" dirty="0" smtClean="0">
                <a:solidFill>
                  <a:schemeClr val="accent1"/>
                </a:solidFill>
              </a:rPr>
              <a:t>won’t smoke</a:t>
            </a:r>
            <a:endParaRPr lang="en-US" sz="4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8820472" cy="1800200"/>
          </a:xfrm>
        </p:spPr>
        <p:txBody>
          <a:bodyPr>
            <a:noAutofit/>
          </a:bodyPr>
          <a:lstStyle/>
          <a:p>
            <a:r>
              <a:rPr lang="en-US" sz="4400" b="1" dirty="0" smtClean="0"/>
              <a:t>He __________ sick.</a:t>
            </a:r>
            <a:br>
              <a:rPr lang="en-US" sz="4400" b="1" dirty="0" smtClean="0"/>
            </a:br>
            <a:r>
              <a:rPr lang="en-US" sz="4400" b="1" dirty="0" smtClean="0"/>
              <a:t>I _________ fast food anymore.</a:t>
            </a:r>
            <a:endParaRPr lang="en-US" sz="4000" dirty="0"/>
          </a:p>
        </p:txBody>
      </p:sp>
      <p:pic>
        <p:nvPicPr>
          <p:cNvPr id="4" name="Picture 2" descr="C:\Users\Jovana\Desktop\sick-boy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492896"/>
            <a:ext cx="3744416" cy="4987605"/>
          </a:xfrm>
          <a:prstGeom prst="rect">
            <a:avLst/>
          </a:prstGeom>
          <a:noFill/>
        </p:spPr>
      </p:pic>
      <p:pic>
        <p:nvPicPr>
          <p:cNvPr id="5" name="Picture 2" descr="C:\Users\Jovana\Desktop\man eat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20888"/>
            <a:ext cx="4283968" cy="44371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35696" y="404664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4000" b="1" dirty="0" smtClean="0">
                <a:solidFill>
                  <a:schemeClr val="accent1"/>
                </a:solidFill>
              </a:rPr>
              <a:t>will feel</a:t>
            </a:r>
            <a:endParaRPr lang="en-US" sz="4000" b="1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1124744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600" b="1" dirty="0" smtClean="0">
                <a:solidFill>
                  <a:schemeClr val="accent1"/>
                </a:solidFill>
              </a:rPr>
              <a:t>won’t eat</a:t>
            </a:r>
            <a:endParaRPr lang="en-US" sz="3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2448272"/>
          </a:xfrm>
        </p:spPr>
        <p:txBody>
          <a:bodyPr>
            <a:normAutofit fontScale="90000"/>
          </a:bodyPr>
          <a:lstStyle/>
          <a:p>
            <a:r>
              <a:rPr lang="sr-Latn-ME" sz="4400" dirty="0" smtClean="0"/>
              <a:t>Remember! It’s a secret between us!</a:t>
            </a:r>
            <a:br>
              <a:rPr lang="sr-Latn-ME" sz="4400" dirty="0" smtClean="0"/>
            </a:br>
            <a:r>
              <a:rPr lang="sr-Latn-ME" sz="4400" dirty="0" smtClean="0"/>
              <a:t>I promise I ___________ anyone!</a:t>
            </a:r>
            <a:br>
              <a:rPr lang="sr-Latn-ME" sz="4400" dirty="0" smtClean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75856" y="1268760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4000" b="1" dirty="0" err="1" smtClean="0">
                <a:solidFill>
                  <a:schemeClr val="accent1"/>
                </a:solidFill>
              </a:rPr>
              <a:t>w</a:t>
            </a:r>
            <a:r>
              <a:rPr lang="en-US" sz="4000" b="1" dirty="0" smtClean="0">
                <a:solidFill>
                  <a:schemeClr val="accent1"/>
                </a:solidFill>
              </a:rPr>
              <a:t>o</a:t>
            </a:r>
            <a:r>
              <a:rPr lang="sr-Latn-ME" sz="4000" b="1" dirty="0" smtClean="0">
                <a:solidFill>
                  <a:schemeClr val="accent1"/>
                </a:solidFill>
              </a:rPr>
              <a:t>n’t tell</a:t>
            </a:r>
            <a:endParaRPr lang="en-US" sz="4000" b="1" dirty="0">
              <a:solidFill>
                <a:schemeClr val="accent1"/>
              </a:solidFill>
            </a:endParaRPr>
          </a:p>
        </p:txBody>
      </p:sp>
      <p:pic>
        <p:nvPicPr>
          <p:cNvPr id="5" name="Picture 2" descr="C:\Users\Олеся и Дима\Desktop\видео\DShNvCYXZM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636912"/>
            <a:ext cx="5400600" cy="42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477886"/>
          </a:xfrm>
        </p:spPr>
        <p:txBody>
          <a:bodyPr>
            <a:noAutofit/>
          </a:bodyPr>
          <a:lstStyle/>
          <a:p>
            <a:r>
              <a:rPr lang="en-US" sz="4400" dirty="0" smtClean="0"/>
              <a:t>Go and sit down. I ________ the washing up.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1026" name="Picture 2" descr="C:\Users\Jovana\Desktop\washing-dishes-243218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7992888" cy="55599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80112" y="188640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4400" b="1" dirty="0" smtClean="0">
                <a:solidFill>
                  <a:schemeClr val="accent1"/>
                </a:solidFill>
              </a:rPr>
              <a:t>‘ll do</a:t>
            </a:r>
            <a:endParaRPr lang="en-US" sz="4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It’s my turn. I______ for this.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2050" name="Picture 2" descr="C:\Users\Jovana\Desktop\restaur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5040560" cy="468301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139952" y="548680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4000" b="1" dirty="0" smtClean="0">
                <a:solidFill>
                  <a:schemeClr val="accent1"/>
                </a:solidFill>
              </a:rPr>
              <a:t>‘ll pay</a:t>
            </a:r>
            <a:endParaRPr lang="en-US" sz="40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1477886"/>
          </a:xfrm>
        </p:spPr>
        <p:txBody>
          <a:bodyPr/>
          <a:lstStyle/>
          <a:p>
            <a:r>
              <a:rPr lang="sr-Latn-ME" dirty="0" smtClean="0"/>
              <a:t>It’s OK. I________ it. I think it’s for me.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3074" name="Picture 2" descr="C:\Users\Jovana\Desktop\an-image-of-a-couple-sitting-on-a-couch-with-a-surprised-look-on-their-faces-while-watching-tv_1956165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44824"/>
            <a:ext cx="5688632" cy="4536504"/>
          </a:xfrm>
          <a:prstGeom prst="rect">
            <a:avLst/>
          </a:prstGeom>
          <a:noFill/>
        </p:spPr>
      </p:pic>
      <p:pic>
        <p:nvPicPr>
          <p:cNvPr id="3075" name="Picture 3" descr="C:\Users\Jovana\Desktop\ringing-clipart-4ibKGXri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725144"/>
            <a:ext cx="1714500" cy="1714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99792" y="188640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600" b="1" dirty="0" smtClean="0">
                <a:solidFill>
                  <a:schemeClr val="accent1"/>
                </a:solidFill>
              </a:rPr>
              <a:t>‘ll answer</a:t>
            </a:r>
            <a:endParaRPr lang="en-US" sz="3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260648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Mike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1052736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You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1844824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My brother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5536" y="2636912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John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5536" y="3429000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We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5536" y="4221088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I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5536" y="5013176"/>
            <a:ext cx="165618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That girl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5536" y="5733256"/>
            <a:ext cx="165618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It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51720" y="260648"/>
            <a:ext cx="1800200" cy="6192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Will</a:t>
            </a:r>
          </a:p>
          <a:p>
            <a:pPr algn="ctr"/>
            <a:endParaRPr lang="en-US" sz="3600" dirty="0" smtClean="0">
              <a:solidFill>
                <a:schemeClr val="bg1"/>
              </a:solidFill>
            </a:endParaRP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Won</a:t>
            </a:r>
            <a:r>
              <a:rPr lang="sr-Latn-ME" sz="3600" dirty="0" smtClean="0">
                <a:solidFill>
                  <a:schemeClr val="bg1"/>
                </a:solidFill>
              </a:rPr>
              <a:t>’t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51920" y="260648"/>
            <a:ext cx="158417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800" dirty="0" smtClean="0">
                <a:solidFill>
                  <a:schemeClr val="bg1"/>
                </a:solidFill>
              </a:rPr>
              <a:t>rain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51920" y="1052736"/>
            <a:ext cx="158417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800" dirty="0" smtClean="0">
                <a:solidFill>
                  <a:schemeClr val="bg1"/>
                </a:solidFill>
              </a:rPr>
              <a:t>be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51920" y="1844824"/>
            <a:ext cx="158417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800" dirty="0" smtClean="0">
                <a:solidFill>
                  <a:schemeClr val="bg1"/>
                </a:solidFill>
              </a:rPr>
              <a:t>stay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51920" y="2636912"/>
            <a:ext cx="158417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800" dirty="0" smtClean="0">
                <a:solidFill>
                  <a:schemeClr val="bg1"/>
                </a:solidFill>
              </a:rPr>
              <a:t>come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51920" y="3429000"/>
            <a:ext cx="158417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800" dirty="0" smtClean="0">
                <a:solidFill>
                  <a:schemeClr val="bg1"/>
                </a:solidFill>
              </a:rPr>
              <a:t>smoke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51920" y="4221088"/>
            <a:ext cx="158417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800" dirty="0" smtClean="0">
                <a:solidFill>
                  <a:schemeClr val="bg1"/>
                </a:solidFill>
              </a:rPr>
              <a:t>go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851920" y="5013176"/>
            <a:ext cx="158417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800" dirty="0" smtClean="0">
                <a:solidFill>
                  <a:schemeClr val="bg1"/>
                </a:solidFill>
              </a:rPr>
              <a:t>call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51920" y="5805264"/>
            <a:ext cx="158417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800" dirty="0" smtClean="0">
                <a:solidFill>
                  <a:schemeClr val="bg1"/>
                </a:solidFill>
              </a:rPr>
              <a:t>clean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36096" y="260648"/>
            <a:ext cx="1728192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800" dirty="0" smtClean="0">
                <a:solidFill>
                  <a:schemeClr val="bg1"/>
                </a:solidFill>
              </a:rPr>
              <a:t>there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36096" y="1844824"/>
            <a:ext cx="1728192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800" dirty="0" smtClean="0">
                <a:solidFill>
                  <a:schemeClr val="bg1"/>
                </a:solidFill>
              </a:rPr>
              <a:t>at home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436096" y="3429000"/>
            <a:ext cx="1728192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 smtClean="0">
                <a:solidFill>
                  <a:schemeClr val="bg1"/>
                </a:solidFill>
              </a:rPr>
              <a:t>to New Jersey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436096" y="5013176"/>
            <a:ext cx="1728192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 smtClean="0">
                <a:solidFill>
                  <a:schemeClr val="bg1"/>
                </a:solidFill>
              </a:rPr>
              <a:t>bedroom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164288" y="260648"/>
            <a:ext cx="172819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 smtClean="0">
                <a:solidFill>
                  <a:schemeClr val="bg1"/>
                </a:solidFill>
              </a:rPr>
              <a:t>tomorrow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164288" y="1052736"/>
            <a:ext cx="172819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 smtClean="0">
                <a:solidFill>
                  <a:schemeClr val="bg1"/>
                </a:solidFill>
              </a:rPr>
              <a:t>for hours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164288" y="1844824"/>
            <a:ext cx="172819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000" dirty="0" smtClean="0">
                <a:solidFill>
                  <a:schemeClr val="bg1"/>
                </a:solidFill>
              </a:rPr>
              <a:t>next month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164288" y="2636912"/>
            <a:ext cx="172819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 smtClean="0">
                <a:solidFill>
                  <a:schemeClr val="bg1"/>
                </a:solidFill>
              </a:rPr>
              <a:t>ever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164288" y="3429000"/>
            <a:ext cx="172819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 smtClean="0">
                <a:solidFill>
                  <a:schemeClr val="bg1"/>
                </a:solidFill>
              </a:rPr>
              <a:t>tonight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164288" y="4221088"/>
            <a:ext cx="172819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 smtClean="0">
                <a:solidFill>
                  <a:schemeClr val="bg1"/>
                </a:solidFill>
              </a:rPr>
              <a:t>anymore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164288" y="5013176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 smtClean="0">
                <a:solidFill>
                  <a:schemeClr val="bg1"/>
                </a:solidFill>
              </a:rPr>
              <a:t>next year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164288" y="5733256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 smtClean="0">
                <a:solidFill>
                  <a:schemeClr val="bg1"/>
                </a:solidFill>
              </a:rPr>
              <a:t>today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9144000" cy="66693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Latn-ME" sz="16600" dirty="0" smtClean="0"/>
              <a:t>THE END</a:t>
            </a:r>
            <a:endParaRPr lang="en-US" sz="1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25B5847-E7E4-4653-8E50-F2AF35353857}"/>
</file>

<file path=customXml/itemProps2.xml><?xml version="1.0" encoding="utf-8"?>
<ds:datastoreItem xmlns:ds="http://schemas.openxmlformats.org/officeDocument/2006/customXml" ds:itemID="{99096D19-1303-4277-B38E-BAC8F0DEE25A}"/>
</file>

<file path=customXml/itemProps3.xml><?xml version="1.0" encoding="utf-8"?>
<ds:datastoreItem xmlns:ds="http://schemas.openxmlformats.org/officeDocument/2006/customXml" ds:itemID="{52AC7843-6C7C-403B-B661-F576EBE17A0D}"/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291</TotalTime>
  <Words>426</Words>
  <Application>Microsoft Office PowerPoint</Application>
  <PresentationFormat>On-screen Show (4:3)</PresentationFormat>
  <Paragraphs>109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Century Gothic</vt:lpstr>
      <vt:lpstr>Verdana</vt:lpstr>
      <vt:lpstr>Wingdings 2</vt:lpstr>
      <vt:lpstr>Verve</vt:lpstr>
      <vt:lpstr>Pripremio Dušan Vukanić, profesor engleskog jezika u JU OŠ "21. maj" Podgorica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______ the best husband in the whole world.</vt:lpstr>
      <vt:lpstr>It _______  in the evening.</vt:lpstr>
      <vt:lpstr>I __________  anymore.</vt:lpstr>
      <vt:lpstr>He __________ sick. I _________ fast food anymore.</vt:lpstr>
      <vt:lpstr>Remember! It’s a secret between us! I promise I ___________ anyone! </vt:lpstr>
      <vt:lpstr>Go and sit down. I ________ the washing up.</vt:lpstr>
      <vt:lpstr>It’s my turn. I______ for this.</vt:lpstr>
      <vt:lpstr>It’s OK. I________ it. I think it’s for me.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Jovana</dc:creator>
  <cp:lastModifiedBy>Aleksandar Katnic</cp:lastModifiedBy>
  <cp:revision>50</cp:revision>
  <dcterms:created xsi:type="dcterms:W3CDTF">2016-02-05T15:20:03Z</dcterms:created>
  <dcterms:modified xsi:type="dcterms:W3CDTF">2020-04-13T17:05:11Z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