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endParaRPr lang="sr-Latn-ME" altLang="sr-Latn-R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r-Latn-ME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985D3E0-3044-4463-9558-8C422F06DDC4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44B1-AC7D-4AAC-BBF5-FE2642E055DA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C739-1975-4C6A-9A94-2F1881A7559E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046F-DD75-43A5-9FC9-CE38D8191FAB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BD1E8-3337-40E4-9496-56F44FACB09A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845C-3F0D-42F8-9A27-E6D7D3CED6CF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59BAA-F76C-4497-B63B-6950E614ED17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8FF7-477C-466E-8620-0CB66243F2F4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r-Latn-ME" altLang="sr-Latn-R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r-Latn-ME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5C06E-59D1-4FB3-8150-DB29CE5238FF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A75C-CBA9-4F4D-AA5C-ADCBF81C78DD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EC841-B0AB-4708-A4AE-A82D1E261507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endParaRPr lang="sr-Latn-ME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r-Latn-ME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B375783-A8E6-45CB-8A59-01B72B92F3AB}" type="slidenum">
              <a:rPr lang="sr-Latn-ME" altLang="sr-Latn-RS" smtClean="0"/>
              <a:pPr/>
              <a:t>‹#›</a:t>
            </a:fld>
            <a:endParaRPr lang="sr-Latn-ME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ransition spd="slow">
    <p:push dir="u"/>
  </p:transition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/>
              <a:t>Hidrostatički pritisak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953001"/>
            <a:ext cx="3309803" cy="381000"/>
          </a:xfrm>
        </p:spPr>
        <p:txBody>
          <a:bodyPr/>
          <a:lstStyle/>
          <a:p>
            <a:r>
              <a:rPr lang="sr-Latn-ME" dirty="0"/>
              <a:t>Pritisak u mirnoj tečnosti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6324600"/>
            <a:ext cx="2101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Radovan Sredanović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97951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43" y="762000"/>
            <a:ext cx="7024744" cy="990600"/>
          </a:xfrm>
        </p:spPr>
        <p:txBody>
          <a:bodyPr>
            <a:normAutofit fontScale="90000"/>
          </a:bodyPr>
          <a:lstStyle/>
          <a:p>
            <a:pPr algn="l"/>
            <a:r>
              <a:rPr lang="sr-Latn-ME" dirty="0"/>
              <a:t>Da li je pritisak u mirnoj tečnosti svuda isti?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3581400" cy="1046327"/>
          </a:xfrm>
        </p:spPr>
        <p:txBody>
          <a:bodyPr>
            <a:normAutofit/>
          </a:bodyPr>
          <a:lstStyle/>
          <a:p>
            <a:r>
              <a:rPr lang="sr-Latn-ME" sz="1400" dirty="0"/>
              <a:t>Da li ronilac na različitim dubinama osjeća isti pritisak?</a:t>
            </a:r>
          </a:p>
          <a:p>
            <a:r>
              <a:rPr lang="sr-Latn-ME" sz="1400" dirty="0"/>
              <a:t>Š</a:t>
            </a:r>
            <a:r>
              <a:rPr lang="en-US" sz="1400" dirty="0"/>
              <a:t>t</a:t>
            </a:r>
            <a:r>
              <a:rPr lang="sr-Latn-ME" sz="1400" dirty="0"/>
              <a:t>o</a:t>
            </a:r>
            <a:r>
              <a:rPr lang="en-US" sz="1400" dirty="0"/>
              <a:t> je </a:t>
            </a:r>
            <a:r>
              <a:rPr lang="sr-Latn-ME" sz="1400" dirty="0"/>
              <a:t>kompresija/ dekompresija?</a:t>
            </a:r>
          </a:p>
        </p:txBody>
      </p:sp>
      <p:pic>
        <p:nvPicPr>
          <p:cNvPr id="331778" name="Picture 2" descr="C:\Users\Radovan\Desktop\ronila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048000"/>
            <a:ext cx="2971800" cy="327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419600" y="1905000"/>
            <a:ext cx="4114800" cy="990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sr-Latn-ME" sz="1400" dirty="0"/>
              <a:t>Da li voda ističe kroz otvore na različitim dubinama jednakom brzinom?</a:t>
            </a:r>
          </a:p>
        </p:txBody>
      </p:sp>
      <p:pic>
        <p:nvPicPr>
          <p:cNvPr id="331780" name="Picture 4" descr="http://study.com/cimages/multimages/16/toricelli_theore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615" y="3027528"/>
            <a:ext cx="3497241" cy="3160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913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3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sr-Latn-ME" dirty="0"/>
              <a:t>Zašto pritisak u tečnosti raste sa dubinom?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286000"/>
            <a:ext cx="3810000" cy="3753091"/>
          </a:xfrm>
        </p:spPr>
        <p:txBody>
          <a:bodyPr>
            <a:normAutofit fontScale="92500"/>
          </a:bodyPr>
          <a:lstStyle/>
          <a:p>
            <a:r>
              <a:rPr lang="sr-Latn-ME" sz="2000" dirty="0"/>
              <a:t>Tečnost ima masu, a zahvaljujući djelovanju gravitacije ima i težinu (Q=mg)</a:t>
            </a:r>
          </a:p>
          <a:p>
            <a:r>
              <a:rPr lang="sr-Latn-ME" sz="2000" dirty="0"/>
              <a:t>Slojevi tečnosti djeluju jedan na drugi svojom težinom.</a:t>
            </a:r>
          </a:p>
          <a:p>
            <a:r>
              <a:rPr lang="sr-Latn-ME" sz="2000" dirty="0"/>
              <a:t>Težina gornjih slojeva prenosi se na donje slojeve</a:t>
            </a:r>
          </a:p>
          <a:p>
            <a:r>
              <a:rPr lang="sr-Latn-ME" sz="2000" dirty="0"/>
              <a:t>Što je više slojeva tečnosti  iznad posmatrane tačke, pritisak je veći. </a:t>
            </a:r>
          </a:p>
        </p:txBody>
      </p:sp>
      <p:pic>
        <p:nvPicPr>
          <p:cNvPr id="1026" name="Picture 2" descr="C:\Users\Radovan\Desktop\ronitelj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62228"/>
            <a:ext cx="4010026" cy="337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9068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sr-Latn-ME" dirty="0"/>
              <a:t>Kako se izračunava hidrostatički pritisak?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62200"/>
            <a:ext cx="4162566" cy="3657600"/>
          </a:xfrm>
        </p:spPr>
        <p:txBody>
          <a:bodyPr>
            <a:normAutofit fontScale="85000" lnSpcReduction="10000"/>
          </a:bodyPr>
          <a:lstStyle/>
          <a:p>
            <a:r>
              <a:rPr lang="sr-Latn-ME" dirty="0"/>
              <a:t>Zamislimo dio tečnosti oblika kvadra u mirnoj tečnosti</a:t>
            </a:r>
          </a:p>
          <a:p>
            <a:r>
              <a:rPr lang="sr-Latn-ME" i="1" dirty="0">
                <a:latin typeface="Cambria" panose="02040503050406030204" pitchFamily="18" charset="0"/>
              </a:rPr>
              <a:t>P</a:t>
            </a:r>
            <a:r>
              <a:rPr lang="sr-Latn-ME" sz="1500" i="1" dirty="0">
                <a:latin typeface="Cambria" panose="02040503050406030204" pitchFamily="18" charset="0"/>
              </a:rPr>
              <a:t>1</a:t>
            </a:r>
            <a:r>
              <a:rPr lang="sr-Latn-ME" sz="1500" i="1" dirty="0"/>
              <a:t> </a:t>
            </a:r>
            <a:r>
              <a:rPr lang="sr-Latn-ME" dirty="0"/>
              <a:t>- pritisak na gornju površinu kvadra tečnosti</a:t>
            </a:r>
          </a:p>
          <a:p>
            <a:r>
              <a:rPr lang="sr-Latn-ME" i="1" dirty="0">
                <a:latin typeface="Cambria" panose="02040503050406030204" pitchFamily="18" charset="0"/>
              </a:rPr>
              <a:t>P</a:t>
            </a:r>
            <a:r>
              <a:rPr lang="sr-Latn-ME" sz="1500" i="1" dirty="0">
                <a:latin typeface="Cambria" panose="02040503050406030204" pitchFamily="18" charset="0"/>
              </a:rPr>
              <a:t>2</a:t>
            </a:r>
            <a:r>
              <a:rPr lang="sr-Latn-ME" dirty="0"/>
              <a:t> – pritisak na donju površinu kvadra tečnosti</a:t>
            </a:r>
          </a:p>
          <a:p>
            <a:r>
              <a:rPr lang="sr-Latn-ME" i="1" dirty="0"/>
              <a:t>m</a:t>
            </a:r>
            <a:r>
              <a:rPr lang="sr-Latn-ME" dirty="0"/>
              <a:t> – masa kvadra tečnosti</a:t>
            </a:r>
          </a:p>
          <a:p>
            <a:r>
              <a:rPr lang="sr-Latn-ME" dirty="0"/>
              <a:t>Kvadar tečnosti na slici nalazi se u stanju ravnoteže (rezultanta sila koje djeluju na njega jednaka je nuli)</a:t>
            </a:r>
          </a:p>
        </p:txBody>
      </p:sp>
      <p:pic>
        <p:nvPicPr>
          <p:cNvPr id="2050" name="Picture 2" descr="C:\Users\Radovan\Desktop\presure balanc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366" y="1741168"/>
            <a:ext cx="2845825" cy="371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156712" y="5715000"/>
                <a:ext cx="2286000" cy="49173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r-Latn-ME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sr-Latn-ME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sr-Latn-ME" sz="24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sr-Latn-M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sr-Latn-ME" sz="2400" b="0" i="1" smtClean="0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sr-Latn-ME" sz="2400" b="0" i="0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sr-Latn-M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sr-Latn-ME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sr-Latn-ME" sz="2400" dirty="0"/>
                  <a:t> = 0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712" y="5715000"/>
                <a:ext cx="2286000" cy="491738"/>
              </a:xfrm>
              <a:prstGeom prst="rect">
                <a:avLst/>
              </a:prstGeom>
              <a:blipFill rotWithShape="1">
                <a:blip r:embed="rId3"/>
                <a:stretch>
                  <a:fillRect l="-800" t="-10000" r="-2133" b="-212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673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180" y="620175"/>
            <a:ext cx="2227997" cy="639762"/>
          </a:xfrm>
        </p:spPr>
        <p:txBody>
          <a:bodyPr/>
          <a:lstStyle/>
          <a:p>
            <a:r>
              <a:rPr lang="sr-Latn-ME" dirty="0"/>
              <a:t>Nastavak...</a:t>
            </a:r>
          </a:p>
        </p:txBody>
      </p:sp>
      <p:pic>
        <p:nvPicPr>
          <p:cNvPr id="3075" name="Picture 3" descr="C:\Users\Radovan\Desktop\balance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1" y="1112333"/>
            <a:ext cx="3014466" cy="376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76579" y="1447592"/>
                <a:ext cx="3041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r-Latn-ME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sr-Latn-ME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sr-Latn-ME" sz="240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𝑆</m:t>
                    </m:r>
                    <m:r>
                      <a:rPr lang="sr-Latn-ME" sz="2400" b="0" i="0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𝑔</m:t>
                    </m:r>
                    <m:r>
                      <a:rPr lang="sr-Latn-ME" sz="2400" b="0" i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sr-Latn-M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sr-Latn-ME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sr-Latn-ME" sz="2400" dirty="0"/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579" y="1447592"/>
                <a:ext cx="304117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401" b="-10526"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22444" y="1927750"/>
                <a:ext cx="3422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𝑔</m:t>
                    </m:r>
                    <m:r>
                      <a:rPr lang="sr-Latn-ME" sz="2400" b="0" i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sr-Latn-ME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2400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sr-Latn-ME" sz="2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sr-Latn-ME" sz="24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2400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sr-Latn-ME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sr-Latn-ME" sz="2400" dirty="0"/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444" y="1927750"/>
                <a:ext cx="3422176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497167" y="2996951"/>
            <a:ext cx="256844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000" i="1" dirty="0">
                <a:latin typeface="Symbol" panose="05050102010706020507" pitchFamily="18" charset="2"/>
              </a:rPr>
              <a:t>r</a:t>
            </a:r>
            <a:r>
              <a:rPr lang="sr-Latn-ME" i="1" dirty="0">
                <a:latin typeface="Symbol" panose="05050102010706020507" pitchFamily="18" charset="2"/>
              </a:rPr>
              <a:t> - </a:t>
            </a:r>
            <a:r>
              <a:rPr lang="sr-Latn-ME" i="1" dirty="0">
                <a:latin typeface="+mj-lt"/>
              </a:rPr>
              <a:t>gustina tečnosti</a:t>
            </a:r>
          </a:p>
          <a:p>
            <a:r>
              <a:rPr lang="sr-Latn-ME" i="1" dirty="0">
                <a:latin typeface="+mj-lt"/>
              </a:rPr>
              <a:t>V - zapremina</a:t>
            </a:r>
            <a:endParaRPr lang="sr-Latn-ME" i="1" dirty="0">
              <a:latin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31543" y="2833515"/>
                <a:ext cx="129676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000" b="0" i="1" smtClean="0">
                          <a:latin typeface="Cambria Math"/>
                        </a:rPr>
                        <m:t>𝑚</m:t>
                      </m:r>
                      <m:r>
                        <a:rPr lang="sr-Latn-ME" sz="2000" b="0" i="1" smtClean="0">
                          <a:latin typeface="Cambria Math"/>
                        </a:rPr>
                        <m:t>=</m:t>
                      </m:r>
                      <m:r>
                        <a:rPr lang="sr-Latn-ME" sz="2000" b="0" i="1" smtClean="0">
                          <a:latin typeface="Cambria Math"/>
                          <a:ea typeface="Cambria Math"/>
                        </a:rPr>
                        <m:t>𝜌</m:t>
                      </m:r>
                      <m:r>
                        <a:rPr lang="sr-Latn-ME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r-Latn-ME" sz="2000" b="0" i="1" smtClean="0">
                          <a:latin typeface="Cambria Math"/>
                          <a:ea typeface="Cambria Math"/>
                        </a:rPr>
                        <m:t>𝑉</m:t>
                      </m:r>
                    </m:oMath>
                  </m:oMathPara>
                </a14:m>
                <a:endParaRPr lang="sr-Latn-ME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543" y="2833515"/>
                <a:ext cx="1296765" cy="400110"/>
              </a:xfrm>
              <a:prstGeom prst="rect">
                <a:avLst/>
              </a:prstGeom>
              <a:blipFill rotWithShape="1">
                <a:blip r:embed="rId5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70687" y="3340956"/>
                <a:ext cx="12184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000" b="0" i="1" smtClean="0">
                          <a:latin typeface="Cambria Math"/>
                        </a:rPr>
                        <m:t>𝑉</m:t>
                      </m:r>
                      <m:r>
                        <a:rPr lang="sr-Latn-ME" sz="2000" b="0" i="1" smtClean="0">
                          <a:latin typeface="Cambria Math"/>
                        </a:rPr>
                        <m:t>=</m:t>
                      </m:r>
                      <m:r>
                        <a:rPr lang="sr-Latn-ME" sz="2000" b="0" i="1" smtClean="0">
                          <a:latin typeface="Cambria Math"/>
                        </a:rPr>
                        <m:t>𝑆</m:t>
                      </m:r>
                      <m:r>
                        <a:rPr lang="sr-Latn-ME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r-Latn-ME" sz="2000" b="0" i="1" smtClean="0"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sr-Latn-ME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687" y="3340956"/>
                <a:ext cx="1218475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31279" y="4263718"/>
                <a:ext cx="44014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𝜌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𝑆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h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𝑔</m:t>
                    </m:r>
                    <m:r>
                      <a:rPr lang="sr-Latn-ME" sz="2400" b="0" i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sr-Latn-ME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2400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sr-Latn-ME" sz="2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sr-Latn-ME" sz="24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2400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sr-Latn-ME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𝑆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   /÷</m:t>
                    </m:r>
                    <m:r>
                      <a:rPr lang="sr-Latn-ME" sz="2400" b="0" i="1" smtClean="0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sr-Latn-ME" sz="24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279" y="4263718"/>
                <a:ext cx="440140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16" b="-18421"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498127" y="5247564"/>
                <a:ext cx="4419601" cy="523220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8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sr-Latn-ME" sz="2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sr-Latn-ME" sz="28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sr-Latn-M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8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sr-Latn-ME" sz="2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sr-Latn-ME" sz="2800" b="0" i="1" smtClean="0">
                          <a:latin typeface="Cambria Math"/>
                        </a:rPr>
                        <m:t>=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𝜌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𝑔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r-Latn-ME" sz="2800" b="0" i="1" smtClean="0"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sr-Latn-ME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8127" y="5247564"/>
                <a:ext cx="4419601" cy="52322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4056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5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762000"/>
            <a:ext cx="3057148" cy="639762"/>
          </a:xfrm>
        </p:spPr>
        <p:txBody>
          <a:bodyPr/>
          <a:lstStyle/>
          <a:p>
            <a:r>
              <a:rPr lang="sr-Latn-ME" dirty="0"/>
              <a:t>Nastavak...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8741" y="1642393"/>
            <a:ext cx="7327321" cy="40011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r-Latn-ME" sz="2000" b="1" dirty="0">
                <a:latin typeface="+mj-lt"/>
              </a:rPr>
              <a:t>Hidrostatički pritisak izaziva težina same tečnosti.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19451" y="5345668"/>
            <a:ext cx="646202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sr-Latn-ME" b="1" dirty="0">
                <a:latin typeface="+mj-lt"/>
              </a:rPr>
              <a:t>Hidrostatički  pritisak zavisi od gustine tečnosti  i dubine</a:t>
            </a:r>
            <a:r>
              <a:rPr lang="sr-Latn-ME" b="1" dirty="0"/>
              <a:t>. </a:t>
            </a:r>
          </a:p>
        </p:txBody>
      </p:sp>
      <p:pic>
        <p:nvPicPr>
          <p:cNvPr id="4098" name="Picture 2" descr="http://swh.schoolworkhelper.netdna-cdn.com/wp-content/uploads/2011/08/Evangelista-Torricelli.jpg?8f6eb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2286000"/>
            <a:ext cx="1657350" cy="2656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64508" y="3505200"/>
                <a:ext cx="3124200" cy="707886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4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r-Latn-ME" sz="4000" b="0" i="1" smtClean="0">
                              <a:latin typeface="Cambria Math"/>
                              <a:ea typeface="Cambria Math"/>
                            </a:rPr>
                            <m:t>𝑃</m:t>
                          </m:r>
                        </m:e>
                        <m:sub>
                          <m:r>
                            <a:rPr lang="sr-Latn-ME" sz="40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</m:sub>
                      </m:sSub>
                      <m:r>
                        <a:rPr lang="sr-Latn-ME" sz="4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sr-Latn-ME" sz="4000" b="0" i="1" smtClean="0">
                          <a:latin typeface="Cambria Math"/>
                          <a:ea typeface="Cambria Math"/>
                        </a:rPr>
                        <m:t>𝜌</m:t>
                      </m:r>
                      <m:r>
                        <a:rPr lang="sr-Latn-ME" sz="4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r-Latn-ME" sz="4000" b="0" i="1" smtClean="0">
                          <a:latin typeface="Cambria Math"/>
                          <a:ea typeface="Cambria Math"/>
                        </a:rPr>
                        <m:t>𝑔</m:t>
                      </m:r>
                      <m:r>
                        <a:rPr lang="sr-Latn-ME" sz="4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r-Latn-ME" sz="4000" b="0" i="1" smtClean="0"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sr-Latn-ME" sz="4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508" y="3505200"/>
                <a:ext cx="3124200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915769" y="2286000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latin typeface="+mj-lt"/>
              </a:rPr>
              <a:t>Evangelista Toricelli 1608-1647</a:t>
            </a:r>
          </a:p>
        </p:txBody>
      </p:sp>
    </p:spTree>
    <p:extLst>
      <p:ext uri="{BB962C8B-B14F-4D97-AF65-F5344CB8AC3E}">
        <p14:creationId xmlns:p14="http://schemas.microsoft.com/office/powerpoint/2010/main" val="299671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914400"/>
            <a:ext cx="7024744" cy="724936"/>
          </a:xfrm>
        </p:spPr>
        <p:txBody>
          <a:bodyPr/>
          <a:lstStyle/>
          <a:p>
            <a:r>
              <a:rPr lang="sr-Latn-ME" dirty="0"/>
              <a:t>Primjer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28801"/>
            <a:ext cx="7924800" cy="1142999"/>
          </a:xfrm>
        </p:spPr>
        <p:txBody>
          <a:bodyPr>
            <a:normAutofit lnSpcReduction="10000"/>
          </a:bodyPr>
          <a:lstStyle/>
          <a:p>
            <a:r>
              <a:rPr lang="sr-Latn-ME" dirty="0"/>
              <a:t>Najveća dubina Jadranskog mora iznosi 1233 m. Koliki je hidrostatički pritisak na toj dubini? Gustina morske vode je 1030 kg/m</a:t>
            </a:r>
            <a:r>
              <a:rPr lang="sr-Latn-ME" baseline="30000" dirty="0"/>
              <a:t>3</a:t>
            </a:r>
            <a:r>
              <a:rPr lang="sr-Latn-ME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804114" y="3228854"/>
                <a:ext cx="4060210" cy="2762491"/>
              </a:xfrm>
            </p:spPr>
            <p:txBody>
              <a:bodyPr>
                <a:normAutofit/>
              </a:bodyPr>
              <a:lstStyle/>
              <a:p>
                <a:r>
                  <a:rPr lang="sr-Latn-ME" dirty="0"/>
                  <a:t>Rješenje:</a:t>
                </a:r>
              </a:p>
              <a:p>
                <a:pPr marL="68580" indent="0">
                  <a:buNone/>
                </a:pPr>
                <a:endParaRPr lang="sr-Latn-ME" sz="2000" i="1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sr-Latn-ME" i="1" dirty="0"/>
              </a:p>
              <a:p>
                <a:pPr marL="68580" indent="0">
                  <a:buNone/>
                </a:pPr>
                <a:r>
                  <a:rPr lang="sr-Latn-ME" sz="2000" i="1" dirty="0">
                    <a:latin typeface="Cambria" panose="02040503050406030204" pitchFamily="18" charset="0"/>
                  </a:rPr>
                  <a:t>P</a:t>
                </a:r>
                <a:r>
                  <a:rPr lang="sr-Latn-ME" sz="2000" i="1" dirty="0"/>
                  <a:t> </a:t>
                </a:r>
                <a:r>
                  <a:rPr lang="sr-Latn-ME" sz="2000" i="1" dirty="0">
                    <a:latin typeface="Cambria" panose="02040503050406030204" pitchFamily="18" charset="0"/>
                  </a:rPr>
                  <a:t>= </a:t>
                </a:r>
                <a:r>
                  <a:rPr lang="sr-Latn-ME" sz="2000" dirty="0">
                    <a:latin typeface="Cambria" panose="02040503050406030204" pitchFamily="18" charset="0"/>
                  </a:rPr>
                  <a:t>1030 kg/m</a:t>
                </a:r>
                <a:r>
                  <a:rPr lang="sr-Latn-ME" sz="2000" baseline="30000" dirty="0">
                    <a:latin typeface="Cambria" panose="02040503050406030204" pitchFamily="18" charset="0"/>
                  </a:rPr>
                  <a:t>3 </a:t>
                </a:r>
                <a:r>
                  <a:rPr lang="sr-Latn-ME" sz="2000" dirty="0">
                    <a:latin typeface="Cambria" panose="02040503050406030204" pitchFamily="18" charset="0"/>
                  </a:rPr>
                  <a:t>∙10 m/s</a:t>
                </a:r>
                <a:r>
                  <a:rPr lang="sr-Latn-ME" sz="2000" baseline="30000" dirty="0">
                    <a:latin typeface="Cambria" panose="02040503050406030204" pitchFamily="18" charset="0"/>
                  </a:rPr>
                  <a:t>2 </a:t>
                </a:r>
                <a:r>
                  <a:rPr lang="sr-Latn-ME" sz="2000" dirty="0">
                    <a:latin typeface="Cambria" panose="02040503050406030204" pitchFamily="18" charset="0"/>
                  </a:rPr>
                  <a:t>∙1233 m= = 12700 000 Pa = 12,7 MPa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804114" y="3228854"/>
                <a:ext cx="4060210" cy="2762491"/>
              </a:xfrm>
              <a:blipFill>
                <a:blip r:embed="rId2"/>
                <a:stretch>
                  <a:fillRect t="-1766" r="-1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324" y="3048000"/>
            <a:ext cx="3465800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3079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7024744" cy="648736"/>
          </a:xfrm>
        </p:spPr>
        <p:txBody>
          <a:bodyPr>
            <a:normAutofit fontScale="90000"/>
          </a:bodyPr>
          <a:lstStyle/>
          <a:p>
            <a:r>
              <a:rPr lang="sr-Latn-ME" dirty="0"/>
              <a:t>U velikim dubinama...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698" y="1493294"/>
            <a:ext cx="4267200" cy="1676400"/>
          </a:xfrm>
        </p:spPr>
        <p:txBody>
          <a:bodyPr/>
          <a:lstStyle/>
          <a:p>
            <a:r>
              <a:rPr lang="sr-Latn-ME" sz="1600" dirty="0"/>
              <a:t>Zbog velikog hidrostatičkog pritiska, na većim dubinama (preko 200 m) opstaju samo primitivni oblici života.</a:t>
            </a:r>
          </a:p>
          <a:p>
            <a:r>
              <a:rPr lang="sr-Latn-ME" sz="1600" dirty="0"/>
              <a:t>Kraba je dobro opremljena za život na moskom dnu. Njen oklop može da izdrži veliki hidrostatički pritisak.</a:t>
            </a:r>
          </a:p>
          <a:p>
            <a:endParaRPr lang="sr-Latn-ME" sz="1600" dirty="0"/>
          </a:p>
          <a:p>
            <a:endParaRPr lang="sr-Latn-ME" sz="1600" dirty="0"/>
          </a:p>
          <a:p>
            <a:endParaRPr lang="sr-Latn-ME" sz="1600" dirty="0"/>
          </a:p>
        </p:txBody>
      </p:sp>
      <p:pic>
        <p:nvPicPr>
          <p:cNvPr id="5122" name="Picture 2" descr="http://cdn.phys.org/newman/gfx/news/hires/firstcensus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39" y="1460312"/>
            <a:ext cx="2743200" cy="1435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S-gRRKYQogEWNXIESgqzI_8PzKDwgmPUwtGRFKuZdL06m_HunqY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74" y="3352800"/>
            <a:ext cx="38862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encrypted-tbn2.gstatic.com/images?q=tbn:ANd9GcROYgavdEcHLrEAzbTwMqr38JQSeO_SbgLp8lLRzJlRsZAIgms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0" r="8996" b="10030"/>
          <a:stretch/>
        </p:blipFill>
        <p:spPr bwMode="auto">
          <a:xfrm>
            <a:off x="5387595" y="3061008"/>
            <a:ext cx="2743200" cy="1381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65995" y="4678740"/>
            <a:ext cx="38520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600" dirty="0">
                <a:latin typeface="+mj-lt"/>
              </a:rPr>
              <a:t>Podmornice u drugom svjetskom ratu mogle su zaroniti  do najviše 200 m dubine. Današnje podmornice testirane su na dubinama od 500 m, a računa se da mogu dostići najviše 700 m.</a:t>
            </a:r>
          </a:p>
        </p:txBody>
      </p:sp>
    </p:spTree>
    <p:extLst>
      <p:ext uri="{BB962C8B-B14F-4D97-AF65-F5344CB8AC3E}">
        <p14:creationId xmlns:p14="http://schemas.microsoft.com/office/powerpoint/2010/main" val="2253527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7024744" cy="648736"/>
          </a:xfrm>
        </p:spPr>
        <p:txBody>
          <a:bodyPr>
            <a:normAutofit fontScale="90000"/>
          </a:bodyPr>
          <a:lstStyle/>
          <a:p>
            <a:r>
              <a:rPr lang="sr-Latn-ME" dirty="0"/>
              <a:t>Hidrostatički paradoks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21307" y="1524000"/>
            <a:ext cx="3834384" cy="429768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sr-Latn-ME" dirty="0"/>
              <a:t>Para +doxa = paradoks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5216038"/>
            <a:ext cx="7543800" cy="646331"/>
          </a:xfrm>
          <a:prstGeom prst="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Latn-ME" b="1" dirty="0">
                <a:latin typeface="+mj-lt"/>
              </a:rPr>
              <a:t>Hidrostatički pritisak na dno suda ne zavisi od količine (mase) tečnosti, već od visine stuba tečnosti.</a:t>
            </a:r>
          </a:p>
        </p:txBody>
      </p:sp>
      <p:pic>
        <p:nvPicPr>
          <p:cNvPr id="6147" name="Picture 3" descr="C:\Users\Radovan\Desktop\posu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60657"/>
            <a:ext cx="4800600" cy="273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91200" y="3067769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>
                <a:latin typeface="+mj-lt"/>
              </a:rPr>
              <a:t>U kojoj posudi je pritisak na dno suda najveći?</a:t>
            </a:r>
          </a:p>
        </p:txBody>
      </p:sp>
    </p:spTree>
    <p:extLst>
      <p:ext uri="{BB962C8B-B14F-4D97-AF65-F5344CB8AC3E}">
        <p14:creationId xmlns:p14="http://schemas.microsoft.com/office/powerpoint/2010/main" val="14724774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90600"/>
            <a:ext cx="7024744" cy="648736"/>
          </a:xfrm>
        </p:spPr>
        <p:txBody>
          <a:bodyPr>
            <a:normAutofit fontScale="90000"/>
          </a:bodyPr>
          <a:lstStyle/>
          <a:p>
            <a:r>
              <a:rPr lang="sr-Latn-ME" dirty="0"/>
              <a:t>Princip spojenih sudova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962400" y="2590800"/>
            <a:ext cx="4648200" cy="2362200"/>
          </a:xfrm>
          <a:solidFill>
            <a:schemeClr val="bg2">
              <a:lumMod val="60000"/>
              <a:lumOff val="40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68580" indent="0">
              <a:buNone/>
            </a:pPr>
            <a:endParaRPr lang="sr-Latn-ME" dirty="0"/>
          </a:p>
          <a:p>
            <a:pPr marL="68580" indent="0">
              <a:buNone/>
            </a:pPr>
            <a:r>
              <a:rPr lang="sr-Latn-ME" dirty="0"/>
              <a:t>U svim krakovima spojenih sudova voda se penje do iste visinebez obzira na količinu tečnosti u tim krakovima.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62200"/>
            <a:ext cx="3214048" cy="351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6583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024744" cy="685800"/>
          </a:xfrm>
        </p:spPr>
        <p:txBody>
          <a:bodyPr>
            <a:normAutofit fontScale="90000"/>
          </a:bodyPr>
          <a:lstStyle/>
          <a:p>
            <a:r>
              <a:rPr lang="sr-Latn-ME" dirty="0"/>
              <a:t>Paskalovo bure</a:t>
            </a:r>
          </a:p>
        </p:txBody>
      </p:sp>
      <p:pic>
        <p:nvPicPr>
          <p:cNvPr id="9218" name="Picture 2" descr="http://session.masteringphysics.com/problemAsset/1131882/2/Figure_9.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5" r="8829"/>
          <a:stretch/>
        </p:blipFill>
        <p:spPr bwMode="auto">
          <a:xfrm>
            <a:off x="990600" y="1916242"/>
            <a:ext cx="3697406" cy="4191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76800" y="2888358"/>
            <a:ext cx="3733800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r-Latn-ME" sz="2000" dirty="0">
                <a:latin typeface="+mj-lt"/>
              </a:rPr>
              <a:t>Pomoću male količine vode Paskal je uspio da stvori  dovoljno veliki hidrostatički pritisak kojim je uspio da razvali bure! </a:t>
            </a:r>
          </a:p>
          <a:p>
            <a:endParaRPr lang="sr-Latn-ME" sz="2000" dirty="0">
              <a:latin typeface="+mj-lt"/>
            </a:endParaRPr>
          </a:p>
          <a:p>
            <a:r>
              <a:rPr lang="sr-Latn-ME" sz="2000" dirty="0">
                <a:latin typeface="+mj-lt"/>
              </a:rPr>
              <a:t>Kako je to moguće?</a:t>
            </a:r>
          </a:p>
        </p:txBody>
      </p:sp>
    </p:spTree>
    <p:extLst>
      <p:ext uri="{BB962C8B-B14F-4D97-AF65-F5344CB8AC3E}">
        <p14:creationId xmlns:p14="http://schemas.microsoft.com/office/powerpoint/2010/main" val="3768369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838200" y="4343400"/>
            <a:ext cx="3419856" cy="14478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sr-Latn-ME" sz="8000" dirty="0"/>
              <a:t>KRAJ</a:t>
            </a:r>
          </a:p>
        </p:txBody>
      </p:sp>
    </p:spTree>
    <p:extLst>
      <p:ext uri="{BB962C8B-B14F-4D97-AF65-F5344CB8AC3E}">
        <p14:creationId xmlns:p14="http://schemas.microsoft.com/office/powerpoint/2010/main" val="3464982670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EF3B955-9E1B-4EFE-B37E-C443AF9B3D1B}"/>
</file>

<file path=customXml/itemProps2.xml><?xml version="1.0" encoding="utf-8"?>
<ds:datastoreItem xmlns:ds="http://schemas.openxmlformats.org/officeDocument/2006/customXml" ds:itemID="{F95C53B9-2EA2-4D90-9A3E-F98A987709B9}"/>
</file>

<file path=customXml/itemProps3.xml><?xml version="1.0" encoding="utf-8"?>
<ds:datastoreItem xmlns:ds="http://schemas.openxmlformats.org/officeDocument/2006/customXml" ds:itemID="{8E4FC198-2BA7-46CF-951B-41D19EA5165F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390</TotalTime>
  <Words>423</Words>
  <Application>Microsoft Office PowerPoint</Application>
  <PresentationFormat>On-screen Show (4:3)</PresentationFormat>
  <Paragraphs>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Cambria</vt:lpstr>
      <vt:lpstr>Cambria Math</vt:lpstr>
      <vt:lpstr>Century Gothic</vt:lpstr>
      <vt:lpstr>Symbol</vt:lpstr>
      <vt:lpstr>Times New Roman</vt:lpstr>
      <vt:lpstr>Wingdings 2</vt:lpstr>
      <vt:lpstr>Austin</vt:lpstr>
      <vt:lpstr>Hidrostatički pritisak</vt:lpstr>
      <vt:lpstr>Da li je pritisak u mirnoj tečnosti svuda isti?</vt:lpstr>
      <vt:lpstr>Zašto pritisak u tečnosti raste sa dubinom?</vt:lpstr>
      <vt:lpstr>Kako se izračunava hidrostatički pritisak?</vt:lpstr>
      <vt:lpstr>PowerPoint Presentation</vt:lpstr>
      <vt:lpstr>PowerPoint Presentation</vt:lpstr>
      <vt:lpstr>Primjer</vt:lpstr>
      <vt:lpstr>U velikim dubinama...</vt:lpstr>
      <vt:lpstr>Hidrostatički paradoks</vt:lpstr>
      <vt:lpstr>Princip spojenih sudova </vt:lpstr>
      <vt:lpstr>Paskalovo bure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Hidrostatički pritisak</dc:title>
  <dc:creator>Radovan</dc:creator>
  <cp:lastModifiedBy>Radovan Sredanovic</cp:lastModifiedBy>
  <cp:revision>30</cp:revision>
  <cp:lastPrinted>1601-01-01T00:00:00Z</cp:lastPrinted>
  <dcterms:created xsi:type="dcterms:W3CDTF">2016-02-08T09:48:36Z</dcterms:created>
  <dcterms:modified xsi:type="dcterms:W3CDTF">2016-12-12T22:31:02Z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TC102037791033</vt:lpwstr>
  </property>
  <property fmtid="{D5CDD505-2E9C-101B-9397-08002B2CF9AE}" pid="3" name="ContentTypeId">
    <vt:lpwstr>0x010100572DBB9CED0B5B43B65FDDE6B73758B4</vt:lpwstr>
  </property>
</Properties>
</file>