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702"/>
    <a:srgbClr val="FF3305"/>
    <a:srgbClr val="CF3E00"/>
    <a:srgbClr val="236F7A"/>
    <a:srgbClr val="EEB42D"/>
    <a:srgbClr val="EED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7" autoAdjust="0"/>
    <p:restoredTop sz="94649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78D93F-E8CA-4C22-A101-E31E5C324BF1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278E0A-2471-4F47-B47B-1A79ADAA5DEB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sr-Latn-ME" dirty="0"/>
            <a:t>Ravnoteža, R =0</a:t>
          </a:r>
          <a:endParaRPr lang="en-US" dirty="0"/>
        </a:p>
      </dgm:t>
    </dgm:pt>
    <dgm:pt modelId="{31050293-8E71-4B29-9516-3B87D9ADB70E}" type="parTrans" cxnId="{7280B0B1-AA7F-4C10-87C2-BC6F88776737}">
      <dgm:prSet/>
      <dgm:spPr/>
      <dgm:t>
        <a:bodyPr/>
        <a:lstStyle/>
        <a:p>
          <a:endParaRPr lang="en-US"/>
        </a:p>
      </dgm:t>
    </dgm:pt>
    <dgm:pt modelId="{F4EAD959-703C-4B37-87F3-AD75D5F2C565}" type="sibTrans" cxnId="{7280B0B1-AA7F-4C10-87C2-BC6F88776737}">
      <dgm:prSet/>
      <dgm:spPr/>
      <dgm:t>
        <a:bodyPr/>
        <a:lstStyle/>
        <a:p>
          <a:endParaRPr lang="en-US"/>
        </a:p>
      </dgm:t>
    </dgm:pt>
    <dgm:pt modelId="{0F010FFF-AC8B-40AA-A10B-ABFFBA9FA9EF}">
      <dgm:prSet phldrT="[Text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sr-Latn-ME" i="1" dirty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sr-Latn-ME" dirty="0">
              <a:solidFill>
                <a:schemeClr val="tx2">
                  <a:lumMod val="20000"/>
                  <a:lumOff val="80000"/>
                </a:schemeClr>
              </a:solidFill>
            </a:rPr>
            <a:t> = 0, Mirovanje,</a:t>
          </a:r>
        </a:p>
        <a:p>
          <a:r>
            <a:rPr lang="sr-Latn-ME" dirty="0">
              <a:solidFill>
                <a:schemeClr val="tx2">
                  <a:lumMod val="20000"/>
                  <a:lumOff val="80000"/>
                </a:schemeClr>
              </a:solidFill>
            </a:rPr>
            <a:t>Statička ravnoteža</a:t>
          </a:r>
          <a:endParaRPr lang="en-US" dirty="0">
            <a:solidFill>
              <a:schemeClr val="tx2">
                <a:lumMod val="20000"/>
                <a:lumOff val="80000"/>
              </a:schemeClr>
            </a:solidFill>
          </a:endParaRPr>
        </a:p>
      </dgm:t>
    </dgm:pt>
    <dgm:pt modelId="{494ABB64-36D9-4E97-8711-75BA3185B780}" type="parTrans" cxnId="{FDE670AA-BC13-4056-9BE8-6E71D26D58A2}">
      <dgm:prSet/>
      <dgm:spPr/>
      <dgm:t>
        <a:bodyPr/>
        <a:lstStyle/>
        <a:p>
          <a:endParaRPr lang="en-US"/>
        </a:p>
      </dgm:t>
    </dgm:pt>
    <dgm:pt modelId="{C81F6D23-FAEE-406F-BE8F-DA5C71AA6BC4}" type="sibTrans" cxnId="{FDE670AA-BC13-4056-9BE8-6E71D26D58A2}">
      <dgm:prSet/>
      <dgm:spPr/>
      <dgm:t>
        <a:bodyPr/>
        <a:lstStyle/>
        <a:p>
          <a:endParaRPr lang="en-US"/>
        </a:p>
      </dgm:t>
    </dgm:pt>
    <dgm:pt modelId="{E89178A8-0047-4CC9-875E-8E8069467EB5}">
      <dgm:prSet phldrT="[Text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sr-Latn-ME" i="1" dirty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sr-Latn-ME" dirty="0">
              <a:solidFill>
                <a:schemeClr val="tx2">
                  <a:lumMod val="20000"/>
                  <a:lumOff val="80000"/>
                </a:schemeClr>
              </a:solidFill>
            </a:rPr>
            <a:t> = const, Kretanje (ravnomjerno)</a:t>
          </a:r>
        </a:p>
        <a:p>
          <a:r>
            <a:rPr lang="sr-Latn-ME" dirty="0">
              <a:solidFill>
                <a:schemeClr val="tx2">
                  <a:lumMod val="20000"/>
                  <a:lumOff val="80000"/>
                </a:schemeClr>
              </a:solidFill>
            </a:rPr>
            <a:t>Dinamička ravnoteža</a:t>
          </a:r>
          <a:endParaRPr lang="en-US" dirty="0">
            <a:solidFill>
              <a:schemeClr val="tx2">
                <a:lumMod val="20000"/>
                <a:lumOff val="80000"/>
              </a:schemeClr>
            </a:solidFill>
          </a:endParaRPr>
        </a:p>
      </dgm:t>
    </dgm:pt>
    <dgm:pt modelId="{E985BD27-1682-43C3-84E4-CC1FD9313415}" type="parTrans" cxnId="{8A717852-A326-4DF8-BA89-A936A739BFDB}">
      <dgm:prSet/>
      <dgm:spPr/>
      <dgm:t>
        <a:bodyPr/>
        <a:lstStyle/>
        <a:p>
          <a:endParaRPr lang="en-US"/>
        </a:p>
      </dgm:t>
    </dgm:pt>
    <dgm:pt modelId="{519F2E1B-860B-4EA0-888E-32F79BBD6CB4}" type="sibTrans" cxnId="{8A717852-A326-4DF8-BA89-A936A739BFDB}">
      <dgm:prSet/>
      <dgm:spPr/>
      <dgm:t>
        <a:bodyPr/>
        <a:lstStyle/>
        <a:p>
          <a:endParaRPr lang="en-US"/>
        </a:p>
      </dgm:t>
    </dgm:pt>
    <dgm:pt modelId="{084C9826-9AAF-45EE-B4DD-003EB17162F7}" type="pres">
      <dgm:prSet presAssocID="{2078D93F-E8CA-4C22-A101-E31E5C324BF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C087F4E-F374-40C8-A83B-5592FAC13604}" type="pres">
      <dgm:prSet presAssocID="{26278E0A-2471-4F47-B47B-1A79ADAA5DEB}" presName="hierRoot1" presStyleCnt="0">
        <dgm:presLayoutVars>
          <dgm:hierBranch val="init"/>
        </dgm:presLayoutVars>
      </dgm:prSet>
      <dgm:spPr/>
    </dgm:pt>
    <dgm:pt modelId="{EFC4E681-0AE8-4FB4-AA82-123A2EA66C6D}" type="pres">
      <dgm:prSet presAssocID="{26278E0A-2471-4F47-B47B-1A79ADAA5DEB}" presName="rootComposite1" presStyleCnt="0"/>
      <dgm:spPr/>
    </dgm:pt>
    <dgm:pt modelId="{F53387C1-82A3-42BE-87F2-4C88437959C0}" type="pres">
      <dgm:prSet presAssocID="{26278E0A-2471-4F47-B47B-1A79ADAA5DEB}" presName="rootText1" presStyleLbl="node0" presStyleIdx="0" presStyleCnt="1" custScaleX="186126" custScaleY="59594">
        <dgm:presLayoutVars>
          <dgm:chPref val="3"/>
        </dgm:presLayoutVars>
      </dgm:prSet>
      <dgm:spPr/>
    </dgm:pt>
    <dgm:pt modelId="{674A85D4-5AB5-4AE6-AE73-C6A4DF10C6BD}" type="pres">
      <dgm:prSet presAssocID="{26278E0A-2471-4F47-B47B-1A79ADAA5DEB}" presName="rootConnector1" presStyleLbl="node1" presStyleIdx="0" presStyleCnt="0"/>
      <dgm:spPr/>
    </dgm:pt>
    <dgm:pt modelId="{11998DEF-1775-46FD-B7F7-FB516E53042B}" type="pres">
      <dgm:prSet presAssocID="{26278E0A-2471-4F47-B47B-1A79ADAA5DEB}" presName="hierChild2" presStyleCnt="0"/>
      <dgm:spPr/>
    </dgm:pt>
    <dgm:pt modelId="{0B9D9842-DCEF-45EA-9E64-16D3EC11051F}" type="pres">
      <dgm:prSet presAssocID="{494ABB64-36D9-4E97-8711-75BA3185B780}" presName="Name37" presStyleLbl="parChTrans1D2" presStyleIdx="0" presStyleCnt="2"/>
      <dgm:spPr/>
    </dgm:pt>
    <dgm:pt modelId="{6D5289F5-E554-4A60-A10C-081F34ABD1AE}" type="pres">
      <dgm:prSet presAssocID="{0F010FFF-AC8B-40AA-A10B-ABFFBA9FA9EF}" presName="hierRoot2" presStyleCnt="0">
        <dgm:presLayoutVars>
          <dgm:hierBranch val="init"/>
        </dgm:presLayoutVars>
      </dgm:prSet>
      <dgm:spPr/>
    </dgm:pt>
    <dgm:pt modelId="{746B852E-5309-4498-8909-95508BE27E9A}" type="pres">
      <dgm:prSet presAssocID="{0F010FFF-AC8B-40AA-A10B-ABFFBA9FA9EF}" presName="rootComposite" presStyleCnt="0"/>
      <dgm:spPr/>
    </dgm:pt>
    <dgm:pt modelId="{298AC2C9-1C2E-48B5-B3B8-124C8EDD08DE}" type="pres">
      <dgm:prSet presAssocID="{0F010FFF-AC8B-40AA-A10B-ABFFBA9FA9EF}" presName="rootText" presStyleLbl="node2" presStyleIdx="0" presStyleCnt="2" custScaleX="232201">
        <dgm:presLayoutVars>
          <dgm:chPref val="3"/>
        </dgm:presLayoutVars>
      </dgm:prSet>
      <dgm:spPr/>
    </dgm:pt>
    <dgm:pt modelId="{96BBCD20-D526-454D-B9DC-78F987C6AE43}" type="pres">
      <dgm:prSet presAssocID="{0F010FFF-AC8B-40AA-A10B-ABFFBA9FA9EF}" presName="rootConnector" presStyleLbl="node2" presStyleIdx="0" presStyleCnt="2"/>
      <dgm:spPr/>
    </dgm:pt>
    <dgm:pt modelId="{29EB8848-E125-466D-8AE5-0D9D6E5E63EF}" type="pres">
      <dgm:prSet presAssocID="{0F010FFF-AC8B-40AA-A10B-ABFFBA9FA9EF}" presName="hierChild4" presStyleCnt="0"/>
      <dgm:spPr/>
    </dgm:pt>
    <dgm:pt modelId="{F4E77857-3DB7-4089-9C48-BD847109A032}" type="pres">
      <dgm:prSet presAssocID="{0F010FFF-AC8B-40AA-A10B-ABFFBA9FA9EF}" presName="hierChild5" presStyleCnt="0"/>
      <dgm:spPr/>
    </dgm:pt>
    <dgm:pt modelId="{278D625B-93B2-43D5-9B3F-8029497666E7}" type="pres">
      <dgm:prSet presAssocID="{E985BD27-1682-43C3-84E4-CC1FD9313415}" presName="Name37" presStyleLbl="parChTrans1D2" presStyleIdx="1" presStyleCnt="2"/>
      <dgm:spPr/>
    </dgm:pt>
    <dgm:pt modelId="{9CEA9A3B-B677-4410-9AB1-CC9CC05CE3AC}" type="pres">
      <dgm:prSet presAssocID="{E89178A8-0047-4CC9-875E-8E8069467EB5}" presName="hierRoot2" presStyleCnt="0">
        <dgm:presLayoutVars>
          <dgm:hierBranch val="init"/>
        </dgm:presLayoutVars>
      </dgm:prSet>
      <dgm:spPr/>
    </dgm:pt>
    <dgm:pt modelId="{2960B404-B4DF-4564-82C8-220140A10CDF}" type="pres">
      <dgm:prSet presAssocID="{E89178A8-0047-4CC9-875E-8E8069467EB5}" presName="rootComposite" presStyleCnt="0"/>
      <dgm:spPr/>
    </dgm:pt>
    <dgm:pt modelId="{B9B1F41B-3CD3-4F21-B1EE-064F3A070DCE}" type="pres">
      <dgm:prSet presAssocID="{E89178A8-0047-4CC9-875E-8E8069467EB5}" presName="rootText" presStyleLbl="node2" presStyleIdx="1" presStyleCnt="2" custScaleX="276047">
        <dgm:presLayoutVars>
          <dgm:chPref val="3"/>
        </dgm:presLayoutVars>
      </dgm:prSet>
      <dgm:spPr/>
    </dgm:pt>
    <dgm:pt modelId="{8354AB1C-7194-49C4-9295-C3EBAF2F2B98}" type="pres">
      <dgm:prSet presAssocID="{E89178A8-0047-4CC9-875E-8E8069467EB5}" presName="rootConnector" presStyleLbl="node2" presStyleIdx="1" presStyleCnt="2"/>
      <dgm:spPr/>
    </dgm:pt>
    <dgm:pt modelId="{B72EC4C4-B7A7-4AD9-89E4-070AF5AA32AB}" type="pres">
      <dgm:prSet presAssocID="{E89178A8-0047-4CC9-875E-8E8069467EB5}" presName="hierChild4" presStyleCnt="0"/>
      <dgm:spPr/>
    </dgm:pt>
    <dgm:pt modelId="{9D4244AF-0EF2-4139-880A-AB51005E499E}" type="pres">
      <dgm:prSet presAssocID="{E89178A8-0047-4CC9-875E-8E8069467EB5}" presName="hierChild5" presStyleCnt="0"/>
      <dgm:spPr/>
    </dgm:pt>
    <dgm:pt modelId="{5814BC73-33E0-49A9-BBD3-81296B14DB39}" type="pres">
      <dgm:prSet presAssocID="{26278E0A-2471-4F47-B47B-1A79ADAA5DEB}" presName="hierChild3" presStyleCnt="0"/>
      <dgm:spPr/>
    </dgm:pt>
  </dgm:ptLst>
  <dgm:cxnLst>
    <dgm:cxn modelId="{FDE670AA-BC13-4056-9BE8-6E71D26D58A2}" srcId="{26278E0A-2471-4F47-B47B-1A79ADAA5DEB}" destId="{0F010FFF-AC8B-40AA-A10B-ABFFBA9FA9EF}" srcOrd="0" destOrd="0" parTransId="{494ABB64-36D9-4E97-8711-75BA3185B780}" sibTransId="{C81F6D23-FAEE-406F-BE8F-DA5C71AA6BC4}"/>
    <dgm:cxn modelId="{8A717852-A326-4DF8-BA89-A936A739BFDB}" srcId="{26278E0A-2471-4F47-B47B-1A79ADAA5DEB}" destId="{E89178A8-0047-4CC9-875E-8E8069467EB5}" srcOrd="1" destOrd="0" parTransId="{E985BD27-1682-43C3-84E4-CC1FD9313415}" sibTransId="{519F2E1B-860B-4EA0-888E-32F79BBD6CB4}"/>
    <dgm:cxn modelId="{73830194-2630-4220-9029-01F2D6A46B4A}" type="presOf" srcId="{26278E0A-2471-4F47-B47B-1A79ADAA5DEB}" destId="{674A85D4-5AB5-4AE6-AE73-C6A4DF10C6BD}" srcOrd="1" destOrd="0" presId="urn:microsoft.com/office/officeart/2005/8/layout/orgChart1"/>
    <dgm:cxn modelId="{9B2EEBCB-08AD-498F-A3B3-7E3F5CB97CEB}" type="presOf" srcId="{E89178A8-0047-4CC9-875E-8E8069467EB5}" destId="{B9B1F41B-3CD3-4F21-B1EE-064F3A070DCE}" srcOrd="0" destOrd="0" presId="urn:microsoft.com/office/officeart/2005/8/layout/orgChart1"/>
    <dgm:cxn modelId="{87BF85FD-2BE7-4EA5-9807-3FF9CF4AAD00}" type="presOf" srcId="{26278E0A-2471-4F47-B47B-1A79ADAA5DEB}" destId="{F53387C1-82A3-42BE-87F2-4C88437959C0}" srcOrd="0" destOrd="0" presId="urn:microsoft.com/office/officeart/2005/8/layout/orgChart1"/>
    <dgm:cxn modelId="{7280B0B1-AA7F-4C10-87C2-BC6F88776737}" srcId="{2078D93F-E8CA-4C22-A101-E31E5C324BF1}" destId="{26278E0A-2471-4F47-B47B-1A79ADAA5DEB}" srcOrd="0" destOrd="0" parTransId="{31050293-8E71-4B29-9516-3B87D9ADB70E}" sibTransId="{F4EAD959-703C-4B37-87F3-AD75D5F2C565}"/>
    <dgm:cxn modelId="{C586CBE9-131C-4FE8-8435-6BAB2ADD804D}" type="presOf" srcId="{0F010FFF-AC8B-40AA-A10B-ABFFBA9FA9EF}" destId="{96BBCD20-D526-454D-B9DC-78F987C6AE43}" srcOrd="1" destOrd="0" presId="urn:microsoft.com/office/officeart/2005/8/layout/orgChart1"/>
    <dgm:cxn modelId="{30C66E12-E193-4D03-87FC-B6069FE0DED1}" type="presOf" srcId="{0F010FFF-AC8B-40AA-A10B-ABFFBA9FA9EF}" destId="{298AC2C9-1C2E-48B5-B3B8-124C8EDD08DE}" srcOrd="0" destOrd="0" presId="urn:microsoft.com/office/officeart/2005/8/layout/orgChart1"/>
    <dgm:cxn modelId="{1A224EB3-51C5-418D-B849-3C882FC66808}" type="presOf" srcId="{494ABB64-36D9-4E97-8711-75BA3185B780}" destId="{0B9D9842-DCEF-45EA-9E64-16D3EC11051F}" srcOrd="0" destOrd="0" presId="urn:microsoft.com/office/officeart/2005/8/layout/orgChart1"/>
    <dgm:cxn modelId="{44E77ACD-3E18-4C2D-A4B8-25917F3594B2}" type="presOf" srcId="{2078D93F-E8CA-4C22-A101-E31E5C324BF1}" destId="{084C9826-9AAF-45EE-B4DD-003EB17162F7}" srcOrd="0" destOrd="0" presId="urn:microsoft.com/office/officeart/2005/8/layout/orgChart1"/>
    <dgm:cxn modelId="{F63DD8DA-09C4-46CA-8B83-FBAA92258831}" type="presOf" srcId="{E985BD27-1682-43C3-84E4-CC1FD9313415}" destId="{278D625B-93B2-43D5-9B3F-8029497666E7}" srcOrd="0" destOrd="0" presId="urn:microsoft.com/office/officeart/2005/8/layout/orgChart1"/>
    <dgm:cxn modelId="{1C9237DD-A989-4A8C-9B83-46906BFAC781}" type="presOf" srcId="{E89178A8-0047-4CC9-875E-8E8069467EB5}" destId="{8354AB1C-7194-49C4-9295-C3EBAF2F2B98}" srcOrd="1" destOrd="0" presId="urn:microsoft.com/office/officeart/2005/8/layout/orgChart1"/>
    <dgm:cxn modelId="{40A011E8-5F4B-431B-A131-AB23E008A775}" type="presParOf" srcId="{084C9826-9AAF-45EE-B4DD-003EB17162F7}" destId="{AC087F4E-F374-40C8-A83B-5592FAC13604}" srcOrd="0" destOrd="0" presId="urn:microsoft.com/office/officeart/2005/8/layout/orgChart1"/>
    <dgm:cxn modelId="{9AFBD3DF-FC78-4450-B7E1-EA35788FDB81}" type="presParOf" srcId="{AC087F4E-F374-40C8-A83B-5592FAC13604}" destId="{EFC4E681-0AE8-4FB4-AA82-123A2EA66C6D}" srcOrd="0" destOrd="0" presId="urn:microsoft.com/office/officeart/2005/8/layout/orgChart1"/>
    <dgm:cxn modelId="{9183666D-8F2C-4788-8222-BDFEEB630A06}" type="presParOf" srcId="{EFC4E681-0AE8-4FB4-AA82-123A2EA66C6D}" destId="{F53387C1-82A3-42BE-87F2-4C88437959C0}" srcOrd="0" destOrd="0" presId="urn:microsoft.com/office/officeart/2005/8/layout/orgChart1"/>
    <dgm:cxn modelId="{C121A259-E056-488B-A3F6-9781CE4BE950}" type="presParOf" srcId="{EFC4E681-0AE8-4FB4-AA82-123A2EA66C6D}" destId="{674A85D4-5AB5-4AE6-AE73-C6A4DF10C6BD}" srcOrd="1" destOrd="0" presId="urn:microsoft.com/office/officeart/2005/8/layout/orgChart1"/>
    <dgm:cxn modelId="{7634E881-1E33-49A6-8B63-7B74C433E03A}" type="presParOf" srcId="{AC087F4E-F374-40C8-A83B-5592FAC13604}" destId="{11998DEF-1775-46FD-B7F7-FB516E53042B}" srcOrd="1" destOrd="0" presId="urn:microsoft.com/office/officeart/2005/8/layout/orgChart1"/>
    <dgm:cxn modelId="{1A557194-DAA6-482D-AFC6-D285B3450484}" type="presParOf" srcId="{11998DEF-1775-46FD-B7F7-FB516E53042B}" destId="{0B9D9842-DCEF-45EA-9E64-16D3EC11051F}" srcOrd="0" destOrd="0" presId="urn:microsoft.com/office/officeart/2005/8/layout/orgChart1"/>
    <dgm:cxn modelId="{FA062CF0-4CAE-404A-B2DE-DE85BBE7039C}" type="presParOf" srcId="{11998DEF-1775-46FD-B7F7-FB516E53042B}" destId="{6D5289F5-E554-4A60-A10C-081F34ABD1AE}" srcOrd="1" destOrd="0" presId="urn:microsoft.com/office/officeart/2005/8/layout/orgChart1"/>
    <dgm:cxn modelId="{9798CB8F-2160-4E17-9ABD-CD69D8797DE6}" type="presParOf" srcId="{6D5289F5-E554-4A60-A10C-081F34ABD1AE}" destId="{746B852E-5309-4498-8909-95508BE27E9A}" srcOrd="0" destOrd="0" presId="urn:microsoft.com/office/officeart/2005/8/layout/orgChart1"/>
    <dgm:cxn modelId="{6F6D09EE-FD8A-4BCB-8892-04884B992745}" type="presParOf" srcId="{746B852E-5309-4498-8909-95508BE27E9A}" destId="{298AC2C9-1C2E-48B5-B3B8-124C8EDD08DE}" srcOrd="0" destOrd="0" presId="urn:microsoft.com/office/officeart/2005/8/layout/orgChart1"/>
    <dgm:cxn modelId="{983EB628-6384-4E74-8B15-53B833BCB7EB}" type="presParOf" srcId="{746B852E-5309-4498-8909-95508BE27E9A}" destId="{96BBCD20-D526-454D-B9DC-78F987C6AE43}" srcOrd="1" destOrd="0" presId="urn:microsoft.com/office/officeart/2005/8/layout/orgChart1"/>
    <dgm:cxn modelId="{AA8C3AB0-6582-49C9-A755-E27F4141FE2F}" type="presParOf" srcId="{6D5289F5-E554-4A60-A10C-081F34ABD1AE}" destId="{29EB8848-E125-466D-8AE5-0D9D6E5E63EF}" srcOrd="1" destOrd="0" presId="urn:microsoft.com/office/officeart/2005/8/layout/orgChart1"/>
    <dgm:cxn modelId="{4EB164C8-8CDE-4D37-B208-DEEEA6F75ACA}" type="presParOf" srcId="{6D5289F5-E554-4A60-A10C-081F34ABD1AE}" destId="{F4E77857-3DB7-4089-9C48-BD847109A032}" srcOrd="2" destOrd="0" presId="urn:microsoft.com/office/officeart/2005/8/layout/orgChart1"/>
    <dgm:cxn modelId="{3C77DBF9-73AD-4879-BD28-D52117F485F7}" type="presParOf" srcId="{11998DEF-1775-46FD-B7F7-FB516E53042B}" destId="{278D625B-93B2-43D5-9B3F-8029497666E7}" srcOrd="2" destOrd="0" presId="urn:microsoft.com/office/officeart/2005/8/layout/orgChart1"/>
    <dgm:cxn modelId="{7D004A02-4641-4C55-8713-3560940D1F33}" type="presParOf" srcId="{11998DEF-1775-46FD-B7F7-FB516E53042B}" destId="{9CEA9A3B-B677-4410-9AB1-CC9CC05CE3AC}" srcOrd="3" destOrd="0" presId="urn:microsoft.com/office/officeart/2005/8/layout/orgChart1"/>
    <dgm:cxn modelId="{776901E1-A304-48CC-BE70-09751A52FE42}" type="presParOf" srcId="{9CEA9A3B-B677-4410-9AB1-CC9CC05CE3AC}" destId="{2960B404-B4DF-4564-82C8-220140A10CDF}" srcOrd="0" destOrd="0" presId="urn:microsoft.com/office/officeart/2005/8/layout/orgChart1"/>
    <dgm:cxn modelId="{73A89546-D287-4219-9A7C-CFB766273E2F}" type="presParOf" srcId="{2960B404-B4DF-4564-82C8-220140A10CDF}" destId="{B9B1F41B-3CD3-4F21-B1EE-064F3A070DCE}" srcOrd="0" destOrd="0" presId="urn:microsoft.com/office/officeart/2005/8/layout/orgChart1"/>
    <dgm:cxn modelId="{F15DFD0F-6568-4A85-80BB-10956FA183B2}" type="presParOf" srcId="{2960B404-B4DF-4564-82C8-220140A10CDF}" destId="{8354AB1C-7194-49C4-9295-C3EBAF2F2B98}" srcOrd="1" destOrd="0" presId="urn:microsoft.com/office/officeart/2005/8/layout/orgChart1"/>
    <dgm:cxn modelId="{BE3C3EBE-3E8C-482D-B06E-02AC9A02BB94}" type="presParOf" srcId="{9CEA9A3B-B677-4410-9AB1-CC9CC05CE3AC}" destId="{B72EC4C4-B7A7-4AD9-89E4-070AF5AA32AB}" srcOrd="1" destOrd="0" presId="urn:microsoft.com/office/officeart/2005/8/layout/orgChart1"/>
    <dgm:cxn modelId="{7F35E98D-1ECF-404A-A527-F9765C868C47}" type="presParOf" srcId="{9CEA9A3B-B677-4410-9AB1-CC9CC05CE3AC}" destId="{9D4244AF-0EF2-4139-880A-AB51005E499E}" srcOrd="2" destOrd="0" presId="urn:microsoft.com/office/officeart/2005/8/layout/orgChart1"/>
    <dgm:cxn modelId="{9D9446E3-107D-4561-8E60-3EB355F65000}" type="presParOf" srcId="{AC087F4E-F374-40C8-A83B-5592FAC13604}" destId="{5814BC73-33E0-49A9-BBD3-81296B14DB3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8D625B-93B2-43D5-9B3F-8029497666E7}">
      <dsp:nvSpPr>
        <dsp:cNvPr id="0" name=""/>
        <dsp:cNvSpPr/>
      </dsp:nvSpPr>
      <dsp:spPr>
        <a:xfrm>
          <a:off x="4000500" y="488724"/>
          <a:ext cx="1913464" cy="317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99"/>
              </a:lnTo>
              <a:lnTo>
                <a:pt x="1913464" y="158699"/>
              </a:lnTo>
              <a:lnTo>
                <a:pt x="1913464" y="3173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9D9842-DCEF-45EA-9E64-16D3EC11051F}">
      <dsp:nvSpPr>
        <dsp:cNvPr id="0" name=""/>
        <dsp:cNvSpPr/>
      </dsp:nvSpPr>
      <dsp:spPr>
        <a:xfrm>
          <a:off x="1755687" y="488724"/>
          <a:ext cx="2244812" cy="317398"/>
        </a:xfrm>
        <a:custGeom>
          <a:avLst/>
          <a:gdLst/>
          <a:ahLst/>
          <a:cxnLst/>
          <a:rect l="0" t="0" r="0" b="0"/>
          <a:pathLst>
            <a:path>
              <a:moveTo>
                <a:pt x="2244812" y="0"/>
              </a:moveTo>
              <a:lnTo>
                <a:pt x="2244812" y="158699"/>
              </a:lnTo>
              <a:lnTo>
                <a:pt x="0" y="158699"/>
              </a:lnTo>
              <a:lnTo>
                <a:pt x="0" y="3173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3387C1-82A3-42BE-87F2-4C88437959C0}">
      <dsp:nvSpPr>
        <dsp:cNvPr id="0" name=""/>
        <dsp:cNvSpPr/>
      </dsp:nvSpPr>
      <dsp:spPr>
        <a:xfrm>
          <a:off x="2593927" y="38367"/>
          <a:ext cx="2813144" cy="450357"/>
        </a:xfrm>
        <a:prstGeom prst="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2200" kern="1200" dirty="0"/>
            <a:t>Ravnoteža, R =0</a:t>
          </a:r>
          <a:endParaRPr lang="en-US" sz="2200" kern="1200" dirty="0"/>
        </a:p>
      </dsp:txBody>
      <dsp:txXfrm>
        <a:off x="2593927" y="38367"/>
        <a:ext cx="2813144" cy="450357"/>
      </dsp:txXfrm>
    </dsp:sp>
    <dsp:sp modelId="{298AC2C9-1C2E-48B5-B3B8-124C8EDD08DE}">
      <dsp:nvSpPr>
        <dsp:cNvPr id="0" name=""/>
        <dsp:cNvSpPr/>
      </dsp:nvSpPr>
      <dsp:spPr>
        <a:xfrm>
          <a:off x="921" y="806123"/>
          <a:ext cx="3509530" cy="755709"/>
        </a:xfrm>
        <a:prstGeom prst="rect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2200" i="1" kern="1200" dirty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sr-Latn-ME" sz="2200" kern="1200" dirty="0">
              <a:solidFill>
                <a:schemeClr val="tx2">
                  <a:lumMod val="20000"/>
                  <a:lumOff val="80000"/>
                </a:schemeClr>
              </a:solidFill>
            </a:rPr>
            <a:t> = 0, Mirovanje,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2200" kern="1200" dirty="0">
              <a:solidFill>
                <a:schemeClr val="tx2">
                  <a:lumMod val="20000"/>
                  <a:lumOff val="80000"/>
                </a:schemeClr>
              </a:solidFill>
            </a:rPr>
            <a:t>Statička ravnoteža</a:t>
          </a:r>
          <a:endParaRPr lang="en-US" sz="2200" kern="1200" dirty="0">
            <a:solidFill>
              <a:schemeClr val="tx2">
                <a:lumMod val="20000"/>
                <a:lumOff val="80000"/>
              </a:schemeClr>
            </a:solidFill>
          </a:endParaRPr>
        </a:p>
      </dsp:txBody>
      <dsp:txXfrm>
        <a:off x="921" y="806123"/>
        <a:ext cx="3509530" cy="755709"/>
      </dsp:txXfrm>
    </dsp:sp>
    <dsp:sp modelId="{B9B1F41B-3CD3-4F21-B1EE-064F3A070DCE}">
      <dsp:nvSpPr>
        <dsp:cNvPr id="0" name=""/>
        <dsp:cNvSpPr/>
      </dsp:nvSpPr>
      <dsp:spPr>
        <a:xfrm>
          <a:off x="3827850" y="806123"/>
          <a:ext cx="4172227" cy="755709"/>
        </a:xfrm>
        <a:prstGeom prst="rect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2200" i="1" kern="1200" dirty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sr-Latn-ME" sz="2200" kern="1200" dirty="0">
              <a:solidFill>
                <a:schemeClr val="tx2">
                  <a:lumMod val="20000"/>
                  <a:lumOff val="80000"/>
                </a:schemeClr>
              </a:solidFill>
            </a:rPr>
            <a:t> = const, Kretanje (ravnomjerno)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2200" kern="1200" dirty="0">
              <a:solidFill>
                <a:schemeClr val="tx2">
                  <a:lumMod val="20000"/>
                  <a:lumOff val="80000"/>
                </a:schemeClr>
              </a:solidFill>
            </a:rPr>
            <a:t>Dinamička ravnoteža</a:t>
          </a:r>
          <a:endParaRPr lang="en-US" sz="2200" kern="1200" dirty="0">
            <a:solidFill>
              <a:schemeClr val="tx2">
                <a:lumMod val="20000"/>
                <a:lumOff val="80000"/>
              </a:schemeClr>
            </a:solidFill>
          </a:endParaRPr>
        </a:p>
      </dsp:txBody>
      <dsp:txXfrm>
        <a:off x="3827850" y="806123"/>
        <a:ext cx="4172227" cy="755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143000"/>
            <a:ext cx="7162800" cy="1431925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67200" y="2590800"/>
            <a:ext cx="4191000" cy="1066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362200" y="6248400"/>
            <a:ext cx="43434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A8E8913-F738-493A-B77C-EC063B4E8DB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D58F0-6F01-47A0-90AD-63065EC159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3940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BC2F16-4F8B-4AA9-82EA-756F2891B9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15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76400"/>
            <a:ext cx="411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1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D2F37D-26BC-451E-93AA-1839BF25F6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139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28DDB-C6F5-4B3A-AB88-0A1A01334A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746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F766F7-E1D2-42FF-AB78-48DE167662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880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321E68-80F1-4B92-A34B-D3BFF2A9AD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7892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6F5F47-64C4-40F8-B446-39C7D810BD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1371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BA5A3-DCEF-4141-A941-A11D531D8D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58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98D67-340C-4B30-B826-D79BCF367A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426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58763"/>
            <a:ext cx="2095500" cy="59134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58763"/>
            <a:ext cx="6134100" cy="59134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B6C88D-F1FF-4EEB-9F91-5BB2C864C8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431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58763"/>
            <a:ext cx="8382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76400"/>
            <a:ext cx="83820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194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43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76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7CFB0F05-42C2-4B4F-8D16-47A78AA4113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Njutnovi</a:t>
            </a:r>
            <a:r>
              <a:rPr lang="en-US" dirty="0"/>
              <a:t> </a:t>
            </a:r>
            <a:r>
              <a:rPr lang="en-US" dirty="0" err="1"/>
              <a:t>zakoni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124200"/>
            <a:ext cx="6096000" cy="685800"/>
          </a:xfrm>
        </p:spPr>
        <p:txBody>
          <a:bodyPr/>
          <a:lstStyle/>
          <a:p>
            <a:r>
              <a:rPr lang="en-US" sz="1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1687. </a:t>
            </a:r>
            <a:r>
              <a:rPr lang="en-US" sz="18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Principia Naturalis </a:t>
            </a:r>
            <a:r>
              <a:rPr lang="en-US" sz="1800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Philosophiae</a:t>
            </a:r>
            <a:r>
              <a:rPr lang="en-US" sz="18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Mathematica</a:t>
            </a:r>
            <a:r>
              <a:rPr lang="en-US" sz="1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sr-Latn-ME" sz="1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– </a:t>
            </a:r>
            <a:r>
              <a:rPr lang="sr-Latn-ME" sz="1800" b="1" dirty="0" err="1">
                <a:solidFill>
                  <a:schemeClr val="bg1"/>
                </a:solidFill>
              </a:rPr>
              <a:t>M</a:t>
            </a:r>
            <a:r>
              <a:rPr lang="en-US" sz="1800" b="1" dirty="0" err="1">
                <a:solidFill>
                  <a:schemeClr val="bg1"/>
                </a:solidFill>
              </a:rPr>
              <a:t>atemat</a:t>
            </a:r>
            <a:r>
              <a:rPr lang="sr-Latn-ME" sz="1800" b="1" dirty="0">
                <a:solidFill>
                  <a:schemeClr val="bg1"/>
                </a:solidFill>
              </a:rPr>
              <a:t>č</a:t>
            </a:r>
            <a:r>
              <a:rPr lang="en-US" sz="1800" b="1" dirty="0" err="1">
                <a:solidFill>
                  <a:schemeClr val="bg1"/>
                </a:solidFill>
              </a:rPr>
              <a:t>ki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principi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prirodne</a:t>
            </a:r>
            <a:r>
              <a:rPr lang="en-US" sz="1800" b="1" dirty="0">
                <a:solidFill>
                  <a:schemeClr val="bg1"/>
                </a:solidFill>
              </a:rPr>
              <a:t> filo</a:t>
            </a:r>
            <a:r>
              <a:rPr lang="sr-Latn-ME" sz="1800" b="1" dirty="0">
                <a:solidFill>
                  <a:schemeClr val="bg1"/>
                </a:solidFill>
              </a:rPr>
              <a:t>z</a:t>
            </a:r>
            <a:r>
              <a:rPr lang="en-US" sz="1800" b="1" dirty="0" err="1">
                <a:solidFill>
                  <a:schemeClr val="bg1"/>
                </a:solidFill>
              </a:rPr>
              <a:t>ofije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17722" y="6324600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Radovan Sredanović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18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152400"/>
            <a:ext cx="8382000" cy="1311275"/>
          </a:xfrm>
        </p:spPr>
        <p:txBody>
          <a:bodyPr/>
          <a:lstStyle/>
          <a:p>
            <a:r>
              <a:rPr lang="sr-Latn-ME" dirty="0"/>
              <a:t>I Njutnov zakon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280984" y="2057400"/>
            <a:ext cx="8382003" cy="6096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2"/>
            <a:ext cx="8305800" cy="4800597"/>
          </a:xfrm>
        </p:spPr>
        <p:txBody>
          <a:bodyPr/>
          <a:lstStyle/>
          <a:p>
            <a:r>
              <a:rPr lang="sr-Latn-ME" sz="20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Zakon inercije - Galileo Galilei</a:t>
            </a:r>
          </a:p>
          <a:p>
            <a:r>
              <a:rPr lang="sr-Latn-ME" sz="1800" b="1" dirty="0">
                <a:solidFill>
                  <a:srgbClr val="0070C0"/>
                </a:solidFill>
              </a:rPr>
              <a:t>Tijelo ostaje u stanju mirovanja ili se kreće ravnomjerno pravolinijski sve dok ga drugo tijelo ne prinudi da to stanje promijeni</a:t>
            </a:r>
          </a:p>
          <a:p>
            <a:r>
              <a:rPr lang="sr-Latn-ME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Do  pojave Galileja bila je važeća Aristotelova koncepcija: </a:t>
            </a:r>
          </a:p>
          <a:p>
            <a:pPr lvl="1"/>
            <a:r>
              <a:rPr lang="sr-Latn-ME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Prirodno stanje tijela je mirovanje</a:t>
            </a:r>
          </a:p>
          <a:p>
            <a:pPr lvl="1"/>
            <a:r>
              <a:rPr lang="sr-Latn-ME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Da bi se tijelo kretalo na njega stalno treba djelovati  </a:t>
            </a:r>
          </a:p>
          <a:p>
            <a:r>
              <a:rPr lang="sr-Latn-ME" sz="2000" dirty="0">
                <a:solidFill>
                  <a:schemeClr val="accent3">
                    <a:lumMod val="90000"/>
                  </a:schemeClr>
                </a:solidFill>
              </a:rPr>
              <a:t>Galilej: Za kretanje tijela nije potrebna sila. Kad na tijelo ne djeluju sile tijelo samo zadržava svoje stanje kretanja – ako je mirovalo nastavlja da miruje, a ako se kretalo nastavlja da se kreće (ravnomjerno pravolinijski)– „kretanje po inerciji“</a:t>
            </a:r>
          </a:p>
          <a:p>
            <a:r>
              <a:rPr lang="sr-Latn-ME" sz="20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U zemaljskim uslovima veoma je nemoguće stvoriti uslove u kojima na tijelo ne djeluju nikakve sile. Ipak moguće je ostvariti uslove u kojima je tijelo u ravnoteži – ukupna rezultanta sila koje djeluju na tijelo jednaka je nuli, R=0! Tada I Njutnov zakon dolazi do izražaja!</a:t>
            </a:r>
          </a:p>
          <a:p>
            <a:endParaRPr lang="sr-Latn-ME" sz="2000" dirty="0">
              <a:solidFill>
                <a:schemeClr val="accent3">
                  <a:lumMod val="90000"/>
                </a:schemeClr>
              </a:solidFill>
            </a:endParaRPr>
          </a:p>
          <a:p>
            <a:endParaRPr lang="sr-Latn-ME" sz="2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endParaRPr lang="sr-Latn-ME" sz="2000" dirty="0"/>
          </a:p>
          <a:p>
            <a:endParaRPr lang="en-US" sz="2000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2" r="14258" b="45444"/>
          <a:stretch/>
        </p:blipFill>
        <p:spPr bwMode="auto">
          <a:xfrm>
            <a:off x="5853879" y="228600"/>
            <a:ext cx="1752602" cy="144780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5" name="Right Arrow 4"/>
          <p:cNvSpPr/>
          <p:nvPr/>
        </p:nvSpPr>
        <p:spPr bwMode="auto">
          <a:xfrm>
            <a:off x="6248400" y="6209731"/>
            <a:ext cx="2667000" cy="381000"/>
          </a:xfrm>
          <a:prstGeom prst="rightArrow">
            <a:avLst>
              <a:gd name="adj1" fmla="val 50000"/>
              <a:gd name="adj2" fmla="val 7865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14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133" y="0"/>
            <a:ext cx="8382000" cy="1311275"/>
          </a:xfrm>
        </p:spPr>
        <p:txBody>
          <a:bodyPr/>
          <a:lstStyle/>
          <a:p>
            <a:r>
              <a:rPr lang="sr-Latn-ME" dirty="0"/>
              <a:t>I Njutnov zakon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66090764"/>
              </p:ext>
            </p:extLst>
          </p:nvPr>
        </p:nvGraphicFramePr>
        <p:xfrm>
          <a:off x="533400" y="1066800"/>
          <a:ext cx="80010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457200" y="3276600"/>
            <a:ext cx="8229600" cy="381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M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Jako trenje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457200" y="2912091"/>
            <a:ext cx="685800" cy="364509"/>
          </a:xfrm>
          <a:prstGeom prst="round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976407" y="2841009"/>
            <a:ext cx="5334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/>
          <p:cNvSpPr/>
          <p:nvPr/>
        </p:nvSpPr>
        <p:spPr bwMode="auto">
          <a:xfrm>
            <a:off x="457200" y="4343400"/>
            <a:ext cx="8229600" cy="381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Latn-ME" b="1" dirty="0">
                <a:solidFill>
                  <a:schemeClr val="tx1"/>
                </a:solidFill>
                <a:latin typeface="Arial" charset="0"/>
              </a:rPr>
              <a:t>Slabije </a:t>
            </a:r>
            <a:r>
              <a:rPr kumimoji="0" lang="sr-Latn-M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trenje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57200" y="3947610"/>
            <a:ext cx="685800" cy="364509"/>
          </a:xfrm>
          <a:prstGeom prst="round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900764" y="3886200"/>
            <a:ext cx="5334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13"/>
          <p:cNvSpPr/>
          <p:nvPr/>
        </p:nvSpPr>
        <p:spPr bwMode="auto">
          <a:xfrm>
            <a:off x="457200" y="5334000"/>
            <a:ext cx="8229600" cy="381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M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Malo trenje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457200" y="4968069"/>
            <a:ext cx="685800" cy="364509"/>
          </a:xfrm>
          <a:prstGeom prst="round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975258" y="4876800"/>
            <a:ext cx="5334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>
            <a:off x="457200" y="6324600"/>
            <a:ext cx="8229600" cy="381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M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Bez trenja?????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457200" y="5943600"/>
            <a:ext cx="685800" cy="364509"/>
          </a:xfrm>
          <a:prstGeom prst="round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946825" y="5867400"/>
            <a:ext cx="5334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3696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95837E-6 L 0.36667 -4.95837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1.26735E-6 L 0.5625 0.0046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5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6.84551E-7 L 1.0125 0.0067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25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 animBg="1"/>
      <p:bldP spid="12" grpId="0" animBg="1"/>
      <p:bldP spid="15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 bwMode="auto">
          <a:xfrm>
            <a:off x="6858000" y="3276600"/>
            <a:ext cx="533400" cy="533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311275"/>
          </a:xfrm>
        </p:spPr>
        <p:txBody>
          <a:bodyPr/>
          <a:lstStyle/>
          <a:p>
            <a:r>
              <a:rPr lang="sr-Latn-ME" dirty="0"/>
              <a:t>II Njutnov zakon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45109"/>
            <a:ext cx="8458200" cy="1828800"/>
          </a:xfrm>
        </p:spPr>
        <p:txBody>
          <a:bodyPr/>
          <a:lstStyle/>
          <a:p>
            <a:r>
              <a:rPr lang="sr-Latn-ME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Osnovni zakon kretanja</a:t>
            </a:r>
          </a:p>
          <a:p>
            <a:r>
              <a:rPr lang="sr-Latn-ME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Sila mijenja stanje kretanja. Dovodi do promjene brzine – pojava ubrzanja</a:t>
            </a:r>
          </a:p>
          <a:p>
            <a:r>
              <a:rPr lang="sr-Latn-ME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Intenzitet sile proporcionalan je ubrzanju </a:t>
            </a:r>
            <a:r>
              <a:rPr lang="sr-Latn-ME" sz="2400" i="1" dirty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~ a</a:t>
            </a:r>
            <a:endParaRPr lang="en-US" sz="2400" i="1" dirty="0">
              <a:solidFill>
                <a:schemeClr val="bg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85800" y="3581400"/>
            <a:ext cx="6438900" cy="6096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447800" y="3023098"/>
            <a:ext cx="990600" cy="405902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652" y="3307080"/>
            <a:ext cx="277529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" y="3310252"/>
            <a:ext cx="274320" cy="27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 bwMode="auto">
          <a:xfrm>
            <a:off x="2438400" y="3245099"/>
            <a:ext cx="4724400" cy="3150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>
            <a:stCxn id="5" idx="6"/>
          </p:cNvCxnSpPr>
          <p:nvPr/>
        </p:nvCxnSpPr>
        <p:spPr bwMode="auto">
          <a:xfrm>
            <a:off x="7391400" y="3543300"/>
            <a:ext cx="0" cy="163244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Can 10"/>
          <p:cNvSpPr/>
          <p:nvPr/>
        </p:nvSpPr>
        <p:spPr bwMode="auto">
          <a:xfrm>
            <a:off x="7162800" y="5715000"/>
            <a:ext cx="152400" cy="381000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Can 11"/>
          <p:cNvSpPr/>
          <p:nvPr/>
        </p:nvSpPr>
        <p:spPr bwMode="auto">
          <a:xfrm>
            <a:off x="7429500" y="5751009"/>
            <a:ext cx="228600" cy="359024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>
            <a:off x="7010400" y="5105400"/>
            <a:ext cx="762000" cy="1015621"/>
          </a:xfrm>
          <a:prstGeom prst="triangl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34152" y="4390918"/>
            <a:ext cx="22766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i="1" dirty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~ a</a:t>
            </a:r>
          </a:p>
          <a:p>
            <a:r>
              <a:rPr lang="sr-Latn-ME" sz="3200" i="1" dirty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2F ~ 2a</a:t>
            </a:r>
          </a:p>
          <a:p>
            <a:r>
              <a:rPr lang="sr-Latn-ME" sz="3200" i="1" dirty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3F ~ 3a</a:t>
            </a:r>
          </a:p>
          <a:p>
            <a:r>
              <a:rPr lang="sr-Latn-ME" sz="3200" i="1" dirty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</a:t>
            </a:r>
            <a:endParaRPr lang="en-US" sz="3200" i="1" dirty="0">
              <a:solidFill>
                <a:schemeClr val="bg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Straight Arrow Connector 16"/>
          <p:cNvCxnSpPr>
            <a:stCxn id="6" idx="3"/>
          </p:cNvCxnSpPr>
          <p:nvPr/>
        </p:nvCxnSpPr>
        <p:spPr bwMode="auto">
          <a:xfrm>
            <a:off x="2438400" y="3226049"/>
            <a:ext cx="1219200" cy="190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3707711" y="277390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400" b="1" dirty="0"/>
              <a:t>F</a:t>
            </a:r>
            <a:endParaRPr lang="en-US" sz="2400" b="1" dirty="0"/>
          </a:p>
        </p:txBody>
      </p:sp>
      <p:sp>
        <p:nvSpPr>
          <p:cNvPr id="21" name="Right Arrow 20"/>
          <p:cNvSpPr/>
          <p:nvPr/>
        </p:nvSpPr>
        <p:spPr bwMode="auto">
          <a:xfrm>
            <a:off x="3276259" y="4957017"/>
            <a:ext cx="434551" cy="43746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905250" y="4852582"/>
                <a:ext cx="144828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3600" b="0" i="1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sr-Latn-ME" sz="3600" b="0" i="1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∝</m:t>
                      </m:r>
                      <m:r>
                        <a:rPr lang="sr-Latn-ME" sz="3600" b="0" i="1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𝐹</m:t>
                      </m:r>
                    </m:oMath>
                  </m:oMathPara>
                </a14:m>
                <a:endParaRPr lang="sr-Latn-ME" sz="3600" i="1" dirty="0">
                  <a:solidFill>
                    <a:schemeClr val="bg1">
                      <a:lumMod val="20000"/>
                      <a:lumOff val="8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250" y="4852582"/>
                <a:ext cx="1448282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984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1311275"/>
          </a:xfrm>
        </p:spPr>
        <p:txBody>
          <a:bodyPr/>
          <a:lstStyle/>
          <a:p>
            <a:r>
              <a:rPr lang="sr-Latn-ME" dirty="0"/>
              <a:t>II Njutnov zakon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838200"/>
          </a:xfrm>
        </p:spPr>
        <p:txBody>
          <a:bodyPr/>
          <a:lstStyle/>
          <a:p>
            <a:r>
              <a:rPr lang="sr-Latn-ME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Masa – mjera intertnosti tijela</a:t>
            </a:r>
          </a:p>
          <a:p>
            <a:r>
              <a:rPr lang="sr-Latn-ME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Inercija - tromost, sporost</a:t>
            </a:r>
            <a:endParaRPr lang="en-US" sz="24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5574" y="671725"/>
            <a:ext cx="17145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800" i="1" dirty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~ a</a:t>
            </a:r>
          </a:p>
          <a:p>
            <a:r>
              <a:rPr lang="sr-Latn-ME" sz="2800" i="1" dirty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 ~ a/2</a:t>
            </a:r>
          </a:p>
          <a:p>
            <a:r>
              <a:rPr lang="sr-Latn-ME" sz="2800" i="1" dirty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3m ~ a/3</a:t>
            </a:r>
          </a:p>
          <a:p>
            <a:r>
              <a:rPr lang="sr-Latn-ME" sz="2800" i="1" dirty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en-US" sz="2800" i="1" dirty="0">
              <a:solidFill>
                <a:schemeClr val="bg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97807" y="5214343"/>
                <a:ext cx="2444900" cy="707886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1" i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𝑭</m:t>
                      </m:r>
                      <m:r>
                        <a:rPr lang="sr-Latn-ME" sz="4000" b="1" i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sr-Latn-ME" sz="4000" b="1" i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𝒎</m:t>
                      </m:r>
                      <m:r>
                        <a:rPr lang="sr-Latn-ME" sz="4000" b="1" i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4000" b="1" i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  <a:ea typeface="Cambria Math"/>
                        </a:rPr>
                        <m:t>𝒂</m:t>
                      </m:r>
                    </m:oMath>
                  </m:oMathPara>
                </a14:m>
                <a:endParaRPr lang="en-US" sz="4000" b="1" i="1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807" y="5214343"/>
                <a:ext cx="2444900" cy="70788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/>
          <p:cNvSpPr/>
          <p:nvPr/>
        </p:nvSpPr>
        <p:spPr bwMode="auto">
          <a:xfrm>
            <a:off x="7124700" y="2895600"/>
            <a:ext cx="533400" cy="533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7200" y="3200400"/>
            <a:ext cx="6934200" cy="6096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1714500" y="2642098"/>
            <a:ext cx="990600" cy="405902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352" y="2926080"/>
            <a:ext cx="277529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180" y="2929252"/>
            <a:ext cx="274320" cy="27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 bwMode="auto">
          <a:xfrm>
            <a:off x="2705100" y="2864099"/>
            <a:ext cx="4724400" cy="3150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>
            <a:stCxn id="6" idx="6"/>
          </p:cNvCxnSpPr>
          <p:nvPr/>
        </p:nvCxnSpPr>
        <p:spPr bwMode="auto">
          <a:xfrm>
            <a:off x="7658100" y="3162300"/>
            <a:ext cx="0" cy="163244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Can 12"/>
          <p:cNvSpPr/>
          <p:nvPr/>
        </p:nvSpPr>
        <p:spPr bwMode="auto">
          <a:xfrm>
            <a:off x="7429500" y="5334000"/>
            <a:ext cx="152400" cy="381000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Can 13"/>
          <p:cNvSpPr/>
          <p:nvPr/>
        </p:nvSpPr>
        <p:spPr bwMode="auto">
          <a:xfrm>
            <a:off x="7696200" y="5370009"/>
            <a:ext cx="228600" cy="359024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7277100" y="4724400"/>
            <a:ext cx="762000" cy="1015621"/>
          </a:xfrm>
          <a:prstGeom prst="triangl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7" name="Straight Arrow Connector 16"/>
          <p:cNvCxnSpPr>
            <a:stCxn id="8" idx="3"/>
          </p:cNvCxnSpPr>
          <p:nvPr/>
        </p:nvCxnSpPr>
        <p:spPr bwMode="auto">
          <a:xfrm>
            <a:off x="2705100" y="2845049"/>
            <a:ext cx="1219200" cy="190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180" y="2270244"/>
            <a:ext cx="27432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Can 19"/>
          <p:cNvSpPr/>
          <p:nvPr/>
        </p:nvSpPr>
        <p:spPr bwMode="auto">
          <a:xfrm>
            <a:off x="2209800" y="2308095"/>
            <a:ext cx="228600" cy="359024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6974055" y="1343014"/>
            <a:ext cx="455446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430070" y="990600"/>
                <a:ext cx="1508127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3200" b="0" i="1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sr-Latn-ME" sz="3200" b="0" i="1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∝</m:t>
                      </m:r>
                      <m:f>
                        <m:fPr>
                          <m:ctrlPr>
                            <a:rPr lang="sr-Latn-ME" sz="3200" b="0" i="1" smtClean="0">
                              <a:solidFill>
                                <a:schemeClr val="bg1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sr-Latn-ME" sz="3200" b="0" i="1" smtClean="0">
                              <a:solidFill>
                                <a:schemeClr val="bg1">
                                  <a:lumMod val="20000"/>
                                  <a:lumOff val="80000"/>
                                </a:schemeClr>
                              </a:solidFill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r-Latn-ME" sz="3200" b="0" i="1" smtClean="0">
                              <a:solidFill>
                                <a:schemeClr val="bg1">
                                  <a:lumMod val="20000"/>
                                  <a:lumOff val="80000"/>
                                </a:schemeClr>
                              </a:solidFill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sr-Latn-ME" sz="3200" i="1" dirty="0">
                  <a:solidFill>
                    <a:schemeClr val="bg1">
                      <a:lumMod val="20000"/>
                      <a:lumOff val="8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070" y="990600"/>
                <a:ext cx="1508127" cy="101431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57200" y="5083628"/>
                <a:ext cx="2056916" cy="1244764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1" i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𝒂</m:t>
                      </m:r>
                      <m:r>
                        <a:rPr lang="sr-Latn-ME" sz="4000" b="1" i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r-Latn-ME" sz="4000" b="1" i="1" smtClean="0">
                              <a:solidFill>
                                <a:schemeClr val="accent2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4000" b="1" i="1" smtClean="0">
                              <a:solidFill>
                                <a:schemeClr val="accent2">
                                  <a:lumMod val="20000"/>
                                  <a:lumOff val="80000"/>
                                </a:schemeClr>
                              </a:solidFill>
                              <a:latin typeface="Cambria Math"/>
                            </a:rPr>
                            <m:t>𝑭</m:t>
                          </m:r>
                        </m:num>
                        <m:den>
                          <m:r>
                            <a:rPr lang="sr-Latn-ME" sz="4000" b="1" i="1" smtClean="0">
                              <a:solidFill>
                                <a:schemeClr val="accent2">
                                  <a:lumMod val="20000"/>
                                  <a:lumOff val="80000"/>
                                </a:schemeClr>
                              </a:solidFill>
                              <a:latin typeface="Cambria Math"/>
                            </a:rPr>
                            <m:t>𝒎</m:t>
                          </m:r>
                        </m:den>
                      </m:f>
                    </m:oMath>
                  </m:oMathPara>
                </a14:m>
                <a:endParaRPr lang="en-US" sz="4000" b="1" i="1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083628"/>
                <a:ext cx="2056916" cy="124476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457200" y="4090291"/>
            <a:ext cx="60198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Ubrzanje je direktno proporcionalno sili, a obrnuto proporcionalno masi</a:t>
            </a:r>
            <a:endParaRPr lang="en-US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717610" y="5418832"/>
            <a:ext cx="661819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84917" y="6028139"/>
            <a:ext cx="452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N=</a:t>
            </a:r>
            <a:r>
              <a:rPr lang="sr-Latn-ME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/>
              </a:rPr>
              <a:t>[F]=[m][a]=kg·m/s</a:t>
            </a:r>
            <a:r>
              <a:rPr lang="sr-Latn-ME" sz="3600" baseline="300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/>
              </a:rPr>
              <a:t>2</a:t>
            </a:r>
            <a:endParaRPr lang="en-US" sz="3600" baseline="30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64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19" grpId="0" animBg="1"/>
      <p:bldP spid="21" grpId="0"/>
      <p:bldP spid="23" grpId="0" animBg="1"/>
      <p:bldP spid="22" grpId="0" animBg="1"/>
      <p:bldP spid="25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III Njutnov zakon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1295400"/>
          </a:xfrm>
        </p:spPr>
        <p:txBody>
          <a:bodyPr/>
          <a:lstStyle/>
          <a:p>
            <a:r>
              <a:rPr lang="sr-Latn-ME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Zakon Akcije i Reakcije (action and reaction)</a:t>
            </a:r>
          </a:p>
          <a:p>
            <a:r>
              <a:rPr lang="sr-Latn-ME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Sile kojima dva tijela uzajamno djeluju umaju isti pravac i intenzitet ali su uvijek suprotnog smjera</a:t>
            </a: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750325" y="2917916"/>
            <a:ext cx="1295400" cy="1295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400800" y="3280865"/>
            <a:ext cx="609600" cy="6053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3120" y="3431275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chemeClr val="bg1">
                    <a:lumMod val="20000"/>
                    <a:lumOff val="80000"/>
                  </a:schemeClr>
                </a:solidFill>
              </a:rPr>
              <a:t>1. Sunce </a:t>
            </a:r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0" y="3336186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chemeClr val="bg1">
                    <a:lumMod val="20000"/>
                    <a:lumOff val="80000"/>
                  </a:schemeClr>
                </a:solidFill>
              </a:rPr>
              <a:t>2. Planeta</a:t>
            </a:r>
            <a:r>
              <a:rPr lang="sr-Latn-ME" dirty="0"/>
              <a:t> 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2471059" y="3587225"/>
            <a:ext cx="132770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H="1">
            <a:off x="5434543" y="3565616"/>
            <a:ext cx="127105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5437589" y="3769334"/>
            <a:ext cx="963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F</a:t>
            </a:r>
            <a:r>
              <a:rPr lang="sr-Latn-ME" dirty="0">
                <a:solidFill>
                  <a:schemeClr val="bg1">
                    <a:lumMod val="20000"/>
                    <a:lumOff val="80000"/>
                  </a:schemeClr>
                </a:solidFill>
              </a:rPr>
              <a:t>12</a:t>
            </a:r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79597" y="3785250"/>
            <a:ext cx="963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F</a:t>
            </a:r>
            <a:r>
              <a:rPr lang="sr-Latn-ME" dirty="0">
                <a:solidFill>
                  <a:schemeClr val="bg1">
                    <a:lumMod val="20000"/>
                    <a:lumOff val="80000"/>
                  </a:schemeClr>
                </a:solidFill>
              </a:rPr>
              <a:t>21</a:t>
            </a:r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0903" y="4552279"/>
            <a:ext cx="75280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ME" sz="32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F</a:t>
            </a:r>
            <a:r>
              <a:rPr lang="sr-Latn-ME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12 – sila kojom Sunce djeluje na planetu – Akcija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ME" sz="32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F</a:t>
            </a:r>
            <a:r>
              <a:rPr lang="sr-Latn-ME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21 – sila kojom planeta djeluje na Sunce - Reakcija</a:t>
            </a:r>
          </a:p>
          <a:p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594359" y="5909256"/>
                <a:ext cx="2475711" cy="71365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3600" i="1" smtClean="0">
                              <a:solidFill>
                                <a:schemeClr val="bg1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600" i="1" smtClean="0">
                                  <a:solidFill>
                                    <a:schemeClr val="bg1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sz="3600" b="0" i="1" smtClean="0">
                                  <a:solidFill>
                                    <a:schemeClr val="bg1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sr-Latn-ME" sz="3600" b="0" i="1" smtClean="0">
                                  <a:solidFill>
                                    <a:schemeClr val="bg1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/>
                                </a:rPr>
                                <m:t>12</m:t>
                              </m:r>
                            </m:sub>
                          </m:sSub>
                        </m:e>
                      </m:acc>
                      <m:r>
                        <a:rPr lang="sr-Latn-ME" sz="3600" b="0" i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sr-Latn-ME" sz="3600" b="0" i="1" smtClean="0">
                              <a:solidFill>
                                <a:schemeClr val="bg1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sr-Latn-ME" sz="3600" b="0" i="1" smtClean="0">
                                  <a:solidFill>
                                    <a:schemeClr val="bg1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sz="3600" b="0" i="1" smtClean="0">
                                  <a:solidFill>
                                    <a:schemeClr val="bg1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sr-Latn-ME" sz="3600" b="0" i="1" smtClean="0">
                                  <a:solidFill>
                                    <a:schemeClr val="bg1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/>
                                </a:rPr>
                                <m:t>21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3600" dirty="0">
                  <a:solidFill>
                    <a:schemeClr val="bg1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359" y="5909256"/>
                <a:ext cx="2475711" cy="71365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528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  <p:bldP spid="21" grpId="0" animBg="1"/>
    </p:bldLst>
  </p:timing>
</p:sld>
</file>

<file path=ppt/theme/theme1.xml><?xml version="1.0" encoding="utf-8"?>
<a:theme xmlns:a="http://schemas.openxmlformats.org/drawingml/2006/main" name="Dark circuitry design template">
  <a:themeElements>
    <a:clrScheme name="Office Theme 10">
      <a:dk1>
        <a:srgbClr val="F37F5B"/>
      </a:dk1>
      <a:lt1>
        <a:srgbClr val="D7B47B"/>
      </a:lt1>
      <a:dk2>
        <a:srgbClr val="EEB6A0"/>
      </a:dk2>
      <a:lt2>
        <a:srgbClr val="2D2015"/>
      </a:lt2>
      <a:accent1>
        <a:srgbClr val="FBDAC5"/>
      </a:accent1>
      <a:accent2>
        <a:srgbClr val="8F5F2F"/>
      </a:accent2>
      <a:accent3>
        <a:srgbClr val="E8D6BF"/>
      </a:accent3>
      <a:accent4>
        <a:srgbClr val="D06C4C"/>
      </a:accent4>
      <a:accent5>
        <a:srgbClr val="FDEADF"/>
      </a:accent5>
      <a:accent6>
        <a:srgbClr val="81552A"/>
      </a:accent6>
      <a:hlink>
        <a:srgbClr val="E24A06"/>
      </a:hlink>
      <a:folHlink>
        <a:srgbClr val="B38B79"/>
      </a:folHlink>
    </a:clrScheme>
    <a:fontScheme name="Office 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FED1B2"/>
        </a:dk1>
        <a:lt1>
          <a:srgbClr val="FFE2D3"/>
        </a:lt1>
        <a:dk2>
          <a:srgbClr val="FFBD99"/>
        </a:dk2>
        <a:lt2>
          <a:srgbClr val="808080"/>
        </a:lt2>
        <a:accent1>
          <a:srgbClr val="C76F57"/>
        </a:accent1>
        <a:accent2>
          <a:srgbClr val="FF9966"/>
        </a:accent2>
        <a:accent3>
          <a:srgbClr val="FFEEE6"/>
        </a:accent3>
        <a:accent4>
          <a:srgbClr val="D9B297"/>
        </a:accent4>
        <a:accent5>
          <a:srgbClr val="E0BBB4"/>
        </a:accent5>
        <a:accent6>
          <a:srgbClr val="E78A5C"/>
        </a:accent6>
        <a:hlink>
          <a:srgbClr val="6633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FFB199"/>
        </a:dk1>
        <a:lt1>
          <a:srgbClr val="FFEFDF"/>
        </a:lt1>
        <a:dk2>
          <a:srgbClr val="FFCC99"/>
        </a:dk2>
        <a:lt2>
          <a:srgbClr val="969696"/>
        </a:lt2>
        <a:accent1>
          <a:srgbClr val="C9672B"/>
        </a:accent1>
        <a:accent2>
          <a:srgbClr val="FF9966"/>
        </a:accent2>
        <a:accent3>
          <a:srgbClr val="FFF6EC"/>
        </a:accent3>
        <a:accent4>
          <a:srgbClr val="DA9782"/>
        </a:accent4>
        <a:accent5>
          <a:srgbClr val="E1B8AC"/>
        </a:accent5>
        <a:accent6>
          <a:srgbClr val="E78A5C"/>
        </a:accent6>
        <a:hlink>
          <a:srgbClr val="FFCC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C0816A"/>
        </a:dk1>
        <a:lt1>
          <a:srgbClr val="FFECCD"/>
        </a:lt1>
        <a:dk2>
          <a:srgbClr val="FFA979"/>
        </a:dk2>
        <a:lt2>
          <a:srgbClr val="808080"/>
        </a:lt2>
        <a:accent1>
          <a:srgbClr val="FFCC99"/>
        </a:accent1>
        <a:accent2>
          <a:srgbClr val="990000"/>
        </a:accent2>
        <a:accent3>
          <a:srgbClr val="FFF4E3"/>
        </a:accent3>
        <a:accent4>
          <a:srgbClr val="A46D59"/>
        </a:accent4>
        <a:accent5>
          <a:srgbClr val="FFE2CA"/>
        </a:accent5>
        <a:accent6>
          <a:srgbClr val="8A0000"/>
        </a:accent6>
        <a:hlink>
          <a:srgbClr val="CC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E28658"/>
        </a:dk1>
        <a:lt1>
          <a:srgbClr val="FFFFD9"/>
        </a:lt1>
        <a:dk2>
          <a:srgbClr val="FEBE9A"/>
        </a:dk2>
        <a:lt2>
          <a:srgbClr val="777777"/>
        </a:lt2>
        <a:accent1>
          <a:srgbClr val="FFFFF7"/>
        </a:accent1>
        <a:accent2>
          <a:srgbClr val="969696"/>
        </a:accent2>
        <a:accent3>
          <a:srgbClr val="FFFFE9"/>
        </a:accent3>
        <a:accent4>
          <a:srgbClr val="C1724A"/>
        </a:accent4>
        <a:accent5>
          <a:srgbClr val="FFFFFA"/>
        </a:accent5>
        <a:accent6>
          <a:srgbClr val="878787"/>
        </a:accent6>
        <a:hlink>
          <a:srgbClr val="FF505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3333"/>
        </a:dk1>
        <a:lt1>
          <a:srgbClr val="FFFFFF"/>
        </a:lt1>
        <a:dk2>
          <a:srgbClr val="F8F8F8"/>
        </a:dk2>
        <a:lt2>
          <a:srgbClr val="EAEAEA"/>
        </a:lt2>
        <a:accent1>
          <a:srgbClr val="C0C0C0"/>
        </a:accent1>
        <a:accent2>
          <a:srgbClr val="808080"/>
        </a:accent2>
        <a:accent3>
          <a:srgbClr val="FBFBFB"/>
        </a:accent3>
        <a:accent4>
          <a:srgbClr val="DADADA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F8F8F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EDDB"/>
        </a:lt1>
        <a:dk2>
          <a:srgbClr val="D7DCC8"/>
        </a:dk2>
        <a:lt2>
          <a:srgbClr val="FFB699"/>
        </a:lt2>
        <a:accent1>
          <a:srgbClr val="E8602A"/>
        </a:accent1>
        <a:accent2>
          <a:srgbClr val="B08962"/>
        </a:accent2>
        <a:accent3>
          <a:srgbClr val="E8EBE0"/>
        </a:accent3>
        <a:accent4>
          <a:srgbClr val="DACABB"/>
        </a:accent4>
        <a:accent5>
          <a:srgbClr val="F2B6AC"/>
        </a:accent5>
        <a:accent6>
          <a:srgbClr val="9F7C58"/>
        </a:accent6>
        <a:hlink>
          <a:srgbClr val="80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3366"/>
        </a:dk1>
        <a:lt1>
          <a:srgbClr val="FFDAD3"/>
        </a:lt1>
        <a:dk2>
          <a:srgbClr val="99CCFF"/>
        </a:dk2>
        <a:lt2>
          <a:srgbClr val="FBA993"/>
        </a:lt2>
        <a:accent1>
          <a:srgbClr val="990000"/>
        </a:accent1>
        <a:accent2>
          <a:srgbClr val="B05800"/>
        </a:accent2>
        <a:accent3>
          <a:srgbClr val="CAE2FF"/>
        </a:accent3>
        <a:accent4>
          <a:srgbClr val="DABAB4"/>
        </a:accent4>
        <a:accent5>
          <a:srgbClr val="CAAAAA"/>
        </a:accent5>
        <a:accent6>
          <a:srgbClr val="9F4F00"/>
        </a:accent6>
        <a:hlink>
          <a:srgbClr val="FF9966"/>
        </a:hlink>
        <a:folHlink>
          <a:srgbClr val="FFD9C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336699"/>
        </a:dk1>
        <a:lt1>
          <a:srgbClr val="FFE0C1"/>
        </a:lt1>
        <a:dk2>
          <a:srgbClr val="C0C0C0"/>
        </a:dk2>
        <a:lt2>
          <a:srgbClr val="F2CFBC"/>
        </a:lt2>
        <a:accent1>
          <a:srgbClr val="CA4820"/>
        </a:accent1>
        <a:accent2>
          <a:srgbClr val="777777"/>
        </a:accent2>
        <a:accent3>
          <a:srgbClr val="DCDCDC"/>
        </a:accent3>
        <a:accent4>
          <a:srgbClr val="DABFA4"/>
        </a:accent4>
        <a:accent5>
          <a:srgbClr val="E1B1AB"/>
        </a:accent5>
        <a:accent6>
          <a:srgbClr val="6B6B6B"/>
        </a:accent6>
        <a:hlink>
          <a:srgbClr val="660033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777777"/>
        </a:dk1>
        <a:lt1>
          <a:srgbClr val="EAEAEA"/>
        </a:lt1>
        <a:dk2>
          <a:srgbClr val="949787"/>
        </a:dk2>
        <a:lt2>
          <a:srgbClr val="EDC5AF"/>
        </a:lt2>
        <a:accent1>
          <a:srgbClr val="C27552"/>
        </a:accent1>
        <a:accent2>
          <a:srgbClr val="990000"/>
        </a:accent2>
        <a:accent3>
          <a:srgbClr val="C8C9C3"/>
        </a:accent3>
        <a:accent4>
          <a:srgbClr val="C8C8C8"/>
        </a:accent4>
        <a:accent5>
          <a:srgbClr val="DDBDB3"/>
        </a:accent5>
        <a:accent6>
          <a:srgbClr val="8A0000"/>
        </a:accent6>
        <a:hlink>
          <a:srgbClr val="FFA867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F37F5B"/>
        </a:dk1>
        <a:lt1>
          <a:srgbClr val="D7B47B"/>
        </a:lt1>
        <a:dk2>
          <a:srgbClr val="EEB6A0"/>
        </a:dk2>
        <a:lt2>
          <a:srgbClr val="2D2015"/>
        </a:lt2>
        <a:accent1>
          <a:srgbClr val="FBDAC5"/>
        </a:accent1>
        <a:accent2>
          <a:srgbClr val="8F5F2F"/>
        </a:accent2>
        <a:accent3>
          <a:srgbClr val="E8D6BF"/>
        </a:accent3>
        <a:accent4>
          <a:srgbClr val="D06C4C"/>
        </a:accent4>
        <a:accent5>
          <a:srgbClr val="FDEADF"/>
        </a:accent5>
        <a:accent6>
          <a:srgbClr val="81552A"/>
        </a:accent6>
        <a:hlink>
          <a:srgbClr val="E24A06"/>
        </a:hlink>
        <a:folHlink>
          <a:srgbClr val="B38B7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5C1F00"/>
        </a:dk1>
        <a:lt1>
          <a:srgbClr val="FFDFB9"/>
        </a:lt1>
        <a:dk2>
          <a:srgbClr val="D80000"/>
        </a:dk2>
        <a:lt2>
          <a:srgbClr val="F5A27D"/>
        </a:lt2>
        <a:accent1>
          <a:srgbClr val="CC3300"/>
        </a:accent1>
        <a:accent2>
          <a:srgbClr val="BE7960"/>
        </a:accent2>
        <a:accent3>
          <a:srgbClr val="E9AAAA"/>
        </a:accent3>
        <a:accent4>
          <a:srgbClr val="DABE9E"/>
        </a:accent4>
        <a:accent5>
          <a:srgbClr val="E2ADAA"/>
        </a:accent5>
        <a:accent6>
          <a:srgbClr val="AC6D56"/>
        </a:accent6>
        <a:hlink>
          <a:srgbClr val="FFD5A7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3E3E5C"/>
        </a:dk1>
        <a:lt1>
          <a:srgbClr val="FFCDA7"/>
        </a:lt1>
        <a:dk2>
          <a:srgbClr val="F6C282"/>
        </a:dk2>
        <a:lt2>
          <a:srgbClr val="FFCCAF"/>
        </a:lt2>
        <a:accent1>
          <a:srgbClr val="DD7555"/>
        </a:accent1>
        <a:accent2>
          <a:srgbClr val="FE6E02"/>
        </a:accent2>
        <a:accent3>
          <a:srgbClr val="FADDC1"/>
        </a:accent3>
        <a:accent4>
          <a:srgbClr val="DAAF8E"/>
        </a:accent4>
        <a:accent5>
          <a:srgbClr val="EBBDB4"/>
        </a:accent5>
        <a:accent6>
          <a:srgbClr val="E66302"/>
        </a:accent6>
        <a:hlink>
          <a:srgbClr val="F4C9AE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9282A33-2B0B-43A9-9E39-064237BD2BAE}"/>
</file>

<file path=customXml/itemProps2.xml><?xml version="1.0" encoding="utf-8"?>
<ds:datastoreItem xmlns:ds="http://schemas.openxmlformats.org/officeDocument/2006/customXml" ds:itemID="{16AE33FC-224A-4201-AC0B-3A2C78033318}"/>
</file>

<file path=customXml/itemProps3.xml><?xml version="1.0" encoding="utf-8"?>
<ds:datastoreItem xmlns:ds="http://schemas.openxmlformats.org/officeDocument/2006/customXml" ds:itemID="{4E2EC432-A911-437A-8E40-A0E56CC279A9}"/>
</file>

<file path=docProps/app.xml><?xml version="1.0" encoding="utf-8"?>
<Properties xmlns="http://schemas.openxmlformats.org/officeDocument/2006/extended-properties" xmlns:vt="http://schemas.openxmlformats.org/officeDocument/2006/docPropsVTypes">
  <Template>Dark circuitry design template</Template>
  <TotalTime>143</TotalTime>
  <Words>353</Words>
  <Application>Microsoft Office PowerPoint</Application>
  <PresentationFormat>On-screen Show (4:3)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Cambria Math</vt:lpstr>
      <vt:lpstr>Comic Sans MS</vt:lpstr>
      <vt:lpstr>Times New Roman</vt:lpstr>
      <vt:lpstr>Dark circuitry design template</vt:lpstr>
      <vt:lpstr>Njutnovi zakoni</vt:lpstr>
      <vt:lpstr>I Njutnov zakon</vt:lpstr>
      <vt:lpstr>I Njutnov zakon</vt:lpstr>
      <vt:lpstr>II Njutnov zakon</vt:lpstr>
      <vt:lpstr>II Njutnov zakon</vt:lpstr>
      <vt:lpstr>III Njutnov zakon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Njutnovi zakoni</dc:title>
  <dc:creator>zbornica</dc:creator>
  <cp:lastModifiedBy>Radovan Sredanovic</cp:lastModifiedBy>
  <cp:revision>16</cp:revision>
  <cp:lastPrinted>1601-01-01T00:00:00Z</cp:lastPrinted>
  <dcterms:created xsi:type="dcterms:W3CDTF">2015-11-27T08:18:45Z</dcterms:created>
  <dcterms:modified xsi:type="dcterms:W3CDTF">2016-12-12T22:32:18Z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TC010721321033</vt:lpwstr>
  </property>
  <property fmtid="{D5CDD505-2E9C-101B-9397-08002B2CF9AE}" pid="3" name="ContentTypeId">
    <vt:lpwstr>0x010100572DBB9CED0B5B43B65FDDE6B73758B4</vt:lpwstr>
  </property>
</Properties>
</file>