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8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21589024-6AE0-4BDF-BAF3-69959DD848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069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A2773FB3-AF5E-4875-A8BA-DC78A3A978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56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fld id="{8B15F331-66B3-4046-B5F1-E74F3225A9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1275D-9871-4F2D-8914-B5B14F85C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99687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FD634-C3D4-49B9-B040-EF254A51BA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26717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BC63F-43AC-46A1-BB5E-7C84DA9153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15046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708B8-3AE1-4385-8589-89262221E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39978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11D44-B98E-44B9-8F47-7746BD997C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54217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42C7F-978E-4573-BF02-C7C9E2EAC0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24743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1A259-7D9B-47A9-9A05-1F57460B31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800048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4B380-87D6-4E91-8947-73FDC13208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0481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530DC-5FF0-4DD1-972F-2138F0166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58551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85BEF-7C57-4709-8F2D-621ABC03DD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34934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 bullet text</a:t>
            </a:r>
          </a:p>
          <a:p>
            <a:pPr lvl="2"/>
            <a:r>
              <a:rPr lang="en-US" altLang="en-US"/>
              <a:t>Third level bullet text</a:t>
            </a:r>
          </a:p>
          <a:p>
            <a:pPr lvl="3"/>
            <a:r>
              <a:rPr lang="en-US" altLang="en-US"/>
              <a:t> Fourth level bullet text</a:t>
            </a:r>
          </a:p>
          <a:p>
            <a:pPr lvl="4"/>
            <a:r>
              <a:rPr lang="en-US" altLang="en-US"/>
              <a:t>Fifth level bullet text</a:t>
            </a:r>
          </a:p>
          <a:p>
            <a:pPr lvl="1"/>
            <a:endParaRPr lang="en-US" altLang="en-US"/>
          </a:p>
          <a:p>
            <a:pPr lvl="2"/>
            <a:endParaRPr lang="en-US" alt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/>
            </a:lvl1pPr>
          </a:lstStyle>
          <a:p>
            <a:endParaRPr lang="en-US" alt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/>
            </a:lvl1pPr>
          </a:lstStyle>
          <a:p>
            <a:endParaRPr lang="en-US" alt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fld id="{88AB8726-1FCE-44D2-921E-15330159E7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push dir="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err="1"/>
              <a:t>Sile</a:t>
            </a:r>
            <a:r>
              <a:rPr lang="en-US" altLang="en-US" sz="4800" dirty="0"/>
              <a:t> u </a:t>
            </a:r>
            <a:r>
              <a:rPr lang="en-US" altLang="en-US" sz="4800" dirty="0" err="1"/>
              <a:t>mehanici</a:t>
            </a:r>
            <a:endParaRPr lang="en-US" altLang="en-US" sz="4800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3048000"/>
            <a:ext cx="2819400" cy="635000"/>
          </a:xfrm>
        </p:spPr>
        <p:txBody>
          <a:bodyPr/>
          <a:lstStyle/>
          <a:p>
            <a:r>
              <a:rPr lang="en-US" altLang="en-US" sz="2400" dirty="0" err="1"/>
              <a:t>Primjeri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sila</a:t>
            </a:r>
            <a:endParaRPr lang="en-US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629400" y="632460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02587" cy="571500"/>
          </a:xfrm>
        </p:spPr>
        <p:txBody>
          <a:bodyPr/>
          <a:lstStyle/>
          <a:p>
            <a:r>
              <a:rPr lang="en-US" altLang="en-US" dirty="0" err="1"/>
              <a:t>Sila</a:t>
            </a:r>
            <a:r>
              <a:rPr lang="en-US" altLang="en-US" dirty="0"/>
              <a:t> </a:t>
            </a:r>
            <a:r>
              <a:rPr lang="en-US" altLang="en-US" dirty="0" err="1"/>
              <a:t>gravitacije</a:t>
            </a:r>
            <a:r>
              <a:rPr lang="en-US" altLang="en-US" dirty="0"/>
              <a:t> (</a:t>
            </a:r>
            <a:r>
              <a:rPr lang="en-US" altLang="en-US" dirty="0" err="1"/>
              <a:t>sila</a:t>
            </a:r>
            <a:r>
              <a:rPr lang="en-US" altLang="en-US" dirty="0"/>
              <a:t> </a:t>
            </a:r>
            <a:r>
              <a:rPr lang="en-US" altLang="en-US" dirty="0" err="1"/>
              <a:t>te</a:t>
            </a:r>
            <a:r>
              <a:rPr lang="sr-Latn-ME" altLang="en-US" dirty="0"/>
              <a:t>že)</a:t>
            </a:r>
            <a:endParaRPr lang="en-US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5029200" cy="4706938"/>
          </a:xfrm>
        </p:spPr>
        <p:txBody>
          <a:bodyPr/>
          <a:lstStyle/>
          <a:p>
            <a:r>
              <a:rPr lang="sr-Latn-ME" altLang="en-US" sz="2400" dirty="0"/>
              <a:t>S</a:t>
            </a:r>
            <a:r>
              <a:rPr lang="sr-Latn-ME" altLang="en-US" sz="2000" dirty="0"/>
              <a:t>ila kojom Zemlja privlači sva tijela prema svom centru.</a:t>
            </a:r>
          </a:p>
          <a:p>
            <a:r>
              <a:rPr lang="sr-Latn-ME" altLang="en-US" sz="2000" dirty="0"/>
              <a:t>Oznaka: </a:t>
            </a:r>
            <a:r>
              <a:rPr lang="sr-Latn-ME" altLang="en-US" sz="2000" i="1" dirty="0"/>
              <a:t>F</a:t>
            </a:r>
            <a:r>
              <a:rPr lang="sr-Latn-ME" altLang="en-US" sz="2000" i="1" baseline="-25000" dirty="0"/>
              <a:t>g</a:t>
            </a:r>
            <a:endParaRPr lang="en-US" altLang="en-US" sz="2000" i="1" baseline="-25000" dirty="0"/>
          </a:p>
          <a:p>
            <a:r>
              <a:rPr lang="sr-Latn-ME" altLang="en-US" sz="2000" dirty="0"/>
              <a:t>Napadna tačka: težište tijela</a:t>
            </a:r>
          </a:p>
          <a:p>
            <a:r>
              <a:rPr lang="sr-Latn-ME" altLang="en-US" sz="2000" dirty="0"/>
              <a:t>Intenzitet sile teže : </a:t>
            </a:r>
            <a:r>
              <a:rPr lang="sr-Latn-ME" altLang="en-US" sz="2000" i="1" dirty="0"/>
              <a:t>F</a:t>
            </a:r>
            <a:r>
              <a:rPr lang="sr-Latn-ME" altLang="en-US" sz="2000" i="1" baseline="-25000" dirty="0"/>
              <a:t>g </a:t>
            </a:r>
            <a:r>
              <a:rPr lang="sr-Latn-ME" altLang="en-US" sz="2000" i="1" dirty="0"/>
              <a:t>= m g</a:t>
            </a:r>
          </a:p>
          <a:p>
            <a:r>
              <a:rPr lang="sr-Latn-ME" altLang="en-US" sz="2000" i="1" dirty="0"/>
              <a:t>g – </a:t>
            </a:r>
            <a:r>
              <a:rPr lang="sr-Latn-ME" altLang="en-US" sz="2000" dirty="0"/>
              <a:t>gravitaciono ubrzanje na površini Zemlje: (9,81m/s</a:t>
            </a:r>
            <a:r>
              <a:rPr lang="sr-Latn-ME" altLang="en-US" sz="2000" baseline="30000" dirty="0"/>
              <a:t>2</a:t>
            </a:r>
            <a:r>
              <a:rPr lang="sr-Latn-ME" altLang="en-US" sz="2000" dirty="0"/>
              <a:t>)</a:t>
            </a:r>
          </a:p>
          <a:p>
            <a:r>
              <a:rPr lang="sr-Latn-ME" altLang="en-US" sz="2000" dirty="0"/>
              <a:t>Kolika je jaka Mjesečeva gravitacija?</a:t>
            </a:r>
          </a:p>
          <a:p>
            <a:endParaRPr lang="sr-Latn-ME" altLang="en-US" sz="2000" baseline="30000" dirty="0"/>
          </a:p>
          <a:p>
            <a:endParaRPr lang="sr-Latn-ME" altLang="en-US" sz="2000" i="1" dirty="0"/>
          </a:p>
          <a:p>
            <a:endParaRPr lang="sr-Latn-ME" altLang="en-US" sz="2400" i="1" dirty="0"/>
          </a:p>
          <a:p>
            <a:endParaRPr lang="en-US" altLang="en-US" sz="2400" i="1" baseline="-25000" dirty="0"/>
          </a:p>
          <a:p>
            <a:endParaRPr lang="sr-Latn-ME" altLang="en-US" sz="2400" dirty="0"/>
          </a:p>
          <a:p>
            <a:endParaRPr lang="en-US" alt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5486400" y="1524000"/>
            <a:ext cx="2743200" cy="274320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Zemlja</a:t>
            </a:r>
            <a:endParaRPr lang="en-US" sz="2400" dirty="0"/>
          </a:p>
        </p:txBody>
      </p:sp>
      <p:sp>
        <p:nvSpPr>
          <p:cNvPr id="3" name="Rounded Rectangle 2"/>
          <p:cNvSpPr/>
          <p:nvPr/>
        </p:nvSpPr>
        <p:spPr>
          <a:xfrm rot="8520980">
            <a:off x="7728656" y="3898650"/>
            <a:ext cx="190500" cy="15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25570" y="3176795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00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0000"/>
                </a:solidFill>
              </a:rPr>
              <a:t>g</a:t>
            </a:r>
            <a:endParaRPr lang="en-US" altLang="en-US" b="1" i="1" baseline="-25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7162800" y="3191580"/>
            <a:ext cx="661106" cy="7832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581400" y="5638800"/>
            <a:ext cx="4648200" cy="9144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257800" y="5181600"/>
            <a:ext cx="99060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753100" y="5410200"/>
            <a:ext cx="0" cy="838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05500" y="581479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00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0000"/>
                </a:solidFill>
              </a:rPr>
              <a:t>g</a:t>
            </a:r>
            <a:endParaRPr lang="en-US" altLang="en-US" b="1" i="1" baseline="-2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  <p:bldP spid="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914400"/>
          </a:xfrm>
        </p:spPr>
        <p:txBody>
          <a:bodyPr/>
          <a:lstStyle/>
          <a:p>
            <a:r>
              <a:rPr lang="sr-Latn-ME" altLang="en-US" dirty="0"/>
              <a:t>Težina</a:t>
            </a:r>
            <a:endParaRPr lang="en-US" alt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1" y="1182806"/>
            <a:ext cx="5867400" cy="5334000"/>
          </a:xfrm>
        </p:spPr>
        <p:txBody>
          <a:bodyPr/>
          <a:lstStyle/>
          <a:p>
            <a:r>
              <a:rPr lang="sr-Latn-ME" altLang="en-US" sz="2000" dirty="0"/>
              <a:t>Težina nije masa već sila! Izražava se u N!</a:t>
            </a:r>
          </a:p>
          <a:p>
            <a:r>
              <a:rPr lang="sr-Latn-ME" altLang="en-US" sz="2000" dirty="0"/>
              <a:t>Sila kojom tijelo djeluje na podlogu, ili u tački vješanja.</a:t>
            </a:r>
          </a:p>
          <a:p>
            <a:r>
              <a:rPr lang="sr-Latn-ME" altLang="en-US" sz="2000" dirty="0"/>
              <a:t>Težina je uslovljena gravitacionim privlačenjem.</a:t>
            </a:r>
          </a:p>
          <a:p>
            <a:r>
              <a:rPr lang="sr-Latn-ME" altLang="en-US" sz="2000" dirty="0"/>
              <a:t>Oznaka: </a:t>
            </a:r>
            <a:r>
              <a:rPr lang="sr-Latn-ME" altLang="en-US" sz="2000" i="1" dirty="0"/>
              <a:t>Q</a:t>
            </a:r>
          </a:p>
          <a:p>
            <a:r>
              <a:rPr lang="sr-Latn-ME" altLang="en-US" sz="2000" dirty="0"/>
              <a:t>Napadna tačka: tačka dodirira tijela i podloge, tačka vješanja...</a:t>
            </a:r>
          </a:p>
          <a:p>
            <a:r>
              <a:rPr lang="sr-Latn-ME" altLang="en-US" sz="2000" dirty="0"/>
              <a:t>Na mirnoj podlozi intenzitet težine jednak je sili gravitacije: </a:t>
            </a:r>
            <a:r>
              <a:rPr lang="sr-Latn-ME" altLang="en-US" sz="2000" i="1" dirty="0"/>
              <a:t>Q = m g</a:t>
            </a:r>
          </a:p>
          <a:p>
            <a:r>
              <a:rPr lang="sr-Latn-ME" altLang="en-US" sz="2000" dirty="0"/>
              <a:t>Bestežinsko stanje?</a:t>
            </a:r>
          </a:p>
          <a:p>
            <a:r>
              <a:rPr lang="sr-Latn-ME" altLang="en-US" sz="2000" dirty="0"/>
              <a:t>Po čemu se težina razlikuje od sile zemljine teže?</a:t>
            </a:r>
          </a:p>
          <a:p>
            <a:endParaRPr lang="en-US" altLang="en-US" sz="2000" i="1" dirty="0"/>
          </a:p>
        </p:txBody>
      </p:sp>
      <p:sp>
        <p:nvSpPr>
          <p:cNvPr id="6" name="Rectangle 5"/>
          <p:cNvSpPr/>
          <p:nvPr/>
        </p:nvSpPr>
        <p:spPr>
          <a:xfrm>
            <a:off x="6248399" y="4800600"/>
            <a:ext cx="2514601" cy="1219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910885" y="4343400"/>
            <a:ext cx="99060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399930" y="4572000"/>
            <a:ext cx="0" cy="952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81177" y="501598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FF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FF00"/>
                </a:solidFill>
              </a:rPr>
              <a:t>g</a:t>
            </a:r>
            <a:endParaRPr lang="en-US" altLang="en-US" b="1" i="1" baseline="-25000" dirty="0">
              <a:solidFill>
                <a:srgbClr val="FFFF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315200" y="4800600"/>
            <a:ext cx="0" cy="952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910885" y="543322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FF0000"/>
                </a:solidFill>
              </a:rPr>
              <a:t>Q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781800" y="1981200"/>
            <a:ext cx="111343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45339" y="457200"/>
            <a:ext cx="0" cy="15240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333966" y="1981200"/>
            <a:ext cx="0" cy="952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406185" y="2209800"/>
            <a:ext cx="0" cy="952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2444" y="256805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FF0000"/>
                </a:solidFill>
              </a:rPr>
              <a:t>Q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64769" y="279296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FF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FF00"/>
                </a:solidFill>
              </a:rPr>
              <a:t>g</a:t>
            </a:r>
            <a:endParaRPr lang="en-US" altLang="en-US" b="1" i="1" baseline="-25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/>
      <p:bldP spid="3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914400"/>
          </a:xfrm>
        </p:spPr>
        <p:txBody>
          <a:bodyPr/>
          <a:lstStyle/>
          <a:p>
            <a:r>
              <a:rPr lang="sr-Latn-ME" altLang="en-US" dirty="0"/>
              <a:t>Sila reakcije podloge</a:t>
            </a:r>
            <a:endParaRPr lang="en-US" altLang="en-US" dirty="0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228600" y="1480066"/>
            <a:ext cx="5638801" cy="4876799"/>
          </a:xfrm>
        </p:spPr>
        <p:txBody>
          <a:bodyPr/>
          <a:lstStyle/>
          <a:p>
            <a:r>
              <a:rPr lang="sr-Latn-ME" altLang="en-US" sz="2000" dirty="0"/>
              <a:t>Sila kojom podloga djeluje na tijelo uravnotežavajući silu teže</a:t>
            </a:r>
          </a:p>
          <a:p>
            <a:r>
              <a:rPr lang="sr-Latn-ME" altLang="en-US" sz="2000" dirty="0"/>
              <a:t>Oznaka: N</a:t>
            </a:r>
          </a:p>
          <a:p>
            <a:r>
              <a:rPr lang="sr-Latn-ME" altLang="en-US" sz="2000" dirty="0"/>
              <a:t>Tielo koje miruje na podlozi nalazi se u stanju ravnoteže! R=0, tada je reakcija podloge jednaka sili zemljine teže: </a:t>
            </a:r>
            <a:r>
              <a:rPr lang="sr-Latn-ME" altLang="en-US" sz="2000" i="1" dirty="0"/>
              <a:t>N = Fg</a:t>
            </a:r>
          </a:p>
          <a:p>
            <a:r>
              <a:rPr lang="sr-Latn-ME" altLang="en-US" sz="2000" dirty="0"/>
              <a:t>Reakcija podloge usmjerena je suprotno sili zemljine teže</a:t>
            </a:r>
          </a:p>
          <a:p>
            <a:r>
              <a:rPr lang="sr-Latn-ME" altLang="en-US" sz="2000" dirty="0"/>
              <a:t>U trenutku kad se tijelo odvaja od podloge, reakcija podloge postaje jednaka nuli: N = 0</a:t>
            </a:r>
          </a:p>
          <a:p>
            <a:endParaRPr lang="sr-Latn-ME" altLang="en-US" sz="2000" dirty="0"/>
          </a:p>
          <a:p>
            <a:endParaRPr lang="en-US" alt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6148884" y="4267200"/>
            <a:ext cx="2514601" cy="1219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2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2">
                  <a:lumMod val="50000"/>
                  <a:lumOff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811370" y="3810000"/>
            <a:ext cx="99060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300415" y="4038600"/>
            <a:ext cx="0" cy="952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381662" y="448258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FF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FF00"/>
                </a:solidFill>
              </a:rPr>
              <a:t>g</a:t>
            </a:r>
            <a:endParaRPr lang="en-US" altLang="en-US" b="1" i="1" baseline="-25000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36333" y="32004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chemeClr val="accent5">
                    <a:lumMod val="75000"/>
                  </a:schemeClr>
                </a:solidFill>
              </a:rPr>
              <a:t>N</a:t>
            </a:r>
            <a:endParaRPr lang="en-US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7215685" y="3200400"/>
            <a:ext cx="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build="p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14400"/>
          </a:xfrm>
        </p:spPr>
        <p:txBody>
          <a:bodyPr/>
          <a:lstStyle/>
          <a:p>
            <a:r>
              <a:rPr lang="sr-Latn-ME" altLang="en-US" dirty="0"/>
              <a:t>Sila zatezanja konopca</a:t>
            </a:r>
            <a:endParaRPr lang="en-US" alt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582003"/>
            <a:ext cx="5867400" cy="4495800"/>
          </a:xfrm>
        </p:spPr>
        <p:txBody>
          <a:bodyPr/>
          <a:lstStyle/>
          <a:p>
            <a:r>
              <a:rPr lang="sr-Latn-ME" altLang="en-US" sz="2000" dirty="0"/>
              <a:t>Sila kojom konopac djeluje na tijelo koje je za njega zakačeno</a:t>
            </a:r>
          </a:p>
          <a:p>
            <a:r>
              <a:rPr lang="sr-Latn-ME" altLang="en-US" sz="2000" dirty="0"/>
              <a:t>Oznaka: T</a:t>
            </a:r>
          </a:p>
          <a:p>
            <a:r>
              <a:rPr lang="sr-Latn-ME" altLang="en-US" sz="2000" dirty="0"/>
              <a:t>Tijelo koje visi okačeno o konopac nalazi se u stanju ravnoteže: R=0; tada je sila zatezanja konopca jednaka sili zemljine teže: </a:t>
            </a:r>
            <a:r>
              <a:rPr lang="sr-Latn-ME" altLang="en-US" sz="2000" i="1" dirty="0"/>
              <a:t>T = Fg</a:t>
            </a:r>
          </a:p>
          <a:p>
            <a:r>
              <a:rPr lang="sr-Latn-ME" altLang="en-US" sz="2000" dirty="0"/>
              <a:t>Sila zatezanja konopca usmjerena je u pravcu pružanja konopca, sa smjerom od jednog ka drugom kraju konopca.</a:t>
            </a:r>
          </a:p>
          <a:p>
            <a:endParaRPr lang="en-US" altLang="en-US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6781800" y="1981200"/>
            <a:ext cx="111343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338515" y="2245920"/>
            <a:ext cx="0" cy="952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86792" y="279296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altLang="en-US" b="1" i="1" dirty="0">
                <a:solidFill>
                  <a:srgbClr val="FFFF00"/>
                </a:solidFill>
              </a:rPr>
              <a:t>F</a:t>
            </a:r>
            <a:r>
              <a:rPr lang="sr-Latn-ME" altLang="en-US" b="1" i="1" baseline="-25000" dirty="0">
                <a:solidFill>
                  <a:srgbClr val="FFFF00"/>
                </a:solidFill>
              </a:rPr>
              <a:t>g</a:t>
            </a:r>
            <a:endParaRPr lang="en-US" altLang="en-US" b="1" i="1" baseline="-25000" dirty="0">
              <a:solidFill>
                <a:srgbClr val="FFFF00"/>
              </a:solidFill>
            </a:endParaRPr>
          </a:p>
        </p:txBody>
      </p:sp>
      <p:cxnSp>
        <p:nvCxnSpPr>
          <p:cNvPr id="3" name="Straight Connector 2"/>
          <p:cNvCxnSpPr>
            <a:stCxn id="6" idx="0"/>
          </p:cNvCxnSpPr>
          <p:nvPr/>
        </p:nvCxnSpPr>
        <p:spPr>
          <a:xfrm flipV="1">
            <a:off x="7338515" y="609600"/>
            <a:ext cx="0" cy="137160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0"/>
          </p:cNvCxnSpPr>
          <p:nvPr/>
        </p:nvCxnSpPr>
        <p:spPr>
          <a:xfrm flipV="1">
            <a:off x="7338515" y="1143000"/>
            <a:ext cx="0" cy="8382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17770" y="12954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6200" y="5987955"/>
            <a:ext cx="4441209" cy="457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791200" y="4832445"/>
            <a:ext cx="2104030" cy="88255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800600" y="5530755"/>
            <a:ext cx="990600" cy="457200"/>
          </a:xfrm>
          <a:prstGeom prst="roundRect">
            <a:avLst/>
          </a:prstGeom>
          <a:solidFill>
            <a:srgbClr val="7030A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815780" y="5257800"/>
            <a:ext cx="1027435" cy="4412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17485" y="483244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  <p:bldP spid="13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501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sr-Latn-ME" dirty="0"/>
              <a:t>Sila elastičnosti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210565"/>
            <a:ext cx="58629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Elastičnost: Težnja tijela da nakon deformacije  povrati prvobitni oblik.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Oznaka: </a:t>
            </a:r>
            <a:r>
              <a:rPr lang="sr-Latn-ME" sz="2000" i="1" dirty="0">
                <a:latin typeface="+mj-lt"/>
              </a:rPr>
              <a:t>Fe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Sila elastičnosti se protivi deformaciji tijela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Intenzitet sile elastičnosti zavisi od veličine deformacije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r-Latn-ME" sz="20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Sila koja izaziva deformaciju u stanju ravnoteže jednaka je sili elastičnosti: R = 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ME" sz="2000" dirty="0">
                <a:latin typeface="+mj-lt"/>
              </a:rPr>
              <a:t>Mjerenjem istezanja možemo izmjeriti silu koja je izvršila deformaciju: Dinamometar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r-Latn-ME" sz="20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66"/>
          <a:stretch/>
        </p:blipFill>
        <p:spPr bwMode="auto">
          <a:xfrm>
            <a:off x="7135956" y="457199"/>
            <a:ext cx="1015288" cy="13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0"/>
          <a:stretch/>
        </p:blipFill>
        <p:spPr bwMode="auto">
          <a:xfrm>
            <a:off x="6830476" y="2012463"/>
            <a:ext cx="1626248" cy="105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5"/>
          <a:stretch/>
        </p:blipFill>
        <p:spPr bwMode="auto">
          <a:xfrm>
            <a:off x="6243927" y="3260190"/>
            <a:ext cx="2799347" cy="32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64558" y="3097901"/>
                <a:ext cx="1732910" cy="523220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sr-Latn-ME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sr-Latn-ME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sr-Latn-ME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𝑘</m:t>
                      </m:r>
                      <m:r>
                        <a:rPr lang="sr-Latn-ME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558" y="3097901"/>
                <a:ext cx="173291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033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5" r="16714"/>
          <a:stretch/>
        </p:blipFill>
        <p:spPr bwMode="auto">
          <a:xfrm rot="5400000">
            <a:off x="2637312" y="3682515"/>
            <a:ext cx="668977" cy="3810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9"/>
          <a:stretch/>
        </p:blipFill>
        <p:spPr bwMode="auto">
          <a:xfrm rot="5400000">
            <a:off x="2767479" y="4364514"/>
            <a:ext cx="389615" cy="379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353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2514600"/>
            <a:ext cx="2286000" cy="914400"/>
          </a:xfrm>
        </p:spPr>
        <p:txBody>
          <a:bodyPr/>
          <a:lstStyle/>
          <a:p>
            <a:r>
              <a:rPr lang="sr-Latn-ME" sz="6600" dirty="0"/>
              <a:t>KRAJ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8784231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raining seminar presentation">
  <a:themeElements>
    <a:clrScheme name="Cloud skipper desig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233C2C6-D652-4E53-B98D-23F3C06013A1}"/>
</file>

<file path=customXml/itemProps2.xml><?xml version="1.0" encoding="utf-8"?>
<ds:datastoreItem xmlns:ds="http://schemas.openxmlformats.org/officeDocument/2006/customXml" ds:itemID="{C8B375A0-2A91-411C-A785-FADAF64A4754}"/>
</file>

<file path=customXml/itemProps3.xml><?xml version="1.0" encoding="utf-8"?>
<ds:datastoreItem xmlns:ds="http://schemas.openxmlformats.org/officeDocument/2006/customXml" ds:itemID="{E6DBD3E6-4698-4F99-86C2-30D4FD4DC102}"/>
</file>

<file path=docProps/app.xml><?xml version="1.0" encoding="utf-8"?>
<Properties xmlns="http://schemas.openxmlformats.org/officeDocument/2006/extended-properties" xmlns:vt="http://schemas.openxmlformats.org/officeDocument/2006/docPropsVTypes">
  <Template>Training seminar presentation</Template>
  <TotalTime>91</TotalTime>
  <Words>326</Words>
  <Application>Microsoft Office PowerPoint</Application>
  <PresentationFormat>On-screen Show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Cambria Math</vt:lpstr>
      <vt:lpstr>Times New Roman</vt:lpstr>
      <vt:lpstr>Trebuchet MS</vt:lpstr>
      <vt:lpstr>Training seminar presentation</vt:lpstr>
      <vt:lpstr>Sile u mehanici</vt:lpstr>
      <vt:lpstr>Sila gravitacije (sila teže)</vt:lpstr>
      <vt:lpstr>Težina</vt:lpstr>
      <vt:lpstr>Sila reakcije podloge</vt:lpstr>
      <vt:lpstr>Sila zatezanja konopca</vt:lpstr>
      <vt:lpstr>Sila elastičnosti</vt:lpstr>
      <vt:lpstr>KRAJ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Sile u mehanici</dc:title>
  <dc:creator>zbornica</dc:creator>
  <cp:lastModifiedBy>Radovan Sredanovic</cp:lastModifiedBy>
  <cp:revision>10</cp:revision>
  <cp:lastPrinted>1601-01-01T00:00:00Z</cp:lastPrinted>
  <dcterms:created xsi:type="dcterms:W3CDTF">2015-11-25T09:17:06Z</dcterms:created>
  <dcterms:modified xsi:type="dcterms:W3CDTF">2016-12-12T22:33:07Z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TC062561681033</vt:lpwstr>
  </property>
  <property fmtid="{D5CDD505-2E9C-101B-9397-08002B2CF9AE}" pid="3" name="ContentTypeId">
    <vt:lpwstr>0x010100572DBB9CED0B5B43B65FDDE6B73758B4</vt:lpwstr>
  </property>
</Properties>
</file>