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2C13-D8FA-4398-9743-771F5B03DF47}" type="datetimeFigureOut">
              <a:rPr lang="sr-Latn-ME" smtClean="0"/>
              <a:t>12.12.2016.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D09E7-47B7-43C0-9684-D0357FAB3B98}" type="slidenum">
              <a:rPr lang="sr-Latn-ME" smtClean="0"/>
              <a:t>‹#›</a:t>
            </a:fld>
            <a:endParaRPr lang="sr-Latn-ME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2C13-D8FA-4398-9743-771F5B03DF47}" type="datetimeFigureOut">
              <a:rPr lang="sr-Latn-ME" smtClean="0"/>
              <a:t>12.12.2016.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D09E7-47B7-43C0-9684-D0357FAB3B98}" type="slidenum">
              <a:rPr lang="sr-Latn-ME" smtClean="0"/>
              <a:t>‹#›</a:t>
            </a:fld>
            <a:endParaRPr lang="sr-Latn-M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2C13-D8FA-4398-9743-771F5B03DF47}" type="datetimeFigureOut">
              <a:rPr lang="sr-Latn-ME" smtClean="0"/>
              <a:t>12.12.2016.</a:t>
            </a:fld>
            <a:endParaRPr lang="sr-Latn-ME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D09E7-47B7-43C0-9684-D0357FAB3B98}" type="slidenum">
              <a:rPr lang="sr-Latn-ME" smtClean="0"/>
              <a:t>‹#›</a:t>
            </a:fld>
            <a:endParaRPr lang="sr-Latn-M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2C13-D8FA-4398-9743-771F5B03DF47}" type="datetimeFigureOut">
              <a:rPr lang="sr-Latn-ME" smtClean="0"/>
              <a:t>12.12.2016.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D09E7-47B7-43C0-9684-D0357FAB3B98}" type="slidenum">
              <a:rPr lang="sr-Latn-ME" smtClean="0"/>
              <a:t>‹#›</a:t>
            </a:fld>
            <a:endParaRPr lang="sr-Latn-M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2C13-D8FA-4398-9743-771F5B03DF47}" type="datetimeFigureOut">
              <a:rPr lang="sr-Latn-ME" smtClean="0"/>
              <a:t>12.12.2016.</a:t>
            </a:fld>
            <a:endParaRPr lang="sr-Latn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D09E7-47B7-43C0-9684-D0357FAB3B98}" type="slidenum">
              <a:rPr lang="sr-Latn-ME" smtClean="0"/>
              <a:t>‹#›</a:t>
            </a:fld>
            <a:endParaRPr lang="sr-Latn-M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2C13-D8FA-4398-9743-771F5B03DF47}" type="datetimeFigureOut">
              <a:rPr lang="sr-Latn-ME" smtClean="0"/>
              <a:t>12.12.2016.</a:t>
            </a:fld>
            <a:endParaRPr lang="sr-Latn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D09E7-47B7-43C0-9684-D0357FAB3B98}" type="slidenum">
              <a:rPr lang="sr-Latn-ME" smtClean="0"/>
              <a:t>‹#›</a:t>
            </a:fld>
            <a:endParaRPr lang="sr-Latn-M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2C13-D8FA-4398-9743-771F5B03DF47}" type="datetimeFigureOut">
              <a:rPr lang="sr-Latn-ME" smtClean="0"/>
              <a:t>12.12.2016.</a:t>
            </a:fld>
            <a:endParaRPr lang="sr-Latn-M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D09E7-47B7-43C0-9684-D0357FAB3B98}" type="slidenum">
              <a:rPr lang="sr-Latn-ME" smtClean="0"/>
              <a:t>‹#›</a:t>
            </a:fld>
            <a:endParaRPr lang="sr-Latn-M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2C13-D8FA-4398-9743-771F5B03DF47}" type="datetimeFigureOut">
              <a:rPr lang="sr-Latn-ME" smtClean="0"/>
              <a:t>12.12.2016.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D09E7-47B7-43C0-9684-D0357FAB3B98}" type="slidenum">
              <a:rPr lang="sr-Latn-ME" smtClean="0"/>
              <a:t>‹#›</a:t>
            </a:fld>
            <a:endParaRPr lang="sr-Latn-ME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2C13-D8FA-4398-9743-771F5B03DF47}" type="datetimeFigureOut">
              <a:rPr lang="sr-Latn-ME" smtClean="0"/>
              <a:t>12.12.2016.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D09E7-47B7-43C0-9684-D0357FAB3B98}" type="slidenum">
              <a:rPr lang="sr-Latn-ME" smtClean="0"/>
              <a:t>‹#›</a:t>
            </a:fld>
            <a:endParaRPr lang="sr-Latn-ME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2C13-D8FA-4398-9743-771F5B03DF47}" type="datetimeFigureOut">
              <a:rPr lang="sr-Latn-ME" smtClean="0"/>
              <a:t>12.12.2016.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D09E7-47B7-43C0-9684-D0357FAB3B98}" type="slidenum">
              <a:rPr lang="sr-Latn-ME" smtClean="0"/>
              <a:t>‹#›</a:t>
            </a:fld>
            <a:endParaRPr lang="sr-Latn-M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2C13-D8FA-4398-9743-771F5B03DF47}" type="datetimeFigureOut">
              <a:rPr lang="sr-Latn-ME" smtClean="0"/>
              <a:t>12.12.2016.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D09E7-47B7-43C0-9684-D0357FAB3B98}" type="slidenum">
              <a:rPr lang="sr-Latn-ME" smtClean="0"/>
              <a:t>‹#›</a:t>
            </a:fld>
            <a:endParaRPr lang="sr-Latn-M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D812C13-D8FA-4398-9743-771F5B03DF47}" type="datetimeFigureOut">
              <a:rPr lang="sr-Latn-ME" smtClean="0"/>
              <a:t>12.12.2016.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C3D09E7-47B7-43C0-9684-D0357FAB3B98}" type="slidenum">
              <a:rPr lang="sr-Latn-ME" smtClean="0"/>
              <a:t>‹#›</a:t>
            </a:fld>
            <a:endParaRPr lang="sr-Latn-M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24" y="2276872"/>
            <a:ext cx="4698892" cy="2448272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sr-Latn-ME" sz="6700" b="0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SILA  (Force)</a:t>
            </a:r>
            <a:br>
              <a:rPr lang="sr-Latn-ME" sz="6700" b="0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sr-Latn-ME" sz="4000" dirty="0"/>
              <a:t>- mjera uzajamnog djelovanja među tijelima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8264" y="6381328"/>
            <a:ext cx="206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Radovan Sredanović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299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ctr"/>
            <a:r>
              <a:rPr lang="sr-Latn-ME" dirty="0"/>
              <a:t>Kako se ostvaruje djelovanje (uticaj)?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0839" y="979628"/>
            <a:ext cx="4042792" cy="676672"/>
          </a:xfrm>
        </p:spPr>
        <p:txBody>
          <a:bodyPr>
            <a:normAutofit/>
          </a:bodyPr>
          <a:lstStyle/>
          <a:p>
            <a:r>
              <a:rPr lang="sr-Latn-ME" sz="2400" dirty="0"/>
              <a:t>Na daljinu (bez dodira)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848" y="1026663"/>
            <a:ext cx="4038600" cy="604663"/>
          </a:xfrm>
        </p:spPr>
        <p:txBody>
          <a:bodyPr>
            <a:noAutofit/>
          </a:bodyPr>
          <a:lstStyle/>
          <a:p>
            <a:r>
              <a:rPr lang="sr-Latn-ME" sz="2400" dirty="0"/>
              <a:t>Direktnim  kontaktom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5310" y="1484784"/>
            <a:ext cx="3886650" cy="91940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ME" sz="1600" b="1" dirty="0"/>
              <a:t>Djelovanje bez dodira ostavaruje se posredstvom polja;  npr. magnetno djelovanje, gravitacija...</a:t>
            </a:r>
          </a:p>
        </p:txBody>
      </p:sp>
      <p:pic>
        <p:nvPicPr>
          <p:cNvPr id="1027" name="Picture 3" descr="C:\Users\Radovan\Desktop\coyo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10" y="4653136"/>
            <a:ext cx="4319349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loud Callout 7"/>
          <p:cNvSpPr/>
          <p:nvPr/>
        </p:nvSpPr>
        <p:spPr>
          <a:xfrm>
            <a:off x="2874610" y="3789040"/>
            <a:ext cx="1728191" cy="1175420"/>
          </a:xfrm>
          <a:prstGeom prst="cloudCallout">
            <a:avLst>
              <a:gd name="adj1" fmla="val -34081"/>
              <a:gd name="adj2" fmla="val 61624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1400" dirty="0">
                <a:solidFill>
                  <a:schemeClr val="bg1"/>
                </a:solidFill>
              </a:rPr>
              <a:t>Osjeća li ova glupa ptica gravitaciju?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12836" y="3906294"/>
            <a:ext cx="3744416" cy="6469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ME" sz="1600" b="1" dirty="0"/>
              <a:t>Djelovanje između tijela ostvaruje se i  prilikom neposrednog dodira dva tijela.</a:t>
            </a: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87529"/>
            <a:ext cx="1872208" cy="2062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eft Arrow 8"/>
          <p:cNvSpPr/>
          <p:nvPr/>
        </p:nvSpPr>
        <p:spPr>
          <a:xfrm>
            <a:off x="2202542" y="2639733"/>
            <a:ext cx="1953198" cy="278904"/>
          </a:xfrm>
          <a:prstGeom prst="leftArrow">
            <a:avLst>
              <a:gd name="adj1" fmla="val 44972"/>
              <a:gd name="adj2" fmla="val 66054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ME"/>
          </a:p>
        </p:txBody>
      </p:sp>
      <p:sp>
        <p:nvSpPr>
          <p:cNvPr id="10" name="TextBox 9"/>
          <p:cNvSpPr txBox="1"/>
          <p:nvPr/>
        </p:nvSpPr>
        <p:spPr>
          <a:xfrm>
            <a:off x="2246492" y="2918637"/>
            <a:ext cx="1693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/>
              <a:t>Zašto magnetno klatno stoji ukrivo?</a:t>
            </a:r>
          </a:p>
        </p:txBody>
      </p:sp>
      <p:pic>
        <p:nvPicPr>
          <p:cNvPr id="1026" name="Picture 2" descr="https://image-gr.s3.envato.com/files/108661184/pulling%20a%20cart590-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472" y="4693682"/>
            <a:ext cx="3744416" cy="19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9" t="3953" r="5081" b="13354"/>
          <a:stretch/>
        </p:blipFill>
        <p:spPr bwMode="auto">
          <a:xfrm>
            <a:off x="5012472" y="1541663"/>
            <a:ext cx="3744415" cy="230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096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19" y="188640"/>
            <a:ext cx="8553146" cy="778098"/>
          </a:xfrm>
        </p:spPr>
        <p:txBody>
          <a:bodyPr>
            <a:normAutofit/>
          </a:bodyPr>
          <a:lstStyle/>
          <a:p>
            <a:r>
              <a:rPr lang="sr-Latn-ME" dirty="0"/>
              <a:t>Kako znamo da je na tijelo djelovala sila?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0638" y="980728"/>
            <a:ext cx="4038600" cy="648072"/>
          </a:xfrm>
        </p:spPr>
        <p:txBody>
          <a:bodyPr/>
          <a:lstStyle/>
          <a:p>
            <a:r>
              <a:rPr lang="sr-Latn-ME" dirty="0"/>
              <a:t>Promjena u kretanju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016" y="973913"/>
            <a:ext cx="2387990" cy="676672"/>
          </a:xfrm>
        </p:spPr>
        <p:txBody>
          <a:bodyPr/>
          <a:lstStyle/>
          <a:p>
            <a:r>
              <a:rPr lang="sr-Latn-ME" dirty="0"/>
              <a:t>Deformacija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06" y="1484784"/>
            <a:ext cx="1700660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437112"/>
            <a:ext cx="3872626" cy="2127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32040" y="3921020"/>
            <a:ext cx="3872626" cy="3745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ME" sz="1600" b="1" dirty="0"/>
              <a:t>Sila mijenja oblik tijelu – deformiše ga.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6" y="1484784"/>
            <a:ext cx="3886650" cy="3745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ME" sz="1600" b="1" dirty="0"/>
              <a:t>Sila mijenja način kretanja tijela.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997" y="1484784"/>
            <a:ext cx="2125949" cy="223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 descr="C:\Users\Radovan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14" y="1672068"/>
            <a:ext cx="3501132" cy="276504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sp>
        <p:nvSpPr>
          <p:cNvPr id="17" name="Freeform 16"/>
          <p:cNvSpPr/>
          <p:nvPr/>
        </p:nvSpPr>
        <p:spPr>
          <a:xfrm>
            <a:off x="864410" y="4571407"/>
            <a:ext cx="3127727" cy="999700"/>
          </a:xfrm>
          <a:custGeom>
            <a:avLst/>
            <a:gdLst>
              <a:gd name="connsiteX0" fmla="*/ 0 w 2923953"/>
              <a:gd name="connsiteY0" fmla="*/ 787175 h 872235"/>
              <a:gd name="connsiteX1" fmla="*/ 1371600 w 2923953"/>
              <a:gd name="connsiteY1" fmla="*/ 365 h 872235"/>
              <a:gd name="connsiteX2" fmla="*/ 2923953 w 2923953"/>
              <a:gd name="connsiteY2" fmla="*/ 872235 h 872235"/>
              <a:gd name="connsiteX0" fmla="*/ 0 w 2923953"/>
              <a:gd name="connsiteY0" fmla="*/ 734067 h 819127"/>
              <a:gd name="connsiteX1" fmla="*/ 1571075 w 2923953"/>
              <a:gd name="connsiteY1" fmla="*/ 420 h 819127"/>
              <a:gd name="connsiteX2" fmla="*/ 2923953 w 2923953"/>
              <a:gd name="connsiteY2" fmla="*/ 819127 h 819127"/>
              <a:gd name="connsiteX0" fmla="*/ 0 w 2923953"/>
              <a:gd name="connsiteY0" fmla="*/ 755308 h 840368"/>
              <a:gd name="connsiteX1" fmla="*/ 1521207 w 2923953"/>
              <a:gd name="connsiteY1" fmla="*/ 396 h 840368"/>
              <a:gd name="connsiteX2" fmla="*/ 2923953 w 2923953"/>
              <a:gd name="connsiteY2" fmla="*/ 840368 h 840368"/>
              <a:gd name="connsiteX0" fmla="*/ 0 w 3023690"/>
              <a:gd name="connsiteY0" fmla="*/ 755071 h 808234"/>
              <a:gd name="connsiteX1" fmla="*/ 1521207 w 3023690"/>
              <a:gd name="connsiteY1" fmla="*/ 159 h 808234"/>
              <a:gd name="connsiteX2" fmla="*/ 3023690 w 3023690"/>
              <a:gd name="connsiteY2" fmla="*/ 808234 h 808234"/>
              <a:gd name="connsiteX0" fmla="*/ 0 w 3023690"/>
              <a:gd name="connsiteY0" fmla="*/ 755071 h 808234"/>
              <a:gd name="connsiteX1" fmla="*/ 1521207 w 3023690"/>
              <a:gd name="connsiteY1" fmla="*/ 159 h 808234"/>
              <a:gd name="connsiteX2" fmla="*/ 3023690 w 3023690"/>
              <a:gd name="connsiteY2" fmla="*/ 808234 h 808234"/>
              <a:gd name="connsiteX0" fmla="*/ 0 w 3023690"/>
              <a:gd name="connsiteY0" fmla="*/ 755071 h 808234"/>
              <a:gd name="connsiteX1" fmla="*/ 1521207 w 3023690"/>
              <a:gd name="connsiteY1" fmla="*/ 159 h 808234"/>
              <a:gd name="connsiteX2" fmla="*/ 3023690 w 3023690"/>
              <a:gd name="connsiteY2" fmla="*/ 808234 h 808234"/>
              <a:gd name="connsiteX0" fmla="*/ 0 w 3023690"/>
              <a:gd name="connsiteY0" fmla="*/ 744443 h 797606"/>
              <a:gd name="connsiteX1" fmla="*/ 1610971 w 3023690"/>
              <a:gd name="connsiteY1" fmla="*/ 164 h 797606"/>
              <a:gd name="connsiteX2" fmla="*/ 3023690 w 3023690"/>
              <a:gd name="connsiteY2" fmla="*/ 797606 h 797606"/>
              <a:gd name="connsiteX0" fmla="*/ 0 w 3023690"/>
              <a:gd name="connsiteY0" fmla="*/ 723187 h 776350"/>
              <a:gd name="connsiteX1" fmla="*/ 1571076 w 3023690"/>
              <a:gd name="connsiteY1" fmla="*/ 174 h 776350"/>
              <a:gd name="connsiteX2" fmla="*/ 3023690 w 3023690"/>
              <a:gd name="connsiteY2" fmla="*/ 776350 h 776350"/>
              <a:gd name="connsiteX0" fmla="*/ 0 w 3023690"/>
              <a:gd name="connsiteY0" fmla="*/ 680682 h 733845"/>
              <a:gd name="connsiteX1" fmla="*/ 1571076 w 3023690"/>
              <a:gd name="connsiteY1" fmla="*/ 199 h 733845"/>
              <a:gd name="connsiteX2" fmla="*/ 3023690 w 3023690"/>
              <a:gd name="connsiteY2" fmla="*/ 733845 h 733845"/>
              <a:gd name="connsiteX0" fmla="*/ 0 w 3023690"/>
              <a:gd name="connsiteY0" fmla="*/ 946401 h 999564"/>
              <a:gd name="connsiteX1" fmla="*/ 1581050 w 3023690"/>
              <a:gd name="connsiteY1" fmla="*/ 104 h 999564"/>
              <a:gd name="connsiteX2" fmla="*/ 3023690 w 3023690"/>
              <a:gd name="connsiteY2" fmla="*/ 999564 h 999564"/>
              <a:gd name="connsiteX0" fmla="*/ 0 w 3023690"/>
              <a:gd name="connsiteY0" fmla="*/ 946787 h 999950"/>
              <a:gd name="connsiteX1" fmla="*/ 1581050 w 3023690"/>
              <a:gd name="connsiteY1" fmla="*/ 490 h 999950"/>
              <a:gd name="connsiteX2" fmla="*/ 3023690 w 3023690"/>
              <a:gd name="connsiteY2" fmla="*/ 999950 h 999950"/>
              <a:gd name="connsiteX0" fmla="*/ 0 w 3023690"/>
              <a:gd name="connsiteY0" fmla="*/ 946444 h 999607"/>
              <a:gd name="connsiteX1" fmla="*/ 1581050 w 3023690"/>
              <a:gd name="connsiteY1" fmla="*/ 147 h 999607"/>
              <a:gd name="connsiteX2" fmla="*/ 3023690 w 3023690"/>
              <a:gd name="connsiteY2" fmla="*/ 999607 h 999607"/>
              <a:gd name="connsiteX0" fmla="*/ 0 w 3063586"/>
              <a:gd name="connsiteY0" fmla="*/ 946365 h 988895"/>
              <a:gd name="connsiteX1" fmla="*/ 1581050 w 3063586"/>
              <a:gd name="connsiteY1" fmla="*/ 68 h 988895"/>
              <a:gd name="connsiteX2" fmla="*/ 3063586 w 3063586"/>
              <a:gd name="connsiteY2" fmla="*/ 988895 h 988895"/>
              <a:gd name="connsiteX0" fmla="*/ 0 w 3063586"/>
              <a:gd name="connsiteY0" fmla="*/ 1063310 h 1105840"/>
              <a:gd name="connsiteX1" fmla="*/ 1620945 w 3063586"/>
              <a:gd name="connsiteY1" fmla="*/ 55 h 1105840"/>
              <a:gd name="connsiteX2" fmla="*/ 3063586 w 3063586"/>
              <a:gd name="connsiteY2" fmla="*/ 1105840 h 1105840"/>
              <a:gd name="connsiteX0" fmla="*/ 0 w 3063586"/>
              <a:gd name="connsiteY0" fmla="*/ 1052679 h 1095209"/>
              <a:gd name="connsiteX1" fmla="*/ 1581049 w 3063586"/>
              <a:gd name="connsiteY1" fmla="*/ 57 h 1095209"/>
              <a:gd name="connsiteX2" fmla="*/ 3063586 w 3063586"/>
              <a:gd name="connsiteY2" fmla="*/ 1095209 h 1095209"/>
              <a:gd name="connsiteX0" fmla="*/ 0 w 3063586"/>
              <a:gd name="connsiteY0" fmla="*/ 978259 h 1020789"/>
              <a:gd name="connsiteX1" fmla="*/ 1591023 w 3063586"/>
              <a:gd name="connsiteY1" fmla="*/ 64 h 1020789"/>
              <a:gd name="connsiteX2" fmla="*/ 3063586 w 3063586"/>
              <a:gd name="connsiteY2" fmla="*/ 1020789 h 1020789"/>
              <a:gd name="connsiteX0" fmla="*/ 0 w 3063586"/>
              <a:gd name="connsiteY0" fmla="*/ 979957 h 1022487"/>
              <a:gd name="connsiteX1" fmla="*/ 1591023 w 3063586"/>
              <a:gd name="connsiteY1" fmla="*/ 1762 h 1022487"/>
              <a:gd name="connsiteX2" fmla="*/ 3063586 w 3063586"/>
              <a:gd name="connsiteY2" fmla="*/ 1022487 h 1022487"/>
              <a:gd name="connsiteX0" fmla="*/ 0 w 3063586"/>
              <a:gd name="connsiteY0" fmla="*/ 978259 h 1020789"/>
              <a:gd name="connsiteX1" fmla="*/ 1591023 w 3063586"/>
              <a:gd name="connsiteY1" fmla="*/ 64 h 1020789"/>
              <a:gd name="connsiteX2" fmla="*/ 3063586 w 3063586"/>
              <a:gd name="connsiteY2" fmla="*/ 1020789 h 1020789"/>
              <a:gd name="connsiteX0" fmla="*/ 0 w 3063586"/>
              <a:gd name="connsiteY0" fmla="*/ 978332 h 1020862"/>
              <a:gd name="connsiteX1" fmla="*/ 1591023 w 3063586"/>
              <a:gd name="connsiteY1" fmla="*/ 137 h 1020862"/>
              <a:gd name="connsiteX2" fmla="*/ 3063586 w 3063586"/>
              <a:gd name="connsiteY2" fmla="*/ 1020862 h 1020862"/>
              <a:gd name="connsiteX0" fmla="*/ 0 w 3063586"/>
              <a:gd name="connsiteY0" fmla="*/ 978332 h 1020862"/>
              <a:gd name="connsiteX1" fmla="*/ 1591023 w 3063586"/>
              <a:gd name="connsiteY1" fmla="*/ 137 h 1020862"/>
              <a:gd name="connsiteX2" fmla="*/ 3063586 w 3063586"/>
              <a:gd name="connsiteY2" fmla="*/ 1020862 h 1020862"/>
              <a:gd name="connsiteX0" fmla="*/ 0 w 3063586"/>
              <a:gd name="connsiteY0" fmla="*/ 978332 h 1020862"/>
              <a:gd name="connsiteX1" fmla="*/ 1591023 w 3063586"/>
              <a:gd name="connsiteY1" fmla="*/ 137 h 1020862"/>
              <a:gd name="connsiteX2" fmla="*/ 3063586 w 3063586"/>
              <a:gd name="connsiteY2" fmla="*/ 1020862 h 1020862"/>
              <a:gd name="connsiteX0" fmla="*/ 0 w 3013717"/>
              <a:gd name="connsiteY0" fmla="*/ 905020 h 1021978"/>
              <a:gd name="connsiteX1" fmla="*/ 1541154 w 3013717"/>
              <a:gd name="connsiteY1" fmla="*/ 1253 h 1021978"/>
              <a:gd name="connsiteX2" fmla="*/ 3013717 w 3013717"/>
              <a:gd name="connsiteY2" fmla="*/ 1021978 h 1021978"/>
              <a:gd name="connsiteX0" fmla="*/ 0 w 2983795"/>
              <a:gd name="connsiteY0" fmla="*/ 946754 h 1021181"/>
              <a:gd name="connsiteX1" fmla="*/ 1511232 w 2983795"/>
              <a:gd name="connsiteY1" fmla="*/ 456 h 1021181"/>
              <a:gd name="connsiteX2" fmla="*/ 2983795 w 2983795"/>
              <a:gd name="connsiteY2" fmla="*/ 1021181 h 1021181"/>
              <a:gd name="connsiteX0" fmla="*/ 0 w 2933926"/>
              <a:gd name="connsiteY0" fmla="*/ 946538 h 999700"/>
              <a:gd name="connsiteX1" fmla="*/ 1511232 w 2933926"/>
              <a:gd name="connsiteY1" fmla="*/ 240 h 999700"/>
              <a:gd name="connsiteX2" fmla="*/ 2933926 w 2933926"/>
              <a:gd name="connsiteY2" fmla="*/ 999700 h 999700"/>
              <a:gd name="connsiteX0" fmla="*/ 0 w 2933926"/>
              <a:gd name="connsiteY0" fmla="*/ 946538 h 999700"/>
              <a:gd name="connsiteX1" fmla="*/ 1511232 w 2933926"/>
              <a:gd name="connsiteY1" fmla="*/ 240 h 999700"/>
              <a:gd name="connsiteX2" fmla="*/ 2933926 w 2933926"/>
              <a:gd name="connsiteY2" fmla="*/ 999700 h 99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33926" h="999700">
                <a:moveTo>
                  <a:pt x="0" y="946538"/>
                </a:moveTo>
                <a:cubicBezTo>
                  <a:pt x="631637" y="227067"/>
                  <a:pt x="1022244" y="-8620"/>
                  <a:pt x="1511232" y="240"/>
                </a:cubicBezTo>
                <a:cubicBezTo>
                  <a:pt x="2000220" y="9100"/>
                  <a:pt x="2525596" y="340482"/>
                  <a:pt x="2933926" y="999700"/>
                </a:cubicBezTo>
              </a:path>
            </a:pathLst>
          </a:custGeom>
          <a:noFill/>
          <a:ln w="28575"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95536" y="5603005"/>
            <a:ext cx="4104456" cy="63430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/>
          </a:p>
        </p:txBody>
      </p:sp>
      <p:sp>
        <p:nvSpPr>
          <p:cNvPr id="19" name="Oval 18"/>
          <p:cNvSpPr/>
          <p:nvPr/>
        </p:nvSpPr>
        <p:spPr>
          <a:xfrm>
            <a:off x="774111" y="5428853"/>
            <a:ext cx="144000" cy="14401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918111" y="4571407"/>
            <a:ext cx="773569" cy="859314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08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33333E-6 L 0.09202 -0.10787 C 0.11129 -0.13171 0.14028 -0.14467 0.17049 -0.14467 C 0.20487 -0.14467 0.23247 -0.13171 0.25174 -0.10787 L 0.34445 -3.33333E-6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22" y="-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sr-Latn-ME" dirty="0"/>
              <a:t>Sila je vektorska veličina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169" y="980728"/>
            <a:ext cx="8563311" cy="2532837"/>
          </a:xfrm>
          <a:prstGeom prst="roundRect">
            <a:avLst>
              <a:gd name="adj" fmla="val 12180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sr-Latn-ME" sz="2400" b="1" dirty="0"/>
          </a:p>
          <a:p>
            <a:r>
              <a:rPr lang="sr-Latn-ME" sz="2400" b="1" dirty="0"/>
              <a:t>Pravac</a:t>
            </a:r>
          </a:p>
          <a:p>
            <a:r>
              <a:rPr lang="sr-Latn-ME" sz="2400" b="1" dirty="0"/>
              <a:t>Smjer</a:t>
            </a:r>
          </a:p>
          <a:p>
            <a:r>
              <a:rPr lang="sr-Latn-ME" sz="2400" b="1" dirty="0"/>
              <a:t>Intenzitet (Brojna vrijednost)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355976" y="1052736"/>
            <a:ext cx="3525455" cy="2448272"/>
          </a:xfrm>
          <a:prstGeom prst="line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5715165" y="1412776"/>
            <a:ext cx="1665147" cy="1173980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19592660">
            <a:off x="4472691" y="2727735"/>
            <a:ext cx="823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pravac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7816" y="116335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FF0000"/>
                </a:solidFill>
              </a:rPr>
              <a:t>smjer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5899666" y="1628800"/>
            <a:ext cx="1624662" cy="121323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754349" y="2651455"/>
            <a:ext cx="257811" cy="3454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395422" y="1412776"/>
            <a:ext cx="257811" cy="3454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087929" y="1163350"/>
            <a:ext cx="536380" cy="5255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/>
          </a:p>
        </p:txBody>
      </p:sp>
      <p:sp>
        <p:nvSpPr>
          <p:cNvPr id="27" name="TextBox 26"/>
          <p:cNvSpPr txBox="1"/>
          <p:nvPr/>
        </p:nvSpPr>
        <p:spPr>
          <a:xfrm rot="19392059">
            <a:off x="6041706" y="2214886"/>
            <a:ext cx="17075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600" dirty="0">
                <a:solidFill>
                  <a:schemeClr val="bg1"/>
                </a:solidFill>
              </a:rPr>
              <a:t>dužina = intenzitet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4762" y="3922578"/>
            <a:ext cx="2421523" cy="1293971"/>
          </a:xfrm>
          <a:prstGeom prst="roundRect">
            <a:avLst>
              <a:gd name="adj" fmla="val 1338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Latn-ME" dirty="0"/>
              <a:t>Oznake:</a:t>
            </a:r>
          </a:p>
          <a:p>
            <a:pPr marL="342900" indent="-342900">
              <a:buAutoNum type="arabicPeriod"/>
            </a:pPr>
            <a:r>
              <a:rPr lang="sr-Latn-ME" dirty="0"/>
              <a:t>Sila kao vektor  </a:t>
            </a:r>
            <a:r>
              <a:rPr lang="sr-Latn-ME" sz="2800" i="1" dirty="0"/>
              <a:t>F</a:t>
            </a:r>
          </a:p>
          <a:p>
            <a:pPr marL="342900" indent="-342900">
              <a:buAutoNum type="arabicPeriod"/>
            </a:pPr>
            <a:r>
              <a:rPr lang="sr-Latn-ME" dirty="0"/>
              <a:t>Intenzitet sile  </a:t>
            </a:r>
            <a:r>
              <a:rPr lang="sr-Latn-ME" sz="2400" i="1" dirty="0"/>
              <a:t>F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272577" y="4149729"/>
            <a:ext cx="2843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44761" y="5662757"/>
            <a:ext cx="2421523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dirty="0"/>
              <a:t>Jedinica sile: </a:t>
            </a:r>
            <a:r>
              <a:rPr lang="sr-Latn-ME" sz="2400" dirty="0"/>
              <a:t>N</a:t>
            </a:r>
            <a:r>
              <a:rPr lang="sr-Latn-ME" dirty="0"/>
              <a:t> (Njutn)</a:t>
            </a:r>
          </a:p>
        </p:txBody>
      </p:sp>
      <p:pic>
        <p:nvPicPr>
          <p:cNvPr id="1026" name="Picture 2" descr="C:\Users\Radovan\Desktop\figure3-2-intro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279" y="3861049"/>
            <a:ext cx="5751949" cy="22633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Straight Arrow Connector 35"/>
          <p:cNvCxnSpPr/>
          <p:nvPr/>
        </p:nvCxnSpPr>
        <p:spPr>
          <a:xfrm>
            <a:off x="4355975" y="4725144"/>
            <a:ext cx="850963" cy="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7645306" y="4981269"/>
            <a:ext cx="850963" cy="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794358" y="4456871"/>
            <a:ext cx="284356" cy="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4609483" y="4293096"/>
            <a:ext cx="284356" cy="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565280" y="4193226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400" i="1" dirty="0">
                <a:solidFill>
                  <a:srgbClr val="7030A0"/>
                </a:solidFill>
              </a:rPr>
              <a:t>F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759396" y="4369531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400" i="1" dirty="0">
                <a:solidFill>
                  <a:srgbClr val="7030A0"/>
                </a:solidFill>
              </a:rPr>
              <a:t>F</a:t>
            </a:r>
          </a:p>
        </p:txBody>
      </p:sp>
      <p:sp>
        <p:nvSpPr>
          <p:cNvPr id="4" name="Oval 3"/>
          <p:cNvSpPr/>
          <p:nvPr/>
        </p:nvSpPr>
        <p:spPr>
          <a:xfrm>
            <a:off x="5671314" y="2564912"/>
            <a:ext cx="72000" cy="72000"/>
          </a:xfrm>
          <a:prstGeom prst="ellipse">
            <a:avLst/>
          </a:prstGeom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/>
          </a:p>
        </p:txBody>
      </p:sp>
      <p:sp>
        <p:nvSpPr>
          <p:cNvPr id="5" name="TextBox 4"/>
          <p:cNvSpPr txBox="1"/>
          <p:nvPr/>
        </p:nvSpPr>
        <p:spPr>
          <a:xfrm>
            <a:off x="4841175" y="2235415"/>
            <a:ext cx="11803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200" dirty="0"/>
              <a:t>početak vektora</a:t>
            </a:r>
          </a:p>
        </p:txBody>
      </p:sp>
      <p:sp>
        <p:nvSpPr>
          <p:cNvPr id="26" name="Oval 25"/>
          <p:cNvSpPr/>
          <p:nvPr/>
        </p:nvSpPr>
        <p:spPr>
          <a:xfrm>
            <a:off x="7356119" y="1358776"/>
            <a:ext cx="72000" cy="72000"/>
          </a:xfrm>
          <a:prstGeom prst="ellipse">
            <a:avLst/>
          </a:prstGeom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/>
          </a:p>
        </p:txBody>
      </p:sp>
      <p:sp>
        <p:nvSpPr>
          <p:cNvPr id="29" name="TextBox 28"/>
          <p:cNvSpPr txBox="1"/>
          <p:nvPr/>
        </p:nvSpPr>
        <p:spPr>
          <a:xfrm>
            <a:off x="7653233" y="1292276"/>
            <a:ext cx="924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200" dirty="0"/>
              <a:t>kraj vektora</a:t>
            </a:r>
          </a:p>
        </p:txBody>
      </p:sp>
    </p:spTree>
    <p:extLst>
      <p:ext uri="{BB962C8B-B14F-4D97-AF65-F5344CB8AC3E}">
        <p14:creationId xmlns:p14="http://schemas.microsoft.com/office/powerpoint/2010/main" val="58532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98976" cy="778098"/>
          </a:xfrm>
        </p:spPr>
        <p:txBody>
          <a:bodyPr>
            <a:normAutofit/>
          </a:bodyPr>
          <a:lstStyle/>
          <a:p>
            <a:r>
              <a:rPr lang="sr-Latn-ME" dirty="0"/>
              <a:t>Šta je rezultanta sila? 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9037" y="3075705"/>
            <a:ext cx="688560" cy="49420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100501" y="2170680"/>
            <a:ext cx="1050545" cy="1152128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100501" y="3322808"/>
            <a:ext cx="1935215" cy="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51046" y="2170680"/>
            <a:ext cx="20457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035716" y="2170680"/>
            <a:ext cx="1050545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100501" y="2170680"/>
            <a:ext cx="2985760" cy="1152128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408074" y="3416323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</a:t>
            </a:r>
            <a:r>
              <a:rPr lang="sr-Latn-ME" sz="1200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33944" y="2079529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</a:t>
            </a:r>
            <a:r>
              <a:rPr lang="sr-Latn-ME" sz="1200" dirty="0"/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6078" y="1372126"/>
            <a:ext cx="2857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ME" sz="2000" dirty="0"/>
              <a:t>Pravilo paralelograma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659768" y="3059388"/>
            <a:ext cx="688560" cy="49420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004048" y="3322808"/>
            <a:ext cx="1935215" cy="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6939263" y="2170680"/>
            <a:ext cx="1050545" cy="1152128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004048" y="2154363"/>
            <a:ext cx="2985760" cy="1152128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422935" y="3368927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</a:t>
            </a:r>
            <a:r>
              <a:rPr lang="sr-Latn-ME" sz="1200" dirty="0"/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04501" y="2545761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</a:t>
            </a:r>
            <a:r>
              <a:rPr lang="sr-Latn-ME" sz="1200" dirty="0"/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22543" y="228626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08160" y="226903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732303" y="1389617"/>
            <a:ext cx="3743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ME" sz="2000" dirty="0"/>
              <a:t>Pravilo nadovezivanja - trougla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08180" y="4108430"/>
            <a:ext cx="5598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R – rezultanta (ukupni rezultat djelovanja dvije ili više sila)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7544" y="4797152"/>
            <a:ext cx="8007835" cy="71508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dirty="0"/>
              <a:t>Kad na tijelo istovremeno djeluje više sila, tada se sva ta djelovanja mogu objediniti - kao da na tijelo djeluje samo jedna sila. Ukupnu silu zovemo </a:t>
            </a:r>
            <a:r>
              <a:rPr lang="sr-Latn-ME" dirty="0">
                <a:solidFill>
                  <a:srgbClr val="FF0000"/>
                </a:solidFill>
              </a:rPr>
              <a:t>rezultantom.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5292" y="5733255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400" dirty="0"/>
              <a:t>Kako su intenziteti vektora njihove dužine, određivanje intenziteta rezultante svodi se na određivanje dužine rezultantnog vektora.</a:t>
            </a:r>
          </a:p>
        </p:txBody>
      </p:sp>
    </p:spTree>
    <p:extLst>
      <p:ext uri="{BB962C8B-B14F-4D97-AF65-F5344CB8AC3E}">
        <p14:creationId xmlns:p14="http://schemas.microsoft.com/office/powerpoint/2010/main" val="1617357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78098"/>
          </a:xfrm>
        </p:spPr>
        <p:txBody>
          <a:bodyPr/>
          <a:lstStyle/>
          <a:p>
            <a:r>
              <a:rPr lang="sr-Latn-ME" dirty="0"/>
              <a:t>Rezultanta kolinearnih sila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28980" y="1259004"/>
            <a:ext cx="1089481" cy="67484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/>
          </a:p>
        </p:txBody>
      </p:sp>
      <p:sp>
        <p:nvSpPr>
          <p:cNvPr id="6" name="TextBox 5"/>
          <p:cNvSpPr txBox="1"/>
          <p:nvPr/>
        </p:nvSpPr>
        <p:spPr>
          <a:xfrm>
            <a:off x="467544" y="1329595"/>
            <a:ext cx="1917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ME" sz="2400" dirty="0"/>
              <a:t>Isti smjerovi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4716016" y="1337407"/>
            <a:ext cx="2316453" cy="89225"/>
            <a:chOff x="4809332" y="1484784"/>
            <a:chExt cx="2316453" cy="89225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4821589" y="1567218"/>
              <a:ext cx="2304196" cy="6791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809332" y="1484792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6516216" y="1488427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940152" y="1488427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5364088" y="1484784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4738513" y="1641650"/>
            <a:ext cx="1734756" cy="90446"/>
            <a:chOff x="4827287" y="1700816"/>
            <a:chExt cx="1734756" cy="90446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4827287" y="1791262"/>
              <a:ext cx="1734756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4827287" y="1719262"/>
              <a:ext cx="0" cy="7200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5364088" y="1700816"/>
              <a:ext cx="0" cy="7200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940152" y="1719262"/>
              <a:ext cx="0" cy="7200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829671" y="2521663"/>
            <a:ext cx="2316453" cy="89225"/>
            <a:chOff x="4809332" y="1484784"/>
            <a:chExt cx="2316453" cy="89225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4821589" y="1567218"/>
              <a:ext cx="2304196" cy="6791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4809332" y="1484792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6516216" y="1488427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5940152" y="1488427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364088" y="1484784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3146124" y="2513703"/>
            <a:ext cx="1734756" cy="90446"/>
            <a:chOff x="4827287" y="1700816"/>
            <a:chExt cx="1734756" cy="90446"/>
          </a:xfrm>
        </p:grpSpPr>
        <p:cxnSp>
          <p:nvCxnSpPr>
            <p:cNvPr id="46" name="Straight Arrow Connector 45"/>
            <p:cNvCxnSpPr/>
            <p:nvPr/>
          </p:nvCxnSpPr>
          <p:spPr>
            <a:xfrm>
              <a:off x="4827287" y="1791262"/>
              <a:ext cx="1734756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4827287" y="1719262"/>
              <a:ext cx="0" cy="7200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364088" y="1700816"/>
              <a:ext cx="0" cy="7200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5940152" y="1719262"/>
              <a:ext cx="0" cy="7200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Straight Arrow Connector 50"/>
          <p:cNvCxnSpPr/>
          <p:nvPr/>
        </p:nvCxnSpPr>
        <p:spPr>
          <a:xfrm>
            <a:off x="841928" y="2783884"/>
            <a:ext cx="4038952" cy="6791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829671" y="2701458"/>
            <a:ext cx="0" cy="7200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2536555" y="2705093"/>
            <a:ext cx="0" cy="7200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960491" y="2705093"/>
            <a:ext cx="0" cy="7200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1384427" y="2701450"/>
            <a:ext cx="0" cy="7200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4258989" y="2737695"/>
            <a:ext cx="0" cy="7200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ounded Rectangle 63"/>
          <p:cNvSpPr/>
          <p:nvPr/>
        </p:nvSpPr>
        <p:spPr>
          <a:xfrm>
            <a:off x="467544" y="1052736"/>
            <a:ext cx="8208912" cy="2232248"/>
          </a:xfrm>
          <a:prstGeom prst="roundRect">
            <a:avLst/>
          </a:prstGeom>
          <a:noFill/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/>
          </a:p>
        </p:txBody>
      </p:sp>
      <p:cxnSp>
        <p:nvCxnSpPr>
          <p:cNvPr id="59" name="Straight Connector 58"/>
          <p:cNvCxnSpPr/>
          <p:nvPr/>
        </p:nvCxnSpPr>
        <p:spPr>
          <a:xfrm>
            <a:off x="3133927" y="2718675"/>
            <a:ext cx="0" cy="7200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3682925" y="2737695"/>
            <a:ext cx="0" cy="7200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590953" y="119735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</a:t>
            </a:r>
            <a:r>
              <a:rPr lang="sr-Latn-ME" sz="1000" dirty="0"/>
              <a:t>1 </a:t>
            </a:r>
            <a:r>
              <a:rPr lang="sr-Latn-ME" dirty="0"/>
              <a:t>= 4N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596336" y="159642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</a:t>
            </a:r>
            <a:r>
              <a:rPr lang="sr-Latn-ME" sz="1000" dirty="0"/>
              <a:t>2 </a:t>
            </a:r>
            <a:r>
              <a:rPr lang="sr-Latn-ME" dirty="0"/>
              <a:t>= 3N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141568" y="2513703"/>
            <a:ext cx="2802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R = F</a:t>
            </a:r>
            <a:r>
              <a:rPr lang="sr-Latn-ME" sz="1000" dirty="0"/>
              <a:t>1</a:t>
            </a:r>
            <a:r>
              <a:rPr lang="sr-Latn-ME" dirty="0"/>
              <a:t>+ F</a:t>
            </a:r>
            <a:r>
              <a:rPr lang="sr-Latn-ME" sz="1000" dirty="0"/>
              <a:t>2 </a:t>
            </a:r>
            <a:r>
              <a:rPr lang="sr-Latn-ME" dirty="0"/>
              <a:t>= 4N + 3N = 7N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7094" y="3745507"/>
            <a:ext cx="2591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ME" sz="2400" dirty="0"/>
              <a:t>Suprotni smjerovi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5256246" y="3880159"/>
            <a:ext cx="1089481" cy="67484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/>
          </a:p>
        </p:txBody>
      </p:sp>
      <p:grpSp>
        <p:nvGrpSpPr>
          <p:cNvPr id="67" name="Group 66"/>
          <p:cNvGrpSpPr/>
          <p:nvPr/>
        </p:nvGrpSpPr>
        <p:grpSpPr>
          <a:xfrm>
            <a:off x="6046033" y="4128357"/>
            <a:ext cx="2316453" cy="89225"/>
            <a:chOff x="4809332" y="1484784"/>
            <a:chExt cx="2316453" cy="89225"/>
          </a:xfrm>
        </p:grpSpPr>
        <p:cxnSp>
          <p:nvCxnSpPr>
            <p:cNvPr id="68" name="Straight Arrow Connector 67"/>
            <p:cNvCxnSpPr/>
            <p:nvPr/>
          </p:nvCxnSpPr>
          <p:spPr>
            <a:xfrm>
              <a:off x="4821589" y="1567218"/>
              <a:ext cx="2304196" cy="6791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4809332" y="1484792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6516216" y="1488427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5940152" y="1488427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5364088" y="1484784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>
            <a:off x="3985534" y="4126105"/>
            <a:ext cx="1752555" cy="90446"/>
            <a:chOff x="4788024" y="4341062"/>
            <a:chExt cx="1752555" cy="90446"/>
          </a:xfrm>
        </p:grpSpPr>
        <p:cxnSp>
          <p:nvCxnSpPr>
            <p:cNvPr id="75" name="Straight Connector 74"/>
            <p:cNvCxnSpPr/>
            <p:nvPr/>
          </p:nvCxnSpPr>
          <p:spPr>
            <a:xfrm>
              <a:off x="5427714" y="4359508"/>
              <a:ext cx="0" cy="7200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5964515" y="4341062"/>
              <a:ext cx="0" cy="7200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6540579" y="4359508"/>
              <a:ext cx="0" cy="7200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flipH="1">
              <a:off x="4788024" y="4413062"/>
              <a:ext cx="1752555" cy="18446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/>
          <p:cNvSpPr txBox="1"/>
          <p:nvPr/>
        </p:nvSpPr>
        <p:spPr>
          <a:xfrm>
            <a:off x="7056585" y="425257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</a:t>
            </a:r>
            <a:r>
              <a:rPr lang="sr-Latn-ME" sz="1000" dirty="0"/>
              <a:t>1 </a:t>
            </a:r>
            <a:r>
              <a:rPr lang="sr-Latn-ME" dirty="0"/>
              <a:t>= 4N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301647" y="425257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</a:t>
            </a:r>
            <a:r>
              <a:rPr lang="sr-Latn-ME" sz="1000" dirty="0"/>
              <a:t>2 </a:t>
            </a:r>
            <a:r>
              <a:rPr lang="sr-Latn-ME" dirty="0"/>
              <a:t>= 3N</a:t>
            </a:r>
          </a:p>
        </p:txBody>
      </p:sp>
      <p:grpSp>
        <p:nvGrpSpPr>
          <p:cNvPr id="88" name="Group 87"/>
          <p:cNvGrpSpPr/>
          <p:nvPr/>
        </p:nvGrpSpPr>
        <p:grpSpPr>
          <a:xfrm>
            <a:off x="971600" y="5289519"/>
            <a:ext cx="2316453" cy="89225"/>
            <a:chOff x="4809332" y="1484784"/>
            <a:chExt cx="2316453" cy="89225"/>
          </a:xfrm>
        </p:grpSpPr>
        <p:cxnSp>
          <p:nvCxnSpPr>
            <p:cNvPr id="89" name="Straight Arrow Connector 88"/>
            <p:cNvCxnSpPr/>
            <p:nvPr/>
          </p:nvCxnSpPr>
          <p:spPr>
            <a:xfrm>
              <a:off x="4821589" y="1567218"/>
              <a:ext cx="2304196" cy="6791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4809332" y="1484792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6516216" y="1488427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5940152" y="1488427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5364088" y="1484784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Straight Connector 94"/>
          <p:cNvCxnSpPr/>
          <p:nvPr/>
        </p:nvCxnSpPr>
        <p:spPr>
          <a:xfrm>
            <a:off x="2109384" y="5393895"/>
            <a:ext cx="0" cy="720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2666227" y="5394049"/>
            <a:ext cx="0" cy="720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3261512" y="5393895"/>
            <a:ext cx="0" cy="720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flipH="1">
            <a:off x="1534041" y="5477269"/>
            <a:ext cx="1727471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 flipV="1">
            <a:off x="963333" y="5484151"/>
            <a:ext cx="592767" cy="1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3620787" y="5245229"/>
            <a:ext cx="2683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R = F</a:t>
            </a:r>
            <a:r>
              <a:rPr lang="sr-Latn-ME" sz="1000" dirty="0"/>
              <a:t>1 </a:t>
            </a:r>
            <a:r>
              <a:rPr lang="sr-Latn-ME" dirty="0"/>
              <a:t>- F</a:t>
            </a:r>
            <a:r>
              <a:rPr lang="sr-Latn-ME" sz="1000" dirty="0"/>
              <a:t>2 </a:t>
            </a:r>
            <a:r>
              <a:rPr lang="sr-Latn-ME" dirty="0"/>
              <a:t>= 4N - 3N = 1N</a:t>
            </a:r>
          </a:p>
        </p:txBody>
      </p:sp>
    </p:spTree>
    <p:extLst>
      <p:ext uri="{BB962C8B-B14F-4D97-AF65-F5344CB8AC3E}">
        <p14:creationId xmlns:p14="http://schemas.microsoft.com/office/powerpoint/2010/main" val="1481574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/>
              <a:t>Rezultanta sila koje djeluju pod pravim uglom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35168" y="3128409"/>
            <a:ext cx="1089481" cy="67484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/>
          </a:p>
        </p:txBody>
      </p:sp>
      <p:grpSp>
        <p:nvGrpSpPr>
          <p:cNvPr id="6" name="Group 5"/>
          <p:cNvGrpSpPr/>
          <p:nvPr/>
        </p:nvGrpSpPr>
        <p:grpSpPr>
          <a:xfrm>
            <a:off x="2356581" y="3421219"/>
            <a:ext cx="2316453" cy="89225"/>
            <a:chOff x="4809332" y="1484784"/>
            <a:chExt cx="2316453" cy="89225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4821589" y="1567218"/>
              <a:ext cx="2304196" cy="6791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809332" y="1484792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6516216" y="1488427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940152" y="1488427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364088" y="1484784"/>
              <a:ext cx="0" cy="720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414399" y="2426754"/>
            <a:ext cx="18843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2356580" y="1760257"/>
            <a:ext cx="26909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673034" y="1621890"/>
            <a:ext cx="0" cy="19385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18104">
            <a:off x="2057829" y="2412614"/>
            <a:ext cx="2990991" cy="359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765857" y="380325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</a:t>
            </a:r>
            <a:r>
              <a:rPr lang="sr-Latn-ME" sz="1000" dirty="0"/>
              <a:t>1 </a:t>
            </a:r>
            <a:r>
              <a:rPr lang="sr-Latn-ME" dirty="0"/>
              <a:t>= 4N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90174" y="225733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</a:t>
            </a:r>
            <a:r>
              <a:rPr lang="sr-Latn-ME" sz="1000" dirty="0"/>
              <a:t>2 </a:t>
            </a:r>
            <a:r>
              <a:rPr lang="sr-Latn-ME" dirty="0"/>
              <a:t>= 3N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20072" y="2379406"/>
                <a:ext cx="30243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2400" b="0" i="1" smtClean="0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sr-Latn-ME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sr-Latn-ME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2400" b="0" i="1" smtClean="0">
                              <a:latin typeface="Cambria Math"/>
                            </a:rPr>
                            <m:t>𝐹</m:t>
                          </m:r>
                          <m:r>
                            <a:rPr lang="sr-Latn-ME" sz="2400" b="0" i="1" smtClean="0">
                              <a:latin typeface="Cambria Math"/>
                            </a:rPr>
                            <m:t>1</m:t>
                          </m:r>
                        </m:e>
                        <m:sup>
                          <m:r>
                            <a:rPr lang="sr-Latn-ME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sr-Latn-ME" sz="2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2400" b="0" i="1" smtClean="0">
                              <a:latin typeface="Cambria Math"/>
                            </a:rPr>
                            <m:t>𝐹</m:t>
                          </m:r>
                          <m:r>
                            <a:rPr lang="sr-Latn-ME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sr-Latn-ME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sr-Latn-ME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sr-Latn-ME" sz="2400" b="0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2400" b="0" i="1" smtClean="0">
                              <a:latin typeface="Cambria Math"/>
                            </a:rPr>
                            <m:t>(4</m:t>
                          </m:r>
                          <m:r>
                            <a:rPr lang="sr-Latn-ME" sz="2400" b="0" i="1" smtClean="0">
                              <a:latin typeface="Cambria Math"/>
                            </a:rPr>
                            <m:t>𝑁</m:t>
                          </m:r>
                          <m:r>
                            <a:rPr lang="sr-Latn-ME" sz="24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sr-Latn-ME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sr-Latn-ME" sz="2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2400" b="0" i="1" smtClean="0">
                              <a:latin typeface="Cambria Math"/>
                            </a:rPr>
                            <m:t>(3</m:t>
                          </m:r>
                          <m:r>
                            <a:rPr lang="sr-Latn-ME" sz="2400" b="0" i="1" smtClean="0">
                              <a:latin typeface="Cambria Math"/>
                            </a:rPr>
                            <m:t>𝑁</m:t>
                          </m:r>
                          <m:r>
                            <a:rPr lang="sr-Latn-ME" sz="24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sr-Latn-ME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sr-Latn-ME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sr-Latn-ME" sz="2400" b="0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/>
                        </a:rPr>
                        <m:t>=25</m:t>
                      </m:r>
                      <m:sSup>
                        <m:sSup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2400" b="0" i="1" smtClean="0">
                              <a:latin typeface="Cambria Math"/>
                            </a:rPr>
                            <m:t>𝑁</m:t>
                          </m:r>
                        </m:e>
                        <m:sup>
                          <m:r>
                            <a:rPr lang="sr-Latn-ME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sr-Latn-ME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2379406"/>
                <a:ext cx="3024336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403"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292080" y="3987921"/>
                <a:ext cx="2631874" cy="5529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/>
                        </a:rPr>
                        <m:t>𝑅</m:t>
                      </m:r>
                      <m:r>
                        <a:rPr lang="sr-Latn-ME" sz="2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sr-Latn-ME" sz="2400" b="0" i="1" smtClean="0">
                              <a:latin typeface="Cambria Math"/>
                            </a:rPr>
                            <m:t>25</m:t>
                          </m:r>
                          <m:sSup>
                            <m:sSupPr>
                              <m:ctrlP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2400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sr-Latn-ME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sr-Latn-ME" sz="2400" b="0" i="1" smtClean="0">
                          <a:latin typeface="Cambria Math"/>
                        </a:rPr>
                        <m:t>=5</m:t>
                      </m:r>
                      <m:r>
                        <a:rPr lang="sr-Latn-ME" sz="2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sr-Latn-ME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987921"/>
                <a:ext cx="2631874" cy="55290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2191785"/>
      </p:ext>
    </p:extLst>
  </p:cSld>
  <p:clrMapOvr>
    <a:masterClrMapping/>
  </p:clrMapOvr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29C6B07-0B0B-445D-9B8C-FF356E872281}"/>
</file>

<file path=customXml/itemProps2.xml><?xml version="1.0" encoding="utf-8"?>
<ds:datastoreItem xmlns:ds="http://schemas.openxmlformats.org/officeDocument/2006/customXml" ds:itemID="{69D82834-A005-44E5-8C7C-5D84554F2CC7}"/>
</file>

<file path=customXml/itemProps3.xml><?xml version="1.0" encoding="utf-8"?>
<ds:datastoreItem xmlns:ds="http://schemas.openxmlformats.org/officeDocument/2006/customXml" ds:itemID="{E04B3488-8D23-45DB-ABCD-F0662B33E3F7}"/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374</TotalTime>
  <Words>260</Words>
  <Application>Microsoft Office PowerPoint</Application>
  <PresentationFormat>On-screen Show (4:3)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Cambria Math</vt:lpstr>
      <vt:lpstr>Tw Cen MT</vt:lpstr>
      <vt:lpstr>Thatch</vt:lpstr>
      <vt:lpstr>SILA  (Force) - mjera uzajamnog djelovanja među tijelima</vt:lpstr>
      <vt:lpstr>Kako se ostvaruje djelovanje (uticaj)?</vt:lpstr>
      <vt:lpstr>Kako znamo da je na tijelo djelovala sila?</vt:lpstr>
      <vt:lpstr>Sila je vektorska veličina</vt:lpstr>
      <vt:lpstr>Šta je rezultanta sila? </vt:lpstr>
      <vt:lpstr>Rezultanta kolinearnih sila</vt:lpstr>
      <vt:lpstr>Rezultanta sila koje djeluju pod pravim uglom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SILA  (Force) - mjera uzajamnog djelovanja među tijelima</dc:title>
  <dc:creator>Radovan</dc:creator>
  <cp:lastModifiedBy>Radovan Sredanovic</cp:lastModifiedBy>
  <cp:revision>32</cp:revision>
  <dcterms:created xsi:type="dcterms:W3CDTF">2015-11-11T22:01:56Z</dcterms:created>
  <dcterms:modified xsi:type="dcterms:W3CDTF">2016-12-12T22:30:21Z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