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DEC52A3-080B-4343-A806-EFA61576BEC6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DB397FA-5527-4FD5-A1AB-4BB54BF8F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4546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5B0AC-D923-4517-8EA6-5AE2E45A8E2C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E77B5-7BCC-4A0B-9284-C57F11865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7307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F241F1-C416-4497-B0E8-657AF7844EF4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AB8F46-44A8-4FB8-92BB-D9B5A139D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2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58FFF5-1A0E-4445-AB4D-CB4A1BE9AED0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C4242D-FFFD-48A2-9C96-05D9084AB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56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1D8FC0-5EA5-4633-BAAC-3C49F74EF820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CCE4CC-AE84-4DF1-B64E-E84702338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99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B4869B-E845-44BE-918F-C5A317051CF0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305935-6586-494E-A15C-C4BAC0226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4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EB8C8-0308-4394-AE9A-076529CF2BDD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72DC0-A422-4D69-9D67-1C3D7B0CAF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0546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1FFC7F-D7F3-4224-8E8E-FAB60E0A8991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503C81-3B03-4344-907E-B00CEA00D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3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3E1F792-3C0E-4719-87FC-76A29BA9C2E0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EF845F1-D4AD-4ADB-AAB5-A6173DAA2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68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53BD2-D637-4CE1-BCCE-CFA62ACEE365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9F47-44DF-4292-8F9C-E48C7F4EA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5839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E7AB1-19B6-4941-827D-061DE3F3FF2B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ED0B7-CCAD-4D7F-88BC-9B607A4A4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627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2ACF74D5-08BF-492D-A437-A580ED130B60}" type="datetimeFigureOut">
              <a:rPr lang="en-US"/>
              <a:pPr>
                <a:defRPr/>
              </a:pPr>
              <a:t>12/12/2016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3FBEADDF-E4D7-40AE-8D3F-45014D4B2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1" r:id="rId2"/>
    <p:sldLayoutId id="2147483756" r:id="rId3"/>
    <p:sldLayoutId id="2147483757" r:id="rId4"/>
    <p:sldLayoutId id="2147483758" r:id="rId5"/>
    <p:sldLayoutId id="2147483759" r:id="rId6"/>
    <p:sldLayoutId id="2147483752" r:id="rId7"/>
    <p:sldLayoutId id="2147483760" r:id="rId8"/>
    <p:sldLayoutId id="2147483761" r:id="rId9"/>
    <p:sldLayoutId id="2147483753" r:id="rId10"/>
    <p:sldLayoutId id="2147483754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Kretanje</a:t>
            </a:r>
            <a:r>
              <a:rPr lang="en-US" dirty="0"/>
              <a:t> u </a:t>
            </a:r>
            <a:r>
              <a:rPr lang="en-US" dirty="0" err="1"/>
              <a:t>gravitacionom</a:t>
            </a:r>
            <a:r>
              <a:rPr lang="en-US" dirty="0"/>
              <a:t> </a:t>
            </a:r>
            <a:r>
              <a:rPr lang="en-US" dirty="0" err="1"/>
              <a:t>polju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750900" y="632460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Radovan Sredanović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3962400"/>
            <a:ext cx="2976562" cy="609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z="1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Sir Isaac Newton, 1642-1726. </a:t>
            </a: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24479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1788"/>
            <a:ext cx="4811713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/>
          <p:cNvSpPr/>
          <p:nvPr/>
        </p:nvSpPr>
        <p:spPr>
          <a:xfrm>
            <a:off x="1833563" y="4530725"/>
            <a:ext cx="3308350" cy="1897063"/>
          </a:xfrm>
          <a:prstGeom prst="wedgeEllipseCallout">
            <a:avLst>
              <a:gd name="adj1" fmla="val 98501"/>
              <a:gd name="adj2" fmla="val -72430"/>
            </a:avLst>
          </a:prstGeom>
          <a:ln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ME" sz="2400" dirty="0"/>
              <a:t>Zašto ove jabuke uvjek padaju na glavu?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325438"/>
            <a:ext cx="32766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Latn-M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Lucida Sans Unicode" panose="020B0602030504020204" pitchFamily="34" charset="0"/>
              </a:rPr>
              <a:t>Teorija gravitacije!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54864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ME" dirty="0"/>
              <a:t>Sila zemljine teže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1247745"/>
            <a:ext cx="2446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b="1" i="1" dirty="0"/>
              <a:t>Što je gravitacija? </a:t>
            </a:r>
          </a:p>
          <a:p>
            <a:r>
              <a:rPr lang="sr-Latn-ME" sz="2000" b="1" i="1" dirty="0"/>
              <a:t>Od čega zavisi?</a:t>
            </a:r>
            <a:endParaRPr lang="en-US" sz="2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36806" y="1907886"/>
            <a:ext cx="3725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Kako zemlja djeluje na tijela s kojima nije u kontaktu?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3591" y="2892054"/>
            <a:ext cx="366864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r-Latn-ME" b="1" dirty="0"/>
              <a:t>Jačina gravitacionog polja na površini zemlje je </a:t>
            </a:r>
            <a:r>
              <a:rPr lang="sr-Latn-ME" b="1" i="1" dirty="0">
                <a:latin typeface="Cambria" panose="02040503050406030204" pitchFamily="18" charset="0"/>
              </a:rPr>
              <a:t>g = </a:t>
            </a:r>
            <a:r>
              <a:rPr lang="sr-Latn-ME" b="1" dirty="0">
                <a:latin typeface="Cambria" panose="02040503050406030204" pitchFamily="18" charset="0"/>
              </a:rPr>
              <a:t>9,81</a:t>
            </a:r>
            <a:r>
              <a:rPr lang="sr-Latn-ME" b="1" i="1" dirty="0">
                <a:latin typeface="Cambria" panose="02040503050406030204" pitchFamily="18" charset="0"/>
              </a:rPr>
              <a:t> </a:t>
            </a:r>
            <a:r>
              <a:rPr lang="sr-Latn-ME" b="1" dirty="0">
                <a:latin typeface="Cambria" panose="02040503050406030204" pitchFamily="18" charset="0"/>
              </a:rPr>
              <a:t>N/kg</a:t>
            </a:r>
            <a:endParaRPr lang="en-US" b="1" dirty="0"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99519" y="3698140"/>
                <a:ext cx="2369234" cy="8550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r-Latn-ME" sz="20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sr-Latn-ME" sz="2000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den>
                      </m:f>
                      <m:r>
                        <m:rPr>
                          <m:nor/>
                        </m:rPr>
                        <a:rPr lang="sr-Latn-ME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r-Latn-ME" sz="2000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  <m:f>
                            <m:fPr>
                              <m:ctrlPr>
                                <a:rPr lang="sr-Latn-M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sr-Latn-ME" sz="2000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sr-Latn-ME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sr-Latn-ME" sz="2000" b="0" i="0" smtClean="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 lang="sr-Latn-ME" sz="2000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m:rPr>
                              <m:nor/>
                            </m:rPr>
                            <a:rPr lang="sr-Latn-ME" sz="2000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den>
                      </m:f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r-Latn-ME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sr-Latn-M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sr-Latn-ME" sz="2000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sr-Latn-ME" sz="20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519" y="3698140"/>
                <a:ext cx="2369234" cy="8550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61219" y="3779260"/>
                <a:ext cx="1303690" cy="91172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sr-Latn-ME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num>
                        <m:den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19" y="3779260"/>
                <a:ext cx="1303690" cy="9117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5943600" y="2681407"/>
            <a:ext cx="2743200" cy="274320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Zemlja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 rot="9081043">
            <a:off x="5968472" y="1879431"/>
            <a:ext cx="190500" cy="15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16" idx="0"/>
          </p:cNvCxnSpPr>
          <p:nvPr/>
        </p:nvCxnSpPr>
        <p:spPr>
          <a:xfrm>
            <a:off x="6100256" y="2022502"/>
            <a:ext cx="376744" cy="65890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00175" y="2031350"/>
                <a:ext cx="1444691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175" y="2031350"/>
                <a:ext cx="1444691" cy="399405"/>
              </a:xfrm>
              <a:prstGeom prst="rect">
                <a:avLst/>
              </a:prstGeom>
              <a:blipFill>
                <a:blip r:embed="rId4"/>
                <a:stretch>
                  <a:fillRect l="-3797" r="-4219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Callout 11"/>
          <p:cNvSpPr/>
          <p:nvPr/>
        </p:nvSpPr>
        <p:spPr>
          <a:xfrm>
            <a:off x="3352800" y="5109829"/>
            <a:ext cx="3276600" cy="1636783"/>
          </a:xfrm>
          <a:prstGeom prst="wedgeEllipseCallout">
            <a:avLst>
              <a:gd name="adj1" fmla="val -26033"/>
              <a:gd name="adj2" fmla="val -87723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>
                <a:ln w="9525">
                  <a:solidFill>
                    <a:schemeClr val="tx1"/>
                  </a:solidFill>
                </a:ln>
              </a:rPr>
              <a:t>Jačina gravitacionog polja =</a:t>
            </a:r>
          </a:p>
          <a:p>
            <a:pPr algn="ctr"/>
            <a:r>
              <a:rPr lang="sr-Latn-ME" dirty="0">
                <a:ln w="9525">
                  <a:solidFill>
                    <a:schemeClr val="tx1"/>
                  </a:solidFill>
                </a:ln>
              </a:rPr>
              <a:t>Gravitaciono ubrzanje!</a:t>
            </a:r>
            <a:endParaRPr lang="en-US" dirty="0">
              <a:ln w="9525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/>
              <a:t>Kako padaju tijela?</a:t>
            </a:r>
            <a:endParaRPr lang="en-US" dirty="0"/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00200"/>
            <a:ext cx="26289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905500" y="1066800"/>
            <a:ext cx="308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Latn-CS" altLang="sr-Latn-R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Njutnova vakuumska cijev</a:t>
            </a:r>
            <a:endParaRPr lang="en-US" altLang="sr-Latn-R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1258888"/>
            <a:ext cx="2093913" cy="1200150"/>
          </a:xfrm>
        </p:spPr>
      </p:pic>
      <p:pic>
        <p:nvPicPr>
          <p:cNvPr id="12294" name="Picture 2" descr="C:\Documents and Settings\rashos\Desktop\Graphic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590800"/>
            <a:ext cx="5751512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5263" y="5680075"/>
            <a:ext cx="5214937" cy="9842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sr-Latn-CS" dirty="0">
                <a:solidFill>
                  <a:srgbClr val="FF0000"/>
                </a:solidFill>
              </a:rPr>
              <a:t>U vakuumu sva tijela dobijaju isto ubrzanje:</a:t>
            </a:r>
          </a:p>
          <a:p>
            <a:pPr eaLnBrk="1" hangingPunct="1">
              <a:defRPr/>
            </a:pPr>
            <a:r>
              <a:rPr lang="sr-Latn-CS" sz="4000" b="1" dirty="0"/>
              <a:t>  </a:t>
            </a:r>
            <a:r>
              <a:rPr lang="sr-Latn-C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 = 9,81m/s</a:t>
            </a:r>
            <a:r>
              <a:rPr lang="sr-Latn-CS" sz="4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263" y="1258888"/>
            <a:ext cx="3200400" cy="120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sr-Latn-CS" sz="2400" dirty="0"/>
              <a:t> </a:t>
            </a:r>
            <a:r>
              <a:rPr lang="sr-Latn-CS" sz="2400" b="1" dirty="0"/>
              <a:t>U vakuumu?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sr-Latn-CS" sz="2400" b="1" dirty="0"/>
              <a:t> U vazduhu?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sr-Latn-CS" sz="2400" b="1" dirty="0"/>
              <a:t> Ubrzanje?</a:t>
            </a:r>
            <a:endParaRPr lang="en-US" sz="2400" b="1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58616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/>
              <a:t>Slobodan Pad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1447800"/>
            <a:ext cx="1573213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extBox 4"/>
          <p:cNvSpPr txBox="1">
            <a:spLocks noChangeArrowheads="1"/>
          </p:cNvSpPr>
          <p:nvPr/>
        </p:nvSpPr>
        <p:spPr bwMode="auto">
          <a:xfrm>
            <a:off x="7086600" y="3741738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Latn-CS" alt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Galileo Galilei</a:t>
            </a:r>
            <a:endParaRPr lang="en-US" alt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401616"/>
            <a:ext cx="3681335" cy="492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86200" y="1447800"/>
            <a:ext cx="2895600" cy="8302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sr-Latn-CS" sz="2400" b="1" dirty="0">
                <a:latin typeface="Arial" pitchFamily="34" charset="0"/>
                <a:cs typeface="Arial" pitchFamily="34" charset="0"/>
              </a:rPr>
              <a:t>Vrijeme padanja?</a:t>
            </a:r>
          </a:p>
          <a:p>
            <a:pPr algn="ctr" eaLnBrk="1" hangingPunct="1">
              <a:defRPr/>
            </a:pPr>
            <a:r>
              <a:rPr lang="sr-Latn-CS" sz="2400" b="1" dirty="0">
                <a:latin typeface="Arial" pitchFamily="34" charset="0"/>
                <a:cs typeface="Arial" pitchFamily="34" charset="0"/>
              </a:rPr>
              <a:t>Visina?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187117" y="2498725"/>
            <a:ext cx="381000" cy="1905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69299" y="4624387"/>
            <a:ext cx="3158002" cy="8620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Gravitaciono ubrzanje</a:t>
            </a:r>
          </a:p>
          <a:p>
            <a:pPr algn="ctr" eaLnBrk="1" hangingPunct="1">
              <a:defRPr/>
            </a:pPr>
            <a:r>
              <a:rPr lang="sr-Latn-C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g=9,81m/s</a:t>
            </a:r>
            <a:r>
              <a:rPr lang="sr-Latn-C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/>
              <a:t>Zakon slobodnog padanja?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650326" y="2874004"/>
            <a:ext cx="1705751" cy="533400"/>
          </a:xfrm>
          <a:prstGeom prst="rightArrow">
            <a:avLst/>
          </a:prstGeom>
          <a:solidFill>
            <a:srgbClr val="FFFF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2301137" y="4055111"/>
            <a:ext cx="2057400" cy="990600"/>
          </a:xfrm>
          <a:prstGeom prst="wedgeRoundRectCallout">
            <a:avLst>
              <a:gd name="adj1" fmla="val 3736"/>
              <a:gd name="adj2" fmla="val -110440"/>
              <a:gd name="adj3" fmla="val 16667"/>
            </a:avLst>
          </a:prstGeom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CS" dirty="0"/>
              <a:t>Ravnomjerno ubrzano kretanje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780029" y="4581663"/>
            <a:ext cx="2286000" cy="1371600"/>
          </a:xfrm>
          <a:prstGeom prst="wedgeRoundRectCallout">
            <a:avLst>
              <a:gd name="adj1" fmla="val 33416"/>
              <a:gd name="adj2" fmla="val -83026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CS" sz="2400" dirty="0"/>
              <a:t>Slobodan pad – zakoni kretanja!</a:t>
            </a:r>
            <a:endParaRPr lang="en-US" sz="2400" dirty="0"/>
          </a:p>
        </p:txBody>
      </p:sp>
      <p:pic>
        <p:nvPicPr>
          <p:cNvPr id="14345" name="Picture 5" descr="C:\Documents and Settings\rashos\Desktop\te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0" y="1295400"/>
            <a:ext cx="1676614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39867" y="1369841"/>
                <a:ext cx="18187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867" y="1369841"/>
                <a:ext cx="1818768" cy="461665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82371" y="1801408"/>
                <a:ext cx="2081147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371" y="1801408"/>
                <a:ext cx="2081147" cy="8310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09800" y="2730937"/>
                <a:ext cx="2181046" cy="468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𝑎𝑠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2730937"/>
                <a:ext cx="2181046" cy="468975"/>
              </a:xfrm>
              <a:prstGeom prst="rect">
                <a:avLst/>
              </a:prstGeom>
              <a:blipFill>
                <a:blip r:embed="rId5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>
          <a:xfrm>
            <a:off x="2191759" y="1310640"/>
            <a:ext cx="2236052" cy="1950721"/>
          </a:xfrm>
          <a:prstGeom prst="roundRect">
            <a:avLst>
              <a:gd name="adj" fmla="val 10177"/>
            </a:avLst>
          </a:prstGeom>
          <a:solidFill>
            <a:srgbClr val="FFFF00">
              <a:alpha val="26000"/>
            </a:srgbClr>
          </a:solidFill>
          <a:ln w="349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053716" y="1686140"/>
                <a:ext cx="9085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716" y="1686140"/>
                <a:ext cx="908518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797185" y="2041143"/>
                <a:ext cx="1717970" cy="6081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≈10 </m:t>
                      </m:r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r-Latn-ME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sr-Latn-ME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sr-Latn-ME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185" y="2041143"/>
                <a:ext cx="1717970" cy="608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138970" y="2588815"/>
                <a:ext cx="7945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970" y="2588815"/>
                <a:ext cx="79451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778452" y="1363611"/>
                <a:ext cx="149111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𝑔𝑡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452" y="1363611"/>
                <a:ext cx="1491114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778452" y="2049423"/>
                <a:ext cx="1701043" cy="10772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452" y="2049423"/>
                <a:ext cx="1701043" cy="10772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778452" y="3320562"/>
                <a:ext cx="19466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𝑔𝑠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452" y="3320562"/>
                <a:ext cx="194662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ounded Rectangle 22"/>
          <p:cNvSpPr/>
          <p:nvPr/>
        </p:nvSpPr>
        <p:spPr>
          <a:xfrm>
            <a:off x="6604802" y="1381640"/>
            <a:ext cx="2131395" cy="2535235"/>
          </a:xfrm>
          <a:prstGeom prst="roundRect">
            <a:avLst>
              <a:gd name="adj" fmla="val 10177"/>
            </a:avLst>
          </a:prstGeom>
          <a:solidFill>
            <a:srgbClr val="92D050">
              <a:alpha val="27000"/>
            </a:srgbClr>
          </a:solidFill>
          <a:ln w="349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35052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/>
              <a:t>Hitac naniže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1921351" y="3817034"/>
            <a:ext cx="1828800" cy="1143000"/>
          </a:xfrm>
          <a:prstGeom prst="wedgeRoundRectCallout">
            <a:avLst>
              <a:gd name="adj1" fmla="val -6521"/>
              <a:gd name="adj2" fmla="val -75316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CS" dirty="0"/>
              <a:t>Ravnomjerno ubrzano kretanje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385017" y="2773439"/>
            <a:ext cx="1596683" cy="533400"/>
          </a:xfrm>
          <a:prstGeom prst="rightArrow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4495800" y="228600"/>
            <a:ext cx="2971800" cy="1026319"/>
          </a:xfrm>
          <a:prstGeom prst="wedgeEllipseCallout">
            <a:avLst>
              <a:gd name="adj1" fmla="val -47700"/>
              <a:gd name="adj2" fmla="val 79044"/>
            </a:avLst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400" dirty="0"/>
              <a:t>Početna brzina nije jednaka nuli,  usmjerena je naniže!</a:t>
            </a:r>
            <a:endParaRPr lang="en-US" sz="14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3863804" y="4045634"/>
            <a:ext cx="2202828" cy="914400"/>
          </a:xfrm>
          <a:prstGeom prst="wedgeRoundRectCallout">
            <a:avLst>
              <a:gd name="adj1" fmla="val 53251"/>
              <a:gd name="adj2" fmla="val -90718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CS" dirty="0"/>
              <a:t>Hitac naniže - zakoni kretanja</a:t>
            </a:r>
            <a:r>
              <a:rPr lang="sr-Latn-CS" sz="2400" dirty="0"/>
              <a:t>!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7" y="1741838"/>
            <a:ext cx="1759573" cy="3820762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1943898" y="1340429"/>
            <a:ext cx="2287014" cy="1950721"/>
          </a:xfrm>
          <a:prstGeom prst="roundRect">
            <a:avLst>
              <a:gd name="adj" fmla="val 10177"/>
            </a:avLst>
          </a:prstGeom>
          <a:solidFill>
            <a:srgbClr val="FFFF00">
              <a:alpha val="27000"/>
            </a:srgbClr>
          </a:solidFill>
          <a:ln w="349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117475" y="1371600"/>
                <a:ext cx="18187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7475" y="1371600"/>
                <a:ext cx="1818768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057400" y="1801408"/>
                <a:ext cx="2081147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1801408"/>
                <a:ext cx="2081147" cy="8310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182667" y="1933929"/>
                <a:ext cx="2770502" cy="10772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667" y="1933929"/>
                <a:ext cx="2770502" cy="10772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211975" y="1310044"/>
                <a:ext cx="23886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𝑔𝑡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975" y="1310044"/>
                <a:ext cx="238866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049866" y="2632469"/>
                <a:ext cx="2181046" cy="468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𝑎𝑠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866" y="2632469"/>
                <a:ext cx="2181046" cy="468975"/>
              </a:xfrm>
              <a:prstGeom prst="rect">
                <a:avLst/>
              </a:prstGeom>
              <a:blipFill>
                <a:blip r:embed="rId7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154562" y="3222512"/>
                <a:ext cx="2872261" cy="594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𝑔𝑠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562" y="3222512"/>
                <a:ext cx="2872261" cy="5945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592113" y="1481043"/>
                <a:ext cx="9085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sr-Latn-ME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113" y="1481043"/>
                <a:ext cx="90851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464697" y="1933929"/>
                <a:ext cx="1717970" cy="6081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≈10 </m:t>
                      </m:r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r-Latn-ME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sr-Latn-ME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sr-Latn-ME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697" y="1933929"/>
                <a:ext cx="1717970" cy="6081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706118" y="2447803"/>
                <a:ext cx="7945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18" y="2447803"/>
                <a:ext cx="79451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/>
          <p:cNvSpPr/>
          <p:nvPr/>
        </p:nvSpPr>
        <p:spPr>
          <a:xfrm>
            <a:off x="6180285" y="1310044"/>
            <a:ext cx="2846537" cy="2685181"/>
          </a:xfrm>
          <a:prstGeom prst="roundRect">
            <a:avLst>
              <a:gd name="adj" fmla="val 10177"/>
            </a:avLst>
          </a:prstGeom>
          <a:solidFill>
            <a:srgbClr val="92D050">
              <a:alpha val="27000"/>
            </a:srgbClr>
          </a:solidFill>
          <a:ln w="349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35052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/>
              <a:t>Hitac uvis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2057400" y="3962400"/>
            <a:ext cx="1778113" cy="990600"/>
          </a:xfrm>
          <a:prstGeom prst="wedgeRoundRectCallout">
            <a:avLst>
              <a:gd name="adj1" fmla="val -2418"/>
              <a:gd name="adj2" fmla="val -88760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CS" dirty="0"/>
              <a:t>Ravnomjerno ubrzano kretanje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333787" y="2880926"/>
            <a:ext cx="1596683" cy="533400"/>
          </a:xfrm>
          <a:prstGeom prst="rightArrow">
            <a:avLst/>
          </a:prstGeom>
          <a:solidFill>
            <a:srgbClr val="FFFF00"/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4495800" y="228600"/>
            <a:ext cx="2971800" cy="1026319"/>
          </a:xfrm>
          <a:prstGeom prst="wedgeEllipseCallout">
            <a:avLst>
              <a:gd name="adj1" fmla="val -47700"/>
              <a:gd name="adj2" fmla="val 79044"/>
            </a:avLst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400" dirty="0"/>
              <a:t>Početna brzina nije jednaka nuli,  usmjerena je uvis!</a:t>
            </a:r>
            <a:endParaRPr lang="en-US" sz="14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4072875" y="3962400"/>
            <a:ext cx="2168271" cy="990600"/>
          </a:xfrm>
          <a:prstGeom prst="wedgeRoundRectCallout">
            <a:avLst>
              <a:gd name="adj1" fmla="val 52231"/>
              <a:gd name="adj2" fmla="val -87286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Latn-CS" dirty="0"/>
              <a:t>Hitac uvis - zakoni kretanja!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3" y="1712206"/>
            <a:ext cx="1857149" cy="373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9310" y="5501074"/>
            <a:ext cx="495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FF0000"/>
                </a:solidFill>
              </a:rPr>
              <a:t>Kretanje je usporeno – u najvišoj tački putanje </a:t>
            </a:r>
          </a:p>
          <a:p>
            <a:r>
              <a:rPr lang="sr-Latn-ME" i="1" dirty="0">
                <a:solidFill>
                  <a:srgbClr val="FF0000"/>
                </a:solidFill>
              </a:rPr>
              <a:t>brzina tijela jednaka je nuli </a:t>
            </a:r>
            <a:r>
              <a:rPr lang="sr-Latn-ME" dirty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162800" y="4975800"/>
                <a:ext cx="1553567" cy="117461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4975800"/>
                <a:ext cx="1553567" cy="11746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061900" y="1310605"/>
                <a:ext cx="18187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900" y="1310605"/>
                <a:ext cx="1818768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943946" y="1803611"/>
                <a:ext cx="2081147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946" y="1803611"/>
                <a:ext cx="2081147" cy="8310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311569" y="1874128"/>
                <a:ext cx="2733441" cy="10772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569" y="1874128"/>
                <a:ext cx="2733441" cy="10772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481476" y="1334989"/>
                <a:ext cx="23886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𝑔𝑡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476" y="1334989"/>
                <a:ext cx="238866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931022" y="2740790"/>
                <a:ext cx="2181046" cy="468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𝑎𝑠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022" y="2740790"/>
                <a:ext cx="2181046" cy="468975"/>
              </a:xfrm>
              <a:prstGeom prst="rect">
                <a:avLst/>
              </a:prstGeom>
              <a:blipFill>
                <a:blip r:embed="rId8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241146" y="3054754"/>
                <a:ext cx="2872261" cy="594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𝑔𝑠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146" y="3054754"/>
                <a:ext cx="2872261" cy="59452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495800" y="1483498"/>
                <a:ext cx="9085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sr-Latn-ME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483498"/>
                <a:ext cx="90851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60674" y="1932107"/>
                <a:ext cx="2064219" cy="6081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≈−10 </m:t>
                      </m:r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r-Latn-ME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sr-Latn-ME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sr-Latn-ME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674" y="1932107"/>
                <a:ext cx="2064219" cy="6081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641773" y="2531791"/>
                <a:ext cx="7945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773" y="2531791"/>
                <a:ext cx="79451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/>
          <p:cNvSpPr/>
          <p:nvPr/>
        </p:nvSpPr>
        <p:spPr>
          <a:xfrm>
            <a:off x="1878038" y="1323138"/>
            <a:ext cx="2287014" cy="1950721"/>
          </a:xfrm>
          <a:prstGeom prst="roundRect">
            <a:avLst>
              <a:gd name="adj" fmla="val 10177"/>
            </a:avLst>
          </a:prstGeom>
          <a:solidFill>
            <a:srgbClr val="FFFF00">
              <a:alpha val="27000"/>
            </a:srgbClr>
          </a:solidFill>
          <a:ln w="349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6269683" y="1319086"/>
            <a:ext cx="2775327" cy="2425410"/>
          </a:xfrm>
          <a:prstGeom prst="roundRect">
            <a:avLst>
              <a:gd name="adj" fmla="val 10177"/>
            </a:avLst>
          </a:prstGeom>
          <a:solidFill>
            <a:srgbClr val="92D050">
              <a:alpha val="27000"/>
            </a:srgbClr>
          </a:solidFill>
          <a:ln w="349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46663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8705A45-E6EE-4217-ACD5-7F9539652AF4}"/>
</file>

<file path=customXml/itemProps2.xml><?xml version="1.0" encoding="utf-8"?>
<ds:datastoreItem xmlns:ds="http://schemas.openxmlformats.org/officeDocument/2006/customXml" ds:itemID="{CFF2B819-E51C-48DC-86E6-584E6776FA6E}"/>
</file>

<file path=customXml/itemProps3.xml><?xml version="1.0" encoding="utf-8"?>
<ds:datastoreItem xmlns:ds="http://schemas.openxmlformats.org/officeDocument/2006/customXml" ds:itemID="{85F4D148-376B-43D8-BA68-620944257ADA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1675</TotalTime>
  <Words>253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Cambria</vt:lpstr>
      <vt:lpstr>Cambria Math</vt:lpstr>
      <vt:lpstr>Lucida Sans Unicode</vt:lpstr>
      <vt:lpstr>Verdana</vt:lpstr>
      <vt:lpstr>Wingdings 2</vt:lpstr>
      <vt:lpstr>Wingdings 3</vt:lpstr>
      <vt:lpstr>Concourse</vt:lpstr>
      <vt:lpstr>Kretanje u gravitacionom polju</vt:lpstr>
      <vt:lpstr>Sir Isaac Newton, 1642-1726. </vt:lpstr>
      <vt:lpstr>Sila zemljine teže</vt:lpstr>
      <vt:lpstr>Kako padaju tijela?</vt:lpstr>
      <vt:lpstr>Slobodan Pad</vt:lpstr>
      <vt:lpstr>Zakon slobodnog padanja?</vt:lpstr>
      <vt:lpstr>Hitac naniže</vt:lpstr>
      <vt:lpstr>Hitac uvis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rashos</dc:creator>
  <cp:lastModifiedBy>Radovan Sredanovic</cp:lastModifiedBy>
  <cp:revision>43</cp:revision>
  <dcterms:created xsi:type="dcterms:W3CDTF">2011-11-10T23:18:07Z</dcterms:created>
  <dcterms:modified xsi:type="dcterms:W3CDTF">2016-12-12T22:33:44Z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