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9" r:id="rId3"/>
    <p:sldId id="296" r:id="rId4"/>
    <p:sldId id="292" r:id="rId5"/>
    <p:sldId id="270" r:id="rId6"/>
    <p:sldId id="285" r:id="rId7"/>
    <p:sldId id="276" r:id="rId8"/>
    <p:sldId id="293" r:id="rId9"/>
    <p:sldId id="294" r:id="rId10"/>
    <p:sldId id="295" r:id="rId11"/>
    <p:sldId id="289" r:id="rId12"/>
    <p:sldId id="297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994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42" autoAdjust="0"/>
    <p:restoredTop sz="92718" autoAdjust="0"/>
  </p:normalViewPr>
  <p:slideViewPr>
    <p:cSldViewPr>
      <p:cViewPr varScale="1">
        <p:scale>
          <a:sx n="64" d="100"/>
          <a:sy n="64" d="100"/>
        </p:scale>
        <p:origin x="-136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October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October 27,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3" descr="C:\Users\Biljana\Desktop\9-computer-desktop-pc-png-image-thumb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386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70128" y="2366878"/>
            <a:ext cx="4535083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Paljenje i gašenje računara</a:t>
            </a:r>
            <a:endParaRPr lang="en-US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Picture 2" descr="C:\Users\Biljana\Desktop\Computer-PC-Clipart-PNG-Image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31" y="1057429"/>
            <a:ext cx="4501785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Biljana\Desktop\exi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634" y="3305051"/>
            <a:ext cx="292095" cy="29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67140" y="427311"/>
            <a:ext cx="55179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10 i 11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104456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03117"/>
            <a:ext cx="85324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prepoznate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dugme za paljenje računara;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prepoznate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dugme „Start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“;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koristite dugme „Start“;</a:t>
            </a:r>
            <a:endParaRPr lang="sr-Latn-RS" sz="2800" dirty="0">
              <a:solidFill>
                <a:schemeClr val="bg1"/>
              </a:solidFill>
              <a:latin typeface="Cambria" pitchFamily="18" charset="0"/>
            </a:endParaRP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navede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neke od mogućnosti restartovanja i isključivanja računara.</a:t>
            </a:r>
          </a:p>
        </p:txBody>
      </p:sp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C:\Users\Biljana\Desktop\system-shutdow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532859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3866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Šta se krije ispod???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6456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sr-Latn-RS" sz="2000" dirty="0" smtClean="0">
                <a:latin typeface="Cambria" pitchFamily="18" charset="0"/>
              </a:rPr>
              <a:t>2. K</a:t>
            </a:r>
            <a:r>
              <a:rPr lang="fr-BE" sz="2000" dirty="0" err="1">
                <a:latin typeface="Cambria" pitchFamily="18" charset="0"/>
              </a:rPr>
              <a:t>oji</a:t>
            </a:r>
            <a:r>
              <a:rPr lang="fr-BE" sz="2000" dirty="0">
                <a:latin typeface="Cambria" pitchFamily="18" charset="0"/>
              </a:rPr>
              <a:t> su to </a:t>
            </a:r>
            <a:r>
              <a:rPr lang="fr-BE" sz="2000" dirty="0" err="1">
                <a:latin typeface="Cambria" pitchFamily="18" charset="0"/>
              </a:rPr>
              <a:t>uređaji</a:t>
            </a:r>
            <a:r>
              <a:rPr lang="fr-BE" sz="2000" dirty="0">
                <a:latin typeface="Cambria" pitchFamily="18" charset="0"/>
              </a:rPr>
              <a:t> i </a:t>
            </a:r>
            <a:r>
              <a:rPr lang="fr-BE" sz="2000" dirty="0" err="1">
                <a:latin typeface="Cambria" pitchFamily="18" charset="0"/>
              </a:rPr>
              <a:t>ulazni</a:t>
            </a:r>
            <a:r>
              <a:rPr lang="fr-BE" sz="2000" dirty="0">
                <a:latin typeface="Cambria" pitchFamily="18" charset="0"/>
              </a:rPr>
              <a:t> i </a:t>
            </a:r>
            <a:r>
              <a:rPr lang="fr-BE" sz="2000" dirty="0" err="1">
                <a:latin typeface="Cambria" pitchFamily="18" charset="0"/>
              </a:rPr>
              <a:t>izlazni</a:t>
            </a:r>
            <a:r>
              <a:rPr lang="fr-BE" sz="2000" dirty="0">
                <a:latin typeface="Cambria" pitchFamily="18" charset="0"/>
              </a:rPr>
              <a:t>?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3511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1. Navedi neke od digitalnih uređaja.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3511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10. </a:t>
            </a:r>
            <a:r>
              <a:rPr lang="sr-Latn-RS" sz="2000" dirty="0">
                <a:latin typeface="Cambria" pitchFamily="18" charset="0"/>
              </a:rPr>
              <a:t>Navedi 3 izlazna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uređaj</a:t>
            </a:r>
            <a:r>
              <a:rPr lang="sr-Latn-RS" sz="2000" dirty="0">
                <a:latin typeface="Cambria" pitchFamily="18" charset="0"/>
              </a:rPr>
              <a:t>a.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511" y="4030960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sr-Latn-RS" sz="2000" dirty="0" smtClean="0">
                <a:latin typeface="Cambria" pitchFamily="18" charset="0"/>
              </a:rPr>
              <a:t>9. Navedi 3 </a:t>
            </a:r>
            <a:r>
              <a:rPr lang="fr-BE" sz="2000" dirty="0" err="1" smtClean="0">
                <a:latin typeface="Cambria" pitchFamily="18" charset="0"/>
              </a:rPr>
              <a:t>ulazn</a:t>
            </a:r>
            <a:r>
              <a:rPr lang="sr-Latn-RS" sz="2000" dirty="0" smtClean="0">
                <a:latin typeface="Cambria" pitchFamily="18" charset="0"/>
              </a:rPr>
              <a:t>a</a:t>
            </a:r>
            <a:r>
              <a:rPr lang="fr-BE" sz="2000" dirty="0" smtClean="0">
                <a:latin typeface="Cambria" pitchFamily="18" charset="0"/>
              </a:rPr>
              <a:t> </a:t>
            </a:r>
            <a:r>
              <a:rPr lang="fr-BE" sz="2000" dirty="0" err="1" smtClean="0">
                <a:latin typeface="Cambria" pitchFamily="18" charset="0"/>
              </a:rPr>
              <a:t>uređaj</a:t>
            </a:r>
            <a:r>
              <a:rPr lang="sr-Latn-RS" sz="2000" dirty="0" smtClean="0">
                <a:latin typeface="Cambria" pitchFamily="18" charset="0"/>
              </a:rPr>
              <a:t>a.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3511" y="5157192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8. Kako se dijeli memorija?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76456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11</a:t>
            </a:r>
            <a:r>
              <a:rPr lang="sr-Cyrl-CS" sz="2000" dirty="0" smtClean="0">
                <a:latin typeface="Cambria" pitchFamily="18" charset="0"/>
              </a:rPr>
              <a:t>. </a:t>
            </a:r>
            <a:r>
              <a:rPr lang="sr-Cyrl-CS" sz="2000" dirty="0">
                <a:latin typeface="Cambria" pitchFamily="18" charset="0"/>
              </a:rPr>
              <a:t>К</a:t>
            </a:r>
            <a:r>
              <a:rPr lang="en-US" sz="2000" dirty="0" err="1">
                <a:latin typeface="Cambria" pitchFamily="18" charset="0"/>
              </a:rPr>
              <a:t>oje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vrste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računara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postoje</a:t>
            </a:r>
            <a:r>
              <a:rPr lang="en-US" sz="2000" dirty="0">
                <a:latin typeface="Cambria" pitchFamily="18" charset="0"/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76456" y="4030960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12. K</a:t>
            </a:r>
            <a:r>
              <a:rPr lang="fr-BE" sz="2000" dirty="0" err="1" smtClean="0">
                <a:latin typeface="Cambria" pitchFamily="18" charset="0"/>
              </a:rPr>
              <a:t>oje</a:t>
            </a:r>
            <a:r>
              <a:rPr lang="fr-BE" sz="2000" dirty="0" smtClean="0">
                <a:latin typeface="Cambria" pitchFamily="18" charset="0"/>
              </a:rPr>
              <a:t> </a:t>
            </a:r>
            <a:r>
              <a:rPr lang="fr-BE" sz="2000" dirty="0">
                <a:latin typeface="Cambria" pitchFamily="18" charset="0"/>
              </a:rPr>
              <a:t>su </a:t>
            </a:r>
            <a:r>
              <a:rPr lang="fr-BE" sz="2000" dirty="0" err="1">
                <a:latin typeface="Cambria" pitchFamily="18" charset="0"/>
              </a:rPr>
              <a:t>mjerna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jedinica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za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izražavanje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 smtClean="0">
                <a:latin typeface="Cambria" pitchFamily="18" charset="0"/>
              </a:rPr>
              <a:t>memorije</a:t>
            </a:r>
            <a:r>
              <a:rPr lang="sr-Latn-RS" sz="2000" dirty="0" smtClean="0">
                <a:latin typeface="Cambria" pitchFamily="18" charset="0"/>
              </a:rPr>
              <a:t>?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76456" y="5157192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7. Šta je RAM memorija?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76456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latin typeface="Cambria" pitchFamily="18" charset="0"/>
              </a:rPr>
              <a:t>3. К</a:t>
            </a:r>
            <a:r>
              <a:rPr lang="en-US" sz="2000" dirty="0" err="1" smtClean="0">
                <a:latin typeface="Cambria" pitchFamily="18" charset="0"/>
              </a:rPr>
              <a:t>oja</a:t>
            </a:r>
            <a:r>
              <a:rPr lang="en-US" sz="2000" dirty="0" smtClean="0">
                <a:latin typeface="Cambria" pitchFamily="18" charset="0"/>
              </a:rPr>
              <a:t> </a:t>
            </a:r>
            <a:r>
              <a:rPr lang="en-US" sz="2000" dirty="0">
                <a:latin typeface="Cambria" pitchFamily="18" charset="0"/>
              </a:rPr>
              <a:t>je </a:t>
            </a:r>
            <a:r>
              <a:rPr lang="en-US" sz="2000" dirty="0" err="1">
                <a:latin typeface="Cambria" pitchFamily="18" charset="0"/>
              </a:rPr>
              <a:t>uloga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centralne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jedinice</a:t>
            </a:r>
            <a:r>
              <a:rPr lang="en-US" sz="2000" dirty="0">
                <a:latin typeface="Cambria" pitchFamily="18" charset="0"/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76456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>
                <a:latin typeface="Cambria" pitchFamily="18" charset="0"/>
              </a:rPr>
              <a:t>4</a:t>
            </a:r>
            <a:r>
              <a:rPr lang="sr-Latn-RS" sz="2000" dirty="0" smtClean="0">
                <a:latin typeface="Cambria" pitchFamily="18" charset="0"/>
              </a:rPr>
              <a:t>. Šta je memorija?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76456" y="4030960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sr-Latn-RS" sz="2000" dirty="0" smtClean="0">
                <a:latin typeface="Cambria" pitchFamily="18" charset="0"/>
              </a:rPr>
              <a:t>5. K</a:t>
            </a:r>
            <a:r>
              <a:rPr lang="fr-BE" sz="2000" dirty="0" err="1" smtClean="0">
                <a:latin typeface="Cambria" pitchFamily="18" charset="0"/>
              </a:rPr>
              <a:t>oja</a:t>
            </a:r>
            <a:r>
              <a:rPr lang="fr-BE" sz="2000" dirty="0" smtClean="0">
                <a:latin typeface="Cambria" pitchFamily="18" charset="0"/>
              </a:rPr>
              <a:t> </a:t>
            </a:r>
            <a:r>
              <a:rPr lang="fr-BE" sz="2000" dirty="0">
                <a:latin typeface="Cambria" pitchFamily="18" charset="0"/>
              </a:rPr>
              <a:t>je </a:t>
            </a:r>
            <a:r>
              <a:rPr lang="fr-BE" sz="2000" dirty="0" err="1">
                <a:latin typeface="Cambria" pitchFamily="18" charset="0"/>
              </a:rPr>
              <a:t>podjela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djelova</a:t>
            </a:r>
            <a:r>
              <a:rPr lang="fr-BE" sz="2000" dirty="0">
                <a:latin typeface="Cambria" pitchFamily="18" charset="0"/>
              </a:rPr>
              <a:t> </a:t>
            </a:r>
            <a:r>
              <a:rPr lang="fr-BE" sz="2000" dirty="0" err="1">
                <a:latin typeface="Cambria" pitchFamily="18" charset="0"/>
              </a:rPr>
              <a:t>računara</a:t>
            </a:r>
            <a:r>
              <a:rPr lang="fr-BE" sz="2000" dirty="0">
                <a:latin typeface="Cambria" pitchFamily="18" charset="0"/>
              </a:rPr>
              <a:t>?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76456" y="5157192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sr-Latn-RS" sz="2000" dirty="0" smtClean="0">
                <a:latin typeface="Cambria" pitchFamily="18" charset="0"/>
              </a:rPr>
              <a:t>6. N</a:t>
            </a:r>
            <a:r>
              <a:rPr lang="en-US" sz="2000" dirty="0" err="1" smtClean="0">
                <a:latin typeface="Cambria" pitchFamily="18" charset="0"/>
              </a:rPr>
              <a:t>avedite</a:t>
            </a:r>
            <a:r>
              <a:rPr lang="en-US" sz="2000" dirty="0" smtClean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neke</a:t>
            </a:r>
            <a:r>
              <a:rPr lang="en-US" sz="2000" dirty="0">
                <a:latin typeface="Cambria" pitchFamily="18" charset="0"/>
              </a:rPr>
              <a:t> od </a:t>
            </a:r>
            <a:r>
              <a:rPr lang="en-US" sz="2000" dirty="0" err="1">
                <a:latin typeface="Cambria" pitchFamily="18" charset="0"/>
              </a:rPr>
              <a:t>spoljašnjih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memorija</a:t>
            </a:r>
            <a:r>
              <a:rPr lang="en-US" sz="2000" dirty="0">
                <a:latin typeface="Cambria" pitchFamily="18" charset="0"/>
              </a:rPr>
              <a:t>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5536" y="1556792"/>
            <a:ext cx="8496944" cy="4968552"/>
          </a:xfrm>
          <a:prstGeom prst="rect">
            <a:avLst/>
          </a:prstGeom>
          <a:noFill/>
          <a:ln w="76200">
            <a:solidFill>
              <a:schemeClr val="bg1"/>
            </a:solidFill>
            <a:prstDash val="sysDot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4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29516"/>
            <a:ext cx="6187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kakose pale električni uređaji?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50" name="Picture 2" descr="Rezultat slika za t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1" b="9716"/>
          <a:stretch/>
        </p:blipFill>
        <p:spPr bwMode="auto">
          <a:xfrm>
            <a:off x="107504" y="1638301"/>
            <a:ext cx="267899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zultat slika za klim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4" b="56227"/>
          <a:stretch/>
        </p:blipFill>
        <p:spPr bwMode="auto">
          <a:xfrm>
            <a:off x="5888632" y="1700808"/>
            <a:ext cx="3147864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zultat slika za mikrotalasn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t="9622" r="10242" b="14198"/>
          <a:stretch/>
        </p:blipFill>
        <p:spPr bwMode="auto">
          <a:xfrm>
            <a:off x="216817" y="4332887"/>
            <a:ext cx="2922385" cy="191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zultat slika za špore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6" r="20074"/>
          <a:stretch/>
        </p:blipFill>
        <p:spPr bwMode="auto">
          <a:xfrm>
            <a:off x="6804248" y="3854788"/>
            <a:ext cx="2095500" cy="273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zultat slika za radijator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0" t="6960" r="13298" b="5793"/>
          <a:stretch/>
        </p:blipFill>
        <p:spPr bwMode="auto">
          <a:xfrm>
            <a:off x="3635896" y="4509120"/>
            <a:ext cx="184012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zultat slika za radi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583" y="2209399"/>
            <a:ext cx="2770585" cy="212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731933" y="2967335"/>
            <a:ext cx="5680142" cy="1600438"/>
          </a:xfrm>
          <a:prstGeom prst="roundRect">
            <a:avLst>
              <a:gd name="adj" fmla="val 0"/>
            </a:avLst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 DUGME</a:t>
            </a:r>
            <a:endParaRPr lang="en-US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Picture 2" descr="C:\Users\Biljana\Desktop\exit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603177"/>
            <a:ext cx="1840126" cy="184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84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332656"/>
            <a:ext cx="4307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GDJE SE NALAZI DUGME </a:t>
            </a:r>
          </a:p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 PALJENJE RAČUNARA?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54ED01-E2A0-4C1E-8E21-014B99041579}" type="slidenum">
              <a:rPr lang="en-US" smtClean="0">
                <a:latin typeface="Cambria" pitchFamily="18" charset="0"/>
              </a:rPr>
              <a:pPr/>
              <a:t>5</a:t>
            </a:fld>
            <a:endParaRPr lang="en-US">
              <a:latin typeface="Cambria" pitchFamily="18" charset="0"/>
            </a:endParaRPr>
          </a:p>
        </p:txBody>
      </p:sp>
      <p:pic>
        <p:nvPicPr>
          <p:cNvPr id="1028" name="Picture 4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6" t="8805" r="13938" b="6003"/>
          <a:stretch/>
        </p:blipFill>
        <p:spPr bwMode="auto">
          <a:xfrm>
            <a:off x="72008" y="1412776"/>
            <a:ext cx="3563888" cy="5275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zultat slika za kućište za kompju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347" y="1599310"/>
            <a:ext cx="3312367" cy="523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7340352" y="4999856"/>
            <a:ext cx="1277888" cy="122413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853952" y="4033031"/>
            <a:ext cx="1277888" cy="122413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675367" y="1916832"/>
            <a:ext cx="4488921" cy="1107996"/>
          </a:xfrm>
          <a:prstGeom prst="roundRect">
            <a:avLst>
              <a:gd name="adj" fmla="val 0"/>
            </a:avLst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 KUĆIŠTU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5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2" grpId="0" animBg="1"/>
      <p:bldP spid="32" grpId="1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27584" y="591071"/>
            <a:ext cx="5783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Da li znate koje je ovo dugme?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3074" name="Picture 2" descr="Srod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5231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7745888" y="3501008"/>
            <a:ext cx="11887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RS" sz="9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3528" y="3370852"/>
            <a:ext cx="11887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RS" sz="9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39280" y="5134380"/>
            <a:ext cx="11887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RS" sz="9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28184" y="5386651"/>
            <a:ext cx="11887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RS" sz="9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51014" y="1556792"/>
            <a:ext cx="11887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RS" sz="9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557150" y="1593894"/>
            <a:ext cx="11887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RS" sz="9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509879" y="3501008"/>
            <a:ext cx="6044603" cy="1107996"/>
          </a:xfrm>
          <a:prstGeom prst="roundRect">
            <a:avLst>
              <a:gd name="adj" fmla="val 0"/>
            </a:avLst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DUGME „START“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651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3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6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2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3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5896" y="1628800"/>
            <a:ext cx="9118104" cy="1754326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možete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ga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potpuno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Cambria" pitchFamily="18" charset="0"/>
              </a:rPr>
              <a:t>isključiti</a:t>
            </a:r>
            <a:r>
              <a:rPr lang="sr-Latn-RS" sz="3600" dirty="0" smtClean="0">
                <a:solidFill>
                  <a:schemeClr val="bg1"/>
                </a:solidFill>
                <a:latin typeface="Cambria" pitchFamily="18" charset="0"/>
              </a:rPr>
              <a:t>,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solidFill>
                  <a:schemeClr val="bg1"/>
                </a:solidFill>
                <a:latin typeface="Cambria" pitchFamily="18" charset="0"/>
              </a:rPr>
              <a:t>možete</a:t>
            </a:r>
            <a:r>
              <a:rPr lang="en-US" sz="36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ga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postaviti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u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stanje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Cambria" pitchFamily="18" charset="0"/>
              </a:rPr>
              <a:t>mirovanja</a:t>
            </a:r>
            <a:r>
              <a:rPr lang="sr-Latn-RS" sz="3600" dirty="0" smtClean="0">
                <a:solidFill>
                  <a:schemeClr val="bg1"/>
                </a:solidFill>
                <a:latin typeface="Cambria" pitchFamily="18" charset="0"/>
              </a:rPr>
              <a:t> ili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solidFill>
                  <a:schemeClr val="bg1"/>
                </a:solidFill>
                <a:latin typeface="Cambria" pitchFamily="18" charset="0"/>
              </a:rPr>
              <a:t>postaviti</a:t>
            </a:r>
            <a:r>
              <a:rPr lang="en-US" sz="36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RS" sz="3600" dirty="0" smtClean="0">
                <a:solidFill>
                  <a:schemeClr val="bg1"/>
                </a:solidFill>
                <a:latin typeface="Cambria" pitchFamily="18" charset="0"/>
              </a:rPr>
              <a:t>ga </a:t>
            </a:r>
            <a:r>
              <a:rPr lang="en-US" sz="3600" dirty="0" smtClean="0">
                <a:solidFill>
                  <a:schemeClr val="bg1"/>
                </a:solidFill>
                <a:latin typeface="Cambria" pitchFamily="18" charset="0"/>
              </a:rPr>
              <a:t>u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stanje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hibernacije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827584" y="552970"/>
            <a:ext cx="657660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sve možete isključiti računar?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7174" name="Picture 6" descr="Srodna sli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4" t="8097" r="23900" b="8704"/>
          <a:stretch/>
        </p:blipFill>
        <p:spPr bwMode="auto">
          <a:xfrm>
            <a:off x="2627784" y="3861048"/>
            <a:ext cx="4129256" cy="272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46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7584" y="552970"/>
            <a:ext cx="62792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Potpuno isključivanje </a:t>
            </a:r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računara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700808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latin typeface="Cambria" pitchFamily="18" charset="0"/>
              </a:rPr>
              <a:t>Kliknite</a:t>
            </a:r>
            <a:r>
              <a:rPr lang="en-US" sz="4000" dirty="0">
                <a:latin typeface="Cambria" pitchFamily="18" charset="0"/>
              </a:rPr>
              <a:t> </a:t>
            </a:r>
            <a:r>
              <a:rPr lang="sr-Latn-RS" sz="4000" dirty="0" smtClean="0">
                <a:latin typeface="Cambria" pitchFamily="18" charset="0"/>
              </a:rPr>
              <a:t>dugme </a:t>
            </a:r>
            <a:r>
              <a:rPr lang="en-US" sz="4000" dirty="0" smtClean="0">
                <a:latin typeface="Cambria" pitchFamily="18" charset="0"/>
              </a:rPr>
              <a:t>Start</a:t>
            </a:r>
            <a:endParaRPr lang="en-US" sz="4000" dirty="0"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50627" y="1674377"/>
            <a:ext cx="17716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Cambria" pitchFamily="18" charset="0"/>
              </a:rPr>
              <a:t>a </a:t>
            </a:r>
            <a:r>
              <a:rPr lang="en-US" sz="4000" dirty="0" err="1" smtClean="0">
                <a:latin typeface="Cambria" pitchFamily="18" charset="0"/>
              </a:rPr>
              <a:t>zatim</a:t>
            </a:r>
            <a:endParaRPr lang="en-US" sz="4000" dirty="0">
              <a:latin typeface="Cambria" pitchFamily="18" charset="0"/>
            </a:endParaRPr>
          </a:p>
        </p:txBody>
      </p:sp>
      <p:pic>
        <p:nvPicPr>
          <p:cNvPr id="12" name="Picture 2" descr="Srodna sli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032" y="1419728"/>
            <a:ext cx="1217184" cy="121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4445"/>
          <a:stretch/>
        </p:blipFill>
        <p:spPr bwMode="auto">
          <a:xfrm>
            <a:off x="630397" y="3068960"/>
            <a:ext cx="3468503" cy="2485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23528" y="5877272"/>
            <a:ext cx="8424936" cy="830997"/>
          </a:xfrm>
          <a:prstGeom prst="rect">
            <a:avLst/>
          </a:prstGeom>
          <a:solidFill>
            <a:srgbClr val="FFFF0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Latn-RS" sz="2400" dirty="0" smtClean="0">
                <a:latin typeface="Cambria" pitchFamily="18" charset="0"/>
              </a:rPr>
              <a:t>Računar se potpuno gasi, ne toši se energija. Potrebno ga je ponovo upaliti na dugme za paljenje.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33764" y="3068960"/>
            <a:ext cx="39083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6000" b="1" dirty="0" smtClean="0">
                <a:solidFill>
                  <a:srgbClr val="DD29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Shut down</a:t>
            </a:r>
            <a:endParaRPr lang="en-US" sz="6000" b="1" dirty="0">
              <a:solidFill>
                <a:srgbClr val="DD29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9218" name="Picture 2" descr="Rezultat slika za goodbye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756" y="4110112"/>
            <a:ext cx="2152596" cy="155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12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7584" y="552970"/>
            <a:ext cx="335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Stanje mirovanja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700808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latin typeface="Cambria" pitchFamily="18" charset="0"/>
              </a:rPr>
              <a:t>Kliknite</a:t>
            </a:r>
            <a:r>
              <a:rPr lang="en-US" sz="4000" dirty="0">
                <a:latin typeface="Cambria" pitchFamily="18" charset="0"/>
              </a:rPr>
              <a:t> </a:t>
            </a:r>
            <a:r>
              <a:rPr lang="sr-Latn-RS" sz="4000" dirty="0" smtClean="0">
                <a:latin typeface="Cambria" pitchFamily="18" charset="0"/>
              </a:rPr>
              <a:t>dugme </a:t>
            </a:r>
            <a:r>
              <a:rPr lang="en-US" sz="4000" dirty="0" smtClean="0">
                <a:latin typeface="Cambria" pitchFamily="18" charset="0"/>
              </a:rPr>
              <a:t>Start</a:t>
            </a:r>
            <a:endParaRPr lang="en-US" sz="4000" dirty="0"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50627" y="1674377"/>
            <a:ext cx="17716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Cambria" pitchFamily="18" charset="0"/>
              </a:rPr>
              <a:t>a </a:t>
            </a:r>
            <a:r>
              <a:rPr lang="en-US" sz="4000" dirty="0" err="1" smtClean="0">
                <a:latin typeface="Cambria" pitchFamily="18" charset="0"/>
              </a:rPr>
              <a:t>zatim</a:t>
            </a:r>
            <a:endParaRPr lang="en-US" sz="4000" dirty="0">
              <a:latin typeface="Cambria" pitchFamily="18" charset="0"/>
            </a:endParaRPr>
          </a:p>
        </p:txBody>
      </p:sp>
      <p:pic>
        <p:nvPicPr>
          <p:cNvPr id="12" name="Picture 2" descr="Srodna sli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032" y="1419728"/>
            <a:ext cx="1217184" cy="121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23528" y="5910371"/>
            <a:ext cx="8424936" cy="830997"/>
          </a:xfrm>
          <a:prstGeom prst="rect">
            <a:avLst/>
          </a:prstGeom>
          <a:solidFill>
            <a:srgbClr val="FFFF0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Latn-RS" sz="2400" dirty="0">
                <a:latin typeface="Cambria" pitchFamily="18" charset="0"/>
              </a:rPr>
              <a:t>U stanju mirovanja troši se vrlo malo energije, PC se brže pokreće i možete odmah nastaviti raditi tamo gdje ste stali. 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9294" y="2852936"/>
            <a:ext cx="209384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6000" b="1" dirty="0" smtClean="0">
                <a:solidFill>
                  <a:srgbClr val="DD29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Sleep</a:t>
            </a:r>
            <a:endParaRPr lang="en-US" sz="6000" b="1" dirty="0">
              <a:solidFill>
                <a:srgbClr val="DD29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5138"/>
          <a:stretch/>
        </p:blipFill>
        <p:spPr bwMode="auto">
          <a:xfrm>
            <a:off x="323528" y="2564904"/>
            <a:ext cx="3977153" cy="320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Srodna slik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1"/>
          <a:stretch/>
        </p:blipFill>
        <p:spPr bwMode="auto">
          <a:xfrm>
            <a:off x="5170884" y="4063744"/>
            <a:ext cx="2857500" cy="170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0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7584" y="552970"/>
            <a:ext cx="3869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Stanje dubokog sna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700808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latin typeface="Cambria" pitchFamily="18" charset="0"/>
              </a:rPr>
              <a:t>Kliknite</a:t>
            </a:r>
            <a:r>
              <a:rPr lang="en-US" sz="4000" dirty="0">
                <a:latin typeface="Cambria" pitchFamily="18" charset="0"/>
              </a:rPr>
              <a:t> </a:t>
            </a:r>
            <a:r>
              <a:rPr lang="sr-Latn-RS" sz="4000" dirty="0" smtClean="0">
                <a:latin typeface="Cambria" pitchFamily="18" charset="0"/>
              </a:rPr>
              <a:t>dugme </a:t>
            </a:r>
            <a:r>
              <a:rPr lang="en-US" sz="4000" dirty="0" smtClean="0">
                <a:latin typeface="Cambria" pitchFamily="18" charset="0"/>
              </a:rPr>
              <a:t>Start</a:t>
            </a:r>
            <a:endParaRPr lang="en-US" sz="4000" dirty="0"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50627" y="1674377"/>
            <a:ext cx="17716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Cambria" pitchFamily="18" charset="0"/>
              </a:rPr>
              <a:t>a </a:t>
            </a:r>
            <a:r>
              <a:rPr lang="en-US" sz="4000" dirty="0" err="1" smtClean="0">
                <a:latin typeface="Cambria" pitchFamily="18" charset="0"/>
              </a:rPr>
              <a:t>zatim</a:t>
            </a:r>
            <a:endParaRPr lang="en-US" sz="4000" dirty="0">
              <a:latin typeface="Cambria" pitchFamily="18" charset="0"/>
            </a:endParaRPr>
          </a:p>
        </p:txBody>
      </p:sp>
      <p:pic>
        <p:nvPicPr>
          <p:cNvPr id="12" name="Picture 2" descr="Srodna sli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032" y="1419728"/>
            <a:ext cx="1217184" cy="121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23528" y="5877272"/>
            <a:ext cx="8424936" cy="830997"/>
          </a:xfrm>
          <a:prstGeom prst="rect">
            <a:avLst/>
          </a:prstGeom>
          <a:solidFill>
            <a:srgbClr val="FFFF0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Latn-RS" sz="2400" dirty="0">
                <a:latin typeface="Cambria" pitchFamily="18" charset="0"/>
              </a:rPr>
              <a:t>Hibernacijom se troši manje energije nego u stanju mirovanja, a kada ponovno pokrenete PC, sve će biti ondje gdje ste </a:t>
            </a:r>
            <a:r>
              <a:rPr lang="sr-Latn-RS" sz="2400" dirty="0" smtClean="0">
                <a:latin typeface="Cambria" pitchFamily="18" charset="0"/>
              </a:rPr>
              <a:t>stali.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25999" y="3152729"/>
            <a:ext cx="37552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6000" b="1" dirty="0" smtClean="0">
                <a:solidFill>
                  <a:srgbClr val="DD29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Hibernate</a:t>
            </a:r>
            <a:endParaRPr lang="en-US" sz="6000" b="1" dirty="0">
              <a:solidFill>
                <a:srgbClr val="DD29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5138"/>
          <a:stretch/>
        </p:blipFill>
        <p:spPr bwMode="auto">
          <a:xfrm>
            <a:off x="323528" y="2564904"/>
            <a:ext cx="3977153" cy="320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Rezultat slika za sleep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Rezultat slika za sleep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Rezultat slika za sleep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963" y="4197101"/>
            <a:ext cx="1594342" cy="150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 descr="C:\Users\Biljana\Desktop\sleeping-clipart-zzz-png-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960" y="4365104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71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58876" y="552970"/>
            <a:ext cx="4046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Promjena korisnika: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" name="AutoShape 2" descr="Rezultat slika za RAM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zultat slika za RAM 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Rezultat slika za RAM 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6287" y="3576739"/>
            <a:ext cx="4281697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sr-Latn-RS" sz="2400" dirty="0" smtClean="0">
                <a:latin typeface="Cambria" pitchFamily="18" charset="0"/>
              </a:rPr>
              <a:t>Vrši promjenu aktivnog Usera bez gašenja cjelokupnog sadržaja koji je na ekranu, tj. ponovnim vraćanjem u isti User sve je isto kao što smo i ostavili.</a:t>
            </a:r>
            <a:endParaRPr lang="en-US" sz="2400" dirty="0">
              <a:latin typeface="Cambria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691680" y="1586431"/>
            <a:ext cx="2371681" cy="636345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29" idx="0"/>
          </p:cNvCxnSpPr>
          <p:nvPr/>
        </p:nvCxnSpPr>
        <p:spPr>
          <a:xfrm>
            <a:off x="4035325" y="1584021"/>
            <a:ext cx="2967358" cy="548835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035325" y="147841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-12459" y="2172249"/>
            <a:ext cx="42607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6000" b="1" dirty="0" smtClean="0">
                <a:solidFill>
                  <a:srgbClr val="DD29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Switch user</a:t>
            </a:r>
            <a:endParaRPr lang="en-US" sz="6000" b="1" dirty="0">
              <a:solidFill>
                <a:srgbClr val="DD29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24128" y="2132856"/>
            <a:ext cx="25571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6000" b="1" dirty="0" smtClean="0">
                <a:solidFill>
                  <a:srgbClr val="DD29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Log off</a:t>
            </a:r>
            <a:endParaRPr lang="en-US" sz="6000" b="1" dirty="0">
              <a:solidFill>
                <a:srgbClr val="DD29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716016" y="3576739"/>
            <a:ext cx="4281697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sr-Latn-RS" sz="2400" dirty="0" smtClean="0">
                <a:latin typeface="Cambria" pitchFamily="18" charset="0"/>
              </a:rPr>
              <a:t>Vrši promjenu aktivnog Usera i gasi cjelokupni sadržaj koji je na ekranu, tj. ponovnim vraćanjem u isti User sve je na početnom nivou.</a:t>
            </a:r>
          </a:p>
          <a:p>
            <a:pPr algn="ctr"/>
            <a:endParaRPr lang="en-US" sz="24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33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58876" y="552970"/>
            <a:ext cx="489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Zaključavanje korisnika: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" name="AutoShape 2" descr="Rezultat slika za RAM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zultat slika za RAM 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Rezultat slika za RAM 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8107" y="4941168"/>
            <a:ext cx="8674185" cy="1569660"/>
          </a:xfrm>
          <a:prstGeom prst="rect">
            <a:avLst/>
          </a:prstGeom>
          <a:solidFill>
            <a:srgbClr val="DD2994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sr-Latn-RS" sz="2400" dirty="0" smtClean="0">
                <a:latin typeface="Cambria" pitchFamily="18" charset="0"/>
              </a:rPr>
              <a:t>Ako </a:t>
            </a:r>
            <a:r>
              <a:rPr lang="sr-Latn-RS" sz="2400" dirty="0">
                <a:latin typeface="Cambria" pitchFamily="18" charset="0"/>
              </a:rPr>
              <a:t>ostavite vaš računar na kratko, trebali biste da zaključate ekran kako biste sprečili druge da pristupe vašim </a:t>
            </a:r>
            <a:r>
              <a:rPr lang="sr-Latn-RS" sz="2400" dirty="0" smtClean="0">
                <a:latin typeface="Cambria" pitchFamily="18" charset="0"/>
              </a:rPr>
              <a:t>podacima ili </a:t>
            </a:r>
            <a:r>
              <a:rPr lang="sr-Latn-RS" sz="2400" dirty="0">
                <a:latin typeface="Cambria" pitchFamily="18" charset="0"/>
              </a:rPr>
              <a:t>da pokrenu programe. </a:t>
            </a:r>
            <a:r>
              <a:rPr lang="sr-Latn-RS" sz="2400" dirty="0" smtClean="0">
                <a:latin typeface="Cambria" pitchFamily="18" charset="0"/>
              </a:rPr>
              <a:t>Kada </a:t>
            </a:r>
            <a:r>
              <a:rPr lang="sr-Latn-RS" sz="2400" dirty="0">
                <a:latin typeface="Cambria" pitchFamily="18" charset="0"/>
              </a:rPr>
              <a:t>se </a:t>
            </a:r>
            <a:r>
              <a:rPr lang="sr-Latn-RS" sz="2400" dirty="0" smtClean="0">
                <a:latin typeface="Cambria" pitchFamily="18" charset="0"/>
              </a:rPr>
              <a:t>vratiteunesite </a:t>
            </a:r>
            <a:r>
              <a:rPr lang="sr-Latn-RS" sz="2400" dirty="0">
                <a:latin typeface="Cambria" pitchFamily="18" charset="0"/>
              </a:rPr>
              <a:t>vašu lozinku da se ponovo prijavite. 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64086" y="1772816"/>
            <a:ext cx="18614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6000" b="1" dirty="0" smtClean="0">
                <a:solidFill>
                  <a:srgbClr val="DD29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Lock</a:t>
            </a:r>
            <a:endParaRPr lang="en-US" sz="6000" b="1" dirty="0">
              <a:solidFill>
                <a:srgbClr val="DD29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44" name="Picture 4" descr="C:\Users\Biljana\Desktop\1000px-Gnome-system-lock-scree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51216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124" y="2887658"/>
            <a:ext cx="2121329" cy="1926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30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Rezime: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1727" y="3429000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Koja je razlika između Sleep i Hibernation?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728" y="6002124"/>
            <a:ext cx="8782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dirty="0" smtClean="0">
                <a:latin typeface="Cambria" pitchFamily="18" charset="0"/>
              </a:rPr>
              <a:t>Kad nam je potrebno korišćenje opcije Lock?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1727" y="1556792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Kako se pali računar?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1727" y="2184510"/>
            <a:ext cx="8782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Ko određuje izgled dugmeta za paljenje računara?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1727" y="2780928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Kako </a:t>
            </a:r>
            <a:r>
              <a:rPr lang="pl-PL" sz="2800" smtClean="0">
                <a:latin typeface="Cambria" pitchFamily="18" charset="0"/>
              </a:rPr>
              <a:t>se </a:t>
            </a:r>
            <a:r>
              <a:rPr lang="pl-PL" sz="2800" smtClean="0">
                <a:latin typeface="Cambria" pitchFamily="18" charset="0"/>
              </a:rPr>
              <a:t>pravilno </a:t>
            </a:r>
            <a:r>
              <a:rPr lang="pl-PL" sz="2800" dirty="0" smtClean="0">
                <a:latin typeface="Cambria" pitchFamily="18" charset="0"/>
              </a:rPr>
              <a:t>gasi računar?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1727" y="4725144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nam omogućava Swich user?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1727" y="5362446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Zašto koristimo Log off?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1728" y="4077072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znači User?</a:t>
            </a: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48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D03550E-1CFA-42EA-BA97-DD3D82192FD9}"/>
</file>

<file path=customXml/itemProps2.xml><?xml version="1.0" encoding="utf-8"?>
<ds:datastoreItem xmlns:ds="http://schemas.openxmlformats.org/officeDocument/2006/customXml" ds:itemID="{8B1CD5B7-AF69-4D9E-AF03-277E245AB066}"/>
</file>

<file path=customXml/itemProps3.xml><?xml version="1.0" encoding="utf-8"?>
<ds:datastoreItem xmlns:ds="http://schemas.openxmlformats.org/officeDocument/2006/customXml" ds:itemID="{B21A6849-EC54-4638-8C69-80696E0BFE8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10865</TotalTime>
  <Words>479</Words>
  <Application>Microsoft Office PowerPoint</Application>
  <PresentationFormat>On-screen Show (4:3)</PresentationFormat>
  <Paragraphs>88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180</cp:revision>
  <dcterms:created xsi:type="dcterms:W3CDTF">2017-09-11T06:46:45Z</dcterms:created>
  <dcterms:modified xsi:type="dcterms:W3CDTF">2017-10-27T09:58:07Z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