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7" r:id="rId2"/>
    <p:sldId id="259" r:id="rId3"/>
    <p:sldId id="296" r:id="rId4"/>
    <p:sldId id="292" r:id="rId5"/>
    <p:sldId id="305" r:id="rId6"/>
    <p:sldId id="276" r:id="rId7"/>
    <p:sldId id="270" r:id="rId8"/>
    <p:sldId id="299" r:id="rId9"/>
    <p:sldId id="300" r:id="rId10"/>
    <p:sldId id="301" r:id="rId11"/>
    <p:sldId id="302" r:id="rId12"/>
    <p:sldId id="303" r:id="rId13"/>
    <p:sldId id="304" r:id="rId14"/>
    <p:sldId id="27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2994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42" autoAdjust="0"/>
    <p:restoredTop sz="92718" autoAdjust="0"/>
  </p:normalViewPr>
  <p:slideViewPr>
    <p:cSldViewPr>
      <p:cViewPr>
        <p:scale>
          <a:sx n="66" d="100"/>
          <a:sy n="66" d="100"/>
        </p:scale>
        <p:origin x="-130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0F461-9A42-4724-9C2F-73A785F32893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71782D-695C-4CD2-9543-D852FB793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477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149909-29E4-4745-AAE0-B6AFC7801444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9288A-5710-448E-9525-872AEE59D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062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šta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učenici</a:t>
            </a:r>
            <a:r>
              <a:rPr lang="en-US" dirty="0" smtClean="0"/>
              <a:t> </a:t>
            </a:r>
            <a:r>
              <a:rPr lang="en-US" dirty="0" err="1" smtClean="0"/>
              <a:t>uraditi</a:t>
            </a:r>
            <a:r>
              <a:rPr lang="en-US" dirty="0" smtClean="0"/>
              <a:t>/</a:t>
            </a:r>
            <a:r>
              <a:rPr lang="en-US" dirty="0" err="1" smtClean="0"/>
              <a:t>naučiti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času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04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04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04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462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83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83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83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83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837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837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837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21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953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60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275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1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01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403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58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35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0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24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13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October 22, 2017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260648"/>
            <a:ext cx="9144000" cy="1123652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07504" y="260648"/>
            <a:ext cx="288032" cy="115212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467544" y="260648"/>
            <a:ext cx="144016" cy="115212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683568" y="260648"/>
            <a:ext cx="91008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9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67993" y="427311"/>
            <a:ext cx="631628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4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Knjiga strana 13,14 i 15</a:t>
            </a:r>
            <a:endParaRPr lang="en-US" sz="4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10314" r="5557" b="23353"/>
          <a:stretch/>
        </p:blipFill>
        <p:spPr bwMode="auto">
          <a:xfrm>
            <a:off x="-36512" y="1412776"/>
            <a:ext cx="9157152" cy="5445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37278" y="5842360"/>
            <a:ext cx="756084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Latn-RS" sz="6000" b="1" cap="all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TASTATURA I MIŠ</a:t>
            </a:r>
            <a:endParaRPr lang="en-US" sz="6000" b="1" cap="all" dirty="0">
              <a:ln w="0"/>
              <a:solidFill>
                <a:schemeClr val="accent3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712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ocument 2"/>
          <p:cNvSpPr/>
          <p:nvPr/>
        </p:nvSpPr>
        <p:spPr>
          <a:xfrm>
            <a:off x="251520" y="1916832"/>
            <a:ext cx="8496944" cy="4104456"/>
          </a:xfrm>
          <a:prstGeom prst="flowChartDocumen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7584" y="552970"/>
            <a:ext cx="639264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nakon današnjeg časa moći ćete da:</a:t>
            </a:r>
            <a:endParaRPr lang="en-US" sz="2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36" y="2203117"/>
            <a:ext cx="853244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koriste </a:t>
            </a: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miš i prepoznaju značenje osnovnih oblika pointera;</a:t>
            </a: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koriste  </a:t>
            </a: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tastaturu i primijene neku od osnovnih komandi s tastature.</a:t>
            </a:r>
          </a:p>
        </p:txBody>
      </p:sp>
    </p:spTree>
    <p:extLst>
      <p:ext uri="{BB962C8B-B14F-4D97-AF65-F5344CB8AC3E}">
        <p14:creationId xmlns:p14="http://schemas.microsoft.com/office/powerpoint/2010/main" val="201467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zultat slika za ctr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88" y="1076190"/>
            <a:ext cx="9073008" cy="6131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27584" y="552970"/>
            <a:ext cx="38665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8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Šta se krije ispod???</a:t>
            </a:r>
            <a:endParaRPr lang="en-US" sz="28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76456" y="1700808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sr-Latn-RS" sz="2000" dirty="0" smtClean="0">
                <a:latin typeface="Cambria" pitchFamily="18" charset="0"/>
              </a:rPr>
              <a:t>2. </a:t>
            </a:r>
            <a:r>
              <a:rPr lang="vi-VN" sz="2000" dirty="0">
                <a:latin typeface="Cambria" pitchFamily="18" charset="0"/>
              </a:rPr>
              <a:t>Ko određuje izgled dugmeta za paljenje računara?</a:t>
            </a:r>
          </a:p>
        </p:txBody>
      </p:sp>
      <p:sp>
        <p:nvSpPr>
          <p:cNvPr id="9" name="Rectangle 8"/>
          <p:cNvSpPr/>
          <p:nvPr/>
        </p:nvSpPr>
        <p:spPr>
          <a:xfrm>
            <a:off x="563511" y="1700808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latin typeface="Cambria" pitchFamily="18" charset="0"/>
              </a:rPr>
              <a:t>1. </a:t>
            </a:r>
            <a:r>
              <a:rPr lang="sr-Latn-RS" sz="2000" dirty="0">
                <a:latin typeface="Cambria" pitchFamily="18" charset="0"/>
              </a:rPr>
              <a:t>Kako se pali računar?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3511" y="2852936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latin typeface="Cambria" pitchFamily="18" charset="0"/>
              </a:rPr>
              <a:t>10. </a:t>
            </a:r>
            <a:r>
              <a:rPr lang="fi-FI" sz="2000" dirty="0">
                <a:latin typeface="Cambria" pitchFamily="18" charset="0"/>
              </a:rPr>
              <a:t>Kako se pravillno gasi računar</a:t>
            </a:r>
            <a:r>
              <a:rPr lang="fi-FI" sz="2000" dirty="0" smtClean="0">
                <a:latin typeface="Cambria" pitchFamily="18" charset="0"/>
              </a:rPr>
              <a:t>?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3511" y="4030960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sr-Latn-RS" sz="2000" dirty="0" smtClean="0">
                <a:latin typeface="Cambria" pitchFamily="18" charset="0"/>
              </a:rPr>
              <a:t>9.Zašto </a:t>
            </a:r>
            <a:r>
              <a:rPr lang="sr-Latn-RS" sz="2000" dirty="0">
                <a:latin typeface="Cambria" pitchFamily="18" charset="0"/>
              </a:rPr>
              <a:t>koristimo Log off?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3511" y="5157192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latin typeface="Cambria" pitchFamily="18" charset="0"/>
              </a:rPr>
              <a:t>8. </a:t>
            </a:r>
            <a:r>
              <a:rPr lang="sr-Latn-RS" sz="2000" dirty="0">
                <a:latin typeface="Cambria" pitchFamily="18" charset="0"/>
              </a:rPr>
              <a:t>Šta nam omogućava Swich user?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76456" y="2852936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latin typeface="Cambria" pitchFamily="18" charset="0"/>
              </a:rPr>
              <a:t>11</a:t>
            </a:r>
            <a:r>
              <a:rPr lang="sr-Cyrl-CS" sz="2000" dirty="0" smtClean="0">
                <a:latin typeface="Cambria" pitchFamily="18" charset="0"/>
              </a:rPr>
              <a:t>. </a:t>
            </a:r>
            <a:r>
              <a:rPr lang="vi-VN" sz="2000" dirty="0">
                <a:latin typeface="Cambria" pitchFamily="18" charset="0"/>
              </a:rPr>
              <a:t>Koja je razlika između Sleep i Hibernation?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276456" y="4030960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latin typeface="Cambria" pitchFamily="18" charset="0"/>
              </a:rPr>
              <a:t>12. K</a:t>
            </a:r>
            <a:r>
              <a:rPr lang="fr-BE" sz="2000" dirty="0" err="1" smtClean="0">
                <a:latin typeface="Cambria" pitchFamily="18" charset="0"/>
              </a:rPr>
              <a:t>oje</a:t>
            </a:r>
            <a:r>
              <a:rPr lang="fr-BE" sz="2000" dirty="0" smtClean="0">
                <a:latin typeface="Cambria" pitchFamily="18" charset="0"/>
              </a:rPr>
              <a:t> </a:t>
            </a:r>
            <a:r>
              <a:rPr lang="fr-BE" sz="2000" dirty="0">
                <a:latin typeface="Cambria" pitchFamily="18" charset="0"/>
              </a:rPr>
              <a:t>su </a:t>
            </a:r>
            <a:r>
              <a:rPr lang="fr-BE" sz="2000" dirty="0" err="1">
                <a:latin typeface="Cambria" pitchFamily="18" charset="0"/>
              </a:rPr>
              <a:t>mjerna</a:t>
            </a:r>
            <a:r>
              <a:rPr lang="fr-BE" sz="2000" dirty="0">
                <a:latin typeface="Cambria" pitchFamily="18" charset="0"/>
              </a:rPr>
              <a:t> </a:t>
            </a:r>
            <a:r>
              <a:rPr lang="fr-BE" sz="2000" dirty="0" err="1">
                <a:latin typeface="Cambria" pitchFamily="18" charset="0"/>
              </a:rPr>
              <a:t>jedinica</a:t>
            </a:r>
            <a:r>
              <a:rPr lang="fr-BE" sz="2000" dirty="0">
                <a:latin typeface="Cambria" pitchFamily="18" charset="0"/>
              </a:rPr>
              <a:t> </a:t>
            </a:r>
            <a:r>
              <a:rPr lang="fr-BE" sz="2000" dirty="0" err="1">
                <a:latin typeface="Cambria" pitchFamily="18" charset="0"/>
              </a:rPr>
              <a:t>za</a:t>
            </a:r>
            <a:r>
              <a:rPr lang="fr-BE" sz="2000" dirty="0">
                <a:latin typeface="Cambria" pitchFamily="18" charset="0"/>
              </a:rPr>
              <a:t> </a:t>
            </a:r>
            <a:r>
              <a:rPr lang="fr-BE" sz="2000" dirty="0" err="1">
                <a:latin typeface="Cambria" pitchFamily="18" charset="0"/>
              </a:rPr>
              <a:t>izražavanje</a:t>
            </a:r>
            <a:r>
              <a:rPr lang="fr-BE" sz="2000" dirty="0">
                <a:latin typeface="Cambria" pitchFamily="18" charset="0"/>
              </a:rPr>
              <a:t> </a:t>
            </a:r>
            <a:r>
              <a:rPr lang="fr-BE" sz="2000" dirty="0" err="1" smtClean="0">
                <a:latin typeface="Cambria" pitchFamily="18" charset="0"/>
              </a:rPr>
              <a:t>memorije</a:t>
            </a:r>
            <a:r>
              <a:rPr lang="sr-Latn-RS" sz="2000" dirty="0" smtClean="0">
                <a:latin typeface="Cambria" pitchFamily="18" charset="0"/>
              </a:rPr>
              <a:t>?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276456" y="5157192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latin typeface="Cambria" pitchFamily="18" charset="0"/>
              </a:rPr>
              <a:t>7. Šta je RAM memorija?</a:t>
            </a:r>
            <a:endParaRPr lang="en-US" sz="2000" dirty="0">
              <a:latin typeface="Cambria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976456" y="1700808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CS" sz="2000" dirty="0" smtClean="0">
                <a:latin typeface="Cambria" pitchFamily="18" charset="0"/>
              </a:rPr>
              <a:t>3. К</a:t>
            </a:r>
            <a:r>
              <a:rPr lang="en-US" sz="2000" dirty="0" err="1" smtClean="0">
                <a:latin typeface="Cambria" pitchFamily="18" charset="0"/>
              </a:rPr>
              <a:t>oja</a:t>
            </a:r>
            <a:r>
              <a:rPr lang="en-US" sz="2000" dirty="0" smtClean="0">
                <a:latin typeface="Cambria" pitchFamily="18" charset="0"/>
              </a:rPr>
              <a:t> </a:t>
            </a:r>
            <a:r>
              <a:rPr lang="en-US" sz="2000" dirty="0">
                <a:latin typeface="Cambria" pitchFamily="18" charset="0"/>
              </a:rPr>
              <a:t>je </a:t>
            </a:r>
            <a:r>
              <a:rPr lang="en-US" sz="2000" dirty="0" err="1">
                <a:latin typeface="Cambria" pitchFamily="18" charset="0"/>
              </a:rPr>
              <a:t>uloga</a:t>
            </a:r>
            <a:r>
              <a:rPr lang="en-US" sz="2000" dirty="0">
                <a:latin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</a:rPr>
              <a:t>centralne</a:t>
            </a:r>
            <a:r>
              <a:rPr lang="en-US" sz="2000" dirty="0">
                <a:latin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</a:rPr>
              <a:t>jedinice</a:t>
            </a:r>
            <a:r>
              <a:rPr lang="en-US" sz="2000" dirty="0">
                <a:latin typeface="Cambria" pitchFamily="18" charset="0"/>
              </a:rPr>
              <a:t>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76456" y="2852936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>
                <a:latin typeface="Cambria" pitchFamily="18" charset="0"/>
              </a:rPr>
              <a:t>4</a:t>
            </a:r>
            <a:r>
              <a:rPr lang="sr-Latn-RS" sz="2000" dirty="0" smtClean="0">
                <a:latin typeface="Cambria" pitchFamily="18" charset="0"/>
              </a:rPr>
              <a:t>. Šta je memorija?</a:t>
            </a:r>
            <a:endParaRPr lang="en-US" sz="2000" dirty="0">
              <a:latin typeface="Cambria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976456" y="4030960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sr-Latn-RS" sz="2000" dirty="0" smtClean="0">
                <a:latin typeface="Cambria" pitchFamily="18" charset="0"/>
              </a:rPr>
              <a:t>5. </a:t>
            </a:r>
            <a:r>
              <a:rPr lang="sr-Latn-RS" sz="2000" dirty="0">
                <a:latin typeface="Cambria" pitchFamily="18" charset="0"/>
              </a:rPr>
              <a:t>Šta znači User?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76456" y="5157192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sr-Latn-RS" sz="2000" dirty="0" smtClean="0">
                <a:latin typeface="Cambria" pitchFamily="18" charset="0"/>
              </a:rPr>
              <a:t>6. N</a:t>
            </a:r>
            <a:r>
              <a:rPr lang="en-US" sz="2000" dirty="0" err="1" smtClean="0">
                <a:latin typeface="Cambria" pitchFamily="18" charset="0"/>
              </a:rPr>
              <a:t>avedite</a:t>
            </a:r>
            <a:r>
              <a:rPr lang="en-US" sz="2000" dirty="0" smtClean="0">
                <a:latin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</a:rPr>
              <a:t>neke</a:t>
            </a:r>
            <a:r>
              <a:rPr lang="en-US" sz="2000" dirty="0">
                <a:latin typeface="Cambria" pitchFamily="18" charset="0"/>
              </a:rPr>
              <a:t> od </a:t>
            </a:r>
            <a:r>
              <a:rPr lang="en-US" sz="2000" dirty="0" err="1">
                <a:latin typeface="Cambria" pitchFamily="18" charset="0"/>
              </a:rPr>
              <a:t>spoljašnjih</a:t>
            </a:r>
            <a:r>
              <a:rPr lang="en-US" sz="2000" dirty="0">
                <a:latin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</a:rPr>
              <a:t>memorija</a:t>
            </a:r>
            <a:r>
              <a:rPr lang="en-US" sz="2000" dirty="0">
                <a:latin typeface="Cambria" pitchFamily="18" charset="0"/>
              </a:rPr>
              <a:t>?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95536" y="1556792"/>
            <a:ext cx="8496944" cy="4968552"/>
          </a:xfrm>
          <a:prstGeom prst="rect">
            <a:avLst/>
          </a:prstGeom>
          <a:noFill/>
          <a:ln w="76200">
            <a:solidFill>
              <a:schemeClr val="bg1"/>
            </a:solidFill>
            <a:prstDash val="sysDot"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44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3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7584" y="529516"/>
            <a:ext cx="79026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3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Koje su osnovne radnje s mišem?</a:t>
            </a:r>
            <a:endParaRPr lang="en-US" sz="3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9912" y="1628800"/>
            <a:ext cx="4474096" cy="2062103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bg1"/>
                </a:solidFill>
                <a:latin typeface="Cambria" pitchFamily="18" charset="0"/>
              </a:rPr>
              <a:t>Miš</a:t>
            </a:r>
            <a:r>
              <a:rPr lang="en-US" sz="32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Cambria" pitchFamily="18" charset="0"/>
              </a:rPr>
              <a:t>očitava</a:t>
            </a:r>
            <a:r>
              <a:rPr lang="en-US" sz="32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Cambria" pitchFamily="18" charset="0"/>
              </a:rPr>
              <a:t>pokrete</a:t>
            </a:r>
            <a:r>
              <a:rPr lang="en-US" sz="32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Cambria" pitchFamily="18" charset="0"/>
              </a:rPr>
              <a:t>koje</a:t>
            </a:r>
            <a:r>
              <a:rPr lang="en-US" sz="32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Cambria" pitchFamily="18" charset="0"/>
              </a:rPr>
              <a:t>korisnik</a:t>
            </a:r>
            <a:r>
              <a:rPr lang="en-US" sz="32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Cambria" pitchFamily="18" charset="0"/>
              </a:rPr>
              <a:t>pravi</a:t>
            </a:r>
            <a:r>
              <a:rPr lang="en-US" sz="3200" dirty="0">
                <a:solidFill>
                  <a:schemeClr val="bg1"/>
                </a:solidFill>
                <a:latin typeface="Cambria" pitchFamily="18" charset="0"/>
              </a:rPr>
              <a:t> i </a:t>
            </a:r>
            <a:r>
              <a:rPr lang="en-US" sz="3200" dirty="0" err="1">
                <a:solidFill>
                  <a:schemeClr val="bg1"/>
                </a:solidFill>
                <a:latin typeface="Cambria" pitchFamily="18" charset="0"/>
              </a:rPr>
              <a:t>pretvara</a:t>
            </a:r>
            <a:r>
              <a:rPr lang="en-US" sz="32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Cambria" pitchFamily="18" charset="0"/>
              </a:rPr>
              <a:t>ih</a:t>
            </a:r>
            <a:r>
              <a:rPr lang="en-US" sz="3200" dirty="0">
                <a:solidFill>
                  <a:schemeClr val="bg1"/>
                </a:solidFill>
                <a:latin typeface="Cambria" pitchFamily="18" charset="0"/>
              </a:rPr>
              <a:t> u </a:t>
            </a:r>
            <a:r>
              <a:rPr lang="en-US" sz="3200" dirty="0" err="1">
                <a:solidFill>
                  <a:schemeClr val="bg1"/>
                </a:solidFill>
                <a:latin typeface="Cambria" pitchFamily="18" charset="0"/>
              </a:rPr>
              <a:t>električki</a:t>
            </a:r>
            <a:r>
              <a:rPr lang="en-US" sz="3200" dirty="0">
                <a:solidFill>
                  <a:schemeClr val="bg1"/>
                </a:solidFill>
                <a:latin typeface="Cambria" pitchFamily="18" charset="0"/>
              </a:rPr>
              <a:t> signal </a:t>
            </a:r>
            <a:r>
              <a:rPr lang="en-US" sz="3200" dirty="0" err="1">
                <a:solidFill>
                  <a:schemeClr val="bg1"/>
                </a:solidFill>
                <a:latin typeface="Cambria" pitchFamily="18" charset="0"/>
              </a:rPr>
              <a:t>koji</a:t>
            </a:r>
            <a:r>
              <a:rPr lang="en-US" sz="3200" dirty="0">
                <a:solidFill>
                  <a:schemeClr val="bg1"/>
                </a:solidFill>
                <a:latin typeface="Cambria" pitchFamily="18" charset="0"/>
              </a:rPr>
              <a:t> se </a:t>
            </a:r>
            <a:r>
              <a:rPr lang="en-US" sz="3200" dirty="0" err="1">
                <a:solidFill>
                  <a:schemeClr val="bg1"/>
                </a:solidFill>
                <a:latin typeface="Cambria" pitchFamily="18" charset="0"/>
              </a:rPr>
              <a:t>potom</a:t>
            </a:r>
            <a:r>
              <a:rPr lang="en-US" sz="32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Cambria" pitchFamily="18" charset="0"/>
              </a:rPr>
              <a:t>šalje</a:t>
            </a:r>
            <a:r>
              <a:rPr lang="en-US" sz="32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Cambria" pitchFamily="18" charset="0"/>
              </a:rPr>
              <a:t>računaru</a:t>
            </a:r>
            <a:r>
              <a:rPr lang="sr-Latn-RS" sz="3200" dirty="0" smtClean="0">
                <a:solidFill>
                  <a:schemeClr val="bg1"/>
                </a:solidFill>
                <a:latin typeface="Cambria" pitchFamily="18" charset="0"/>
              </a:rPr>
              <a:t>.</a:t>
            </a:r>
            <a:endParaRPr lang="en-US" sz="3200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117" y="4307483"/>
            <a:ext cx="1433686" cy="2313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5052261" y="2347080"/>
            <a:ext cx="275428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4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Lijevi klik</a:t>
            </a:r>
            <a:endParaRPr lang="en-US" sz="4400" b="1" cap="none" spc="0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53233" y="1661964"/>
            <a:ext cx="43017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latin typeface="Cambria" pitchFamily="18" charset="0"/>
              </a:rPr>
              <a:t>Osnovne</a:t>
            </a:r>
            <a:r>
              <a:rPr lang="en-US" sz="2800" b="1" dirty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latin typeface="Cambria" pitchFamily="18" charset="0"/>
              </a:rPr>
              <a:t> </a:t>
            </a:r>
            <a:r>
              <a:rPr lang="en-US" sz="2800" b="1" dirty="0" err="1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latin typeface="Cambria" pitchFamily="18" charset="0"/>
              </a:rPr>
              <a:t>radnje</a:t>
            </a:r>
            <a:r>
              <a:rPr lang="en-US" sz="2800" b="1" dirty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latin typeface="Cambria" pitchFamily="18" charset="0"/>
              </a:rPr>
              <a:t> s </a:t>
            </a:r>
            <a:r>
              <a:rPr lang="en-US" sz="2800" b="1" dirty="0" err="1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latin typeface="Cambria" pitchFamily="18" charset="0"/>
              </a:rPr>
              <a:t>mišem</a:t>
            </a:r>
            <a:r>
              <a:rPr lang="en-US" sz="2800" b="1" dirty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latin typeface="Cambria" pitchFamily="18" charset="0"/>
              </a:rPr>
              <a:t>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52261" y="3223182"/>
            <a:ext cx="280236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44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Desni </a:t>
            </a:r>
            <a:r>
              <a:rPr lang="sr-Latn-RS" sz="4400" b="1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klik</a:t>
            </a:r>
            <a:endParaRPr lang="en-US" sz="4400" b="1" cap="none" spc="0" dirty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52261" y="4099284"/>
            <a:ext cx="390369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4400" b="1" dirty="0" smtClean="0">
                <a:ln w="1905"/>
                <a:solidFill>
                  <a:srgbClr val="DD299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Dvostruki klik</a:t>
            </a:r>
            <a:endParaRPr lang="en-US" sz="4400" b="1" cap="none" spc="0" dirty="0">
              <a:ln w="1905"/>
              <a:solidFill>
                <a:srgbClr val="DD2994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052261" y="4975386"/>
            <a:ext cx="362124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4400" b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Premještanje</a:t>
            </a:r>
            <a:endParaRPr lang="en-US" sz="4400" b="1" cap="none" spc="0" dirty="0">
              <a:ln w="1905"/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052261" y="5851490"/>
            <a:ext cx="266425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4400" b="1" dirty="0">
                <a:ln w="1905"/>
                <a:solidFill>
                  <a:schemeClr val="accent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Skrolanje</a:t>
            </a:r>
            <a:endParaRPr lang="en-US" sz="4400" b="1" cap="none" spc="0" dirty="0">
              <a:ln w="1905"/>
              <a:solidFill>
                <a:schemeClr val="accent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84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" grpId="0"/>
      <p:bldP spid="11" grpId="0"/>
      <p:bldP spid="12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7584" y="529516"/>
            <a:ext cx="80817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3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Koji pokazivači miša sve postoje?</a:t>
            </a:r>
            <a:endParaRPr lang="en-US" sz="3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27584" y="1510278"/>
            <a:ext cx="7884368" cy="1077218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bg1"/>
                </a:solidFill>
                <a:latin typeface="Cambria" pitchFamily="18" charset="0"/>
              </a:rPr>
              <a:t>Neki</a:t>
            </a:r>
            <a:r>
              <a:rPr lang="en-US" sz="3200" dirty="0">
                <a:solidFill>
                  <a:schemeClr val="bg1"/>
                </a:solidFill>
                <a:latin typeface="Cambria" pitchFamily="18" charset="0"/>
              </a:rPr>
              <a:t> od </a:t>
            </a:r>
            <a:r>
              <a:rPr lang="en-US" sz="3200" dirty="0" err="1">
                <a:solidFill>
                  <a:schemeClr val="bg1"/>
                </a:solidFill>
                <a:latin typeface="Cambria" pitchFamily="18" charset="0"/>
              </a:rPr>
              <a:t>oblika</a:t>
            </a:r>
            <a:r>
              <a:rPr lang="en-US" sz="32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Cambria" pitchFamily="18" charset="0"/>
              </a:rPr>
              <a:t>pokazivača</a:t>
            </a:r>
            <a:r>
              <a:rPr lang="en-US" sz="32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Cambria" pitchFamily="18" charset="0"/>
              </a:rPr>
              <a:t>miša</a:t>
            </a:r>
            <a:r>
              <a:rPr lang="en-US" sz="32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sr-Latn-RS" sz="3200" dirty="0" smtClean="0">
                <a:solidFill>
                  <a:schemeClr val="bg1"/>
                </a:solidFill>
                <a:latin typeface="Cambria" pitchFamily="18" charset="0"/>
              </a:rPr>
              <a:t>zavisno </a:t>
            </a:r>
            <a:r>
              <a:rPr lang="en-US" sz="3200" dirty="0" smtClean="0">
                <a:solidFill>
                  <a:schemeClr val="bg1"/>
                </a:solidFill>
                <a:latin typeface="Cambria" pitchFamily="18" charset="0"/>
              </a:rPr>
              <a:t>o</a:t>
            </a:r>
            <a:r>
              <a:rPr lang="sr-Latn-RS" sz="3200" dirty="0" smtClean="0">
                <a:solidFill>
                  <a:schemeClr val="bg1"/>
                </a:solidFill>
                <a:latin typeface="Cambria" pitchFamily="18" charset="0"/>
              </a:rPr>
              <a:t>d</a:t>
            </a:r>
            <a:r>
              <a:rPr lang="en-US" sz="32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Cambria" pitchFamily="18" charset="0"/>
              </a:rPr>
              <a:t>procesima</a:t>
            </a:r>
            <a:r>
              <a:rPr lang="en-US" sz="32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Cambria" pitchFamily="18" charset="0"/>
              </a:rPr>
              <a:t>koji</a:t>
            </a:r>
            <a:r>
              <a:rPr lang="en-US" sz="3200" dirty="0">
                <a:solidFill>
                  <a:schemeClr val="bg1"/>
                </a:solidFill>
                <a:latin typeface="Cambria" pitchFamily="18" charset="0"/>
              </a:rPr>
              <a:t> se </a:t>
            </a:r>
            <a:r>
              <a:rPr lang="en-US" sz="3200" dirty="0" err="1">
                <a:solidFill>
                  <a:schemeClr val="bg1"/>
                </a:solidFill>
                <a:latin typeface="Cambria" pitchFamily="18" charset="0"/>
              </a:rPr>
              <a:t>odvijaju</a:t>
            </a:r>
            <a:r>
              <a:rPr lang="en-US" sz="3200" dirty="0">
                <a:solidFill>
                  <a:schemeClr val="bg1"/>
                </a:solidFill>
                <a:latin typeface="Cambria" pitchFamily="18" charset="0"/>
              </a:rPr>
              <a:t> u </a:t>
            </a:r>
            <a:r>
              <a:rPr lang="sr-Latn-RS" sz="3200" dirty="0" smtClean="0">
                <a:solidFill>
                  <a:schemeClr val="bg1"/>
                </a:solidFill>
                <a:latin typeface="Cambria" pitchFamily="18" charset="0"/>
              </a:rPr>
              <a:t>računaru</a:t>
            </a:r>
            <a:r>
              <a:rPr lang="en-US" sz="3200" dirty="0" smtClean="0">
                <a:solidFill>
                  <a:schemeClr val="bg1"/>
                </a:solidFill>
                <a:latin typeface="Cambria" pitchFamily="18" charset="0"/>
              </a:rPr>
              <a:t>:</a:t>
            </a:r>
            <a:endParaRPr lang="en-US" sz="3200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99389" y="3057025"/>
            <a:ext cx="3228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Cambria" pitchFamily="18" charset="0"/>
              </a:rPr>
              <a:t>omogu</a:t>
            </a:r>
            <a:r>
              <a:rPr lang="sr-Latn-RS" sz="2000" dirty="0" smtClean="0">
                <a:latin typeface="Cambria" pitchFamily="18" charset="0"/>
              </a:rPr>
              <a:t>ć</a:t>
            </a:r>
            <a:r>
              <a:rPr lang="en-US" sz="2000" dirty="0" smtClean="0">
                <a:latin typeface="Cambria" pitchFamily="18" charset="0"/>
              </a:rPr>
              <a:t>en </a:t>
            </a:r>
            <a:r>
              <a:rPr lang="en-US" sz="2000" dirty="0">
                <a:latin typeface="Cambria" pitchFamily="18" charset="0"/>
              </a:rPr>
              <a:t>je </a:t>
            </a:r>
            <a:r>
              <a:rPr lang="en-US" sz="2000" dirty="0" err="1">
                <a:latin typeface="Cambria" pitchFamily="18" charset="0"/>
              </a:rPr>
              <a:t>normalni</a:t>
            </a:r>
            <a:r>
              <a:rPr lang="en-US" sz="2000" dirty="0">
                <a:latin typeface="Cambria" pitchFamily="18" charset="0"/>
              </a:rPr>
              <a:t> rad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55846" y="3699283"/>
            <a:ext cx="32721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mbria" pitchFamily="18" charset="0"/>
              </a:rPr>
              <a:t>u </a:t>
            </a:r>
            <a:r>
              <a:rPr lang="en-US" sz="2000" dirty="0" err="1">
                <a:latin typeface="Cambria" pitchFamily="18" charset="0"/>
              </a:rPr>
              <a:t>pozadini</a:t>
            </a:r>
            <a:r>
              <a:rPr lang="en-US" sz="2000" dirty="0">
                <a:latin typeface="Cambria" pitchFamily="18" charset="0"/>
              </a:rPr>
              <a:t> se </a:t>
            </a:r>
            <a:r>
              <a:rPr lang="en-US" sz="2000" dirty="0" err="1">
                <a:latin typeface="Cambria" pitchFamily="18" charset="0"/>
              </a:rPr>
              <a:t>izvršava</a:t>
            </a:r>
            <a:r>
              <a:rPr lang="en-US" sz="2000" dirty="0">
                <a:latin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</a:rPr>
              <a:t>neki</a:t>
            </a:r>
            <a:r>
              <a:rPr lang="en-US" sz="2000" dirty="0">
                <a:latin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</a:rPr>
              <a:t>proces</a:t>
            </a:r>
            <a:r>
              <a:rPr lang="en-US" sz="2000" dirty="0">
                <a:latin typeface="Cambria" pitchFamily="18" charset="0"/>
              </a:rPr>
              <a:t>, </a:t>
            </a:r>
            <a:r>
              <a:rPr lang="en-US" sz="2000" dirty="0" err="1">
                <a:latin typeface="Cambria" pitchFamily="18" charset="0"/>
              </a:rPr>
              <a:t>naredba</a:t>
            </a:r>
            <a:endParaRPr lang="en-US" sz="2000" dirty="0">
              <a:latin typeface="Cambria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41331" y="4635387"/>
            <a:ext cx="32721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dirty="0">
                <a:latin typeface="Cambria" pitchFamily="18" charset="0"/>
              </a:rPr>
              <a:t>OS </a:t>
            </a:r>
            <a:r>
              <a:rPr lang="en-US" sz="2000" dirty="0">
                <a:latin typeface="Cambria" pitchFamily="18" charset="0"/>
              </a:rPr>
              <a:t>je </a:t>
            </a:r>
            <a:r>
              <a:rPr lang="en-US" sz="2000" dirty="0" err="1">
                <a:latin typeface="Cambria" pitchFamily="18" charset="0"/>
              </a:rPr>
              <a:t>zauzet</a:t>
            </a:r>
            <a:r>
              <a:rPr lang="en-US" sz="2000" dirty="0">
                <a:latin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</a:rPr>
              <a:t>izvršavanjem</a:t>
            </a:r>
            <a:r>
              <a:rPr lang="en-US" sz="2000" dirty="0">
                <a:latin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</a:rPr>
              <a:t>nekog</a:t>
            </a:r>
            <a:r>
              <a:rPr lang="en-US" sz="2000" dirty="0">
                <a:latin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</a:rPr>
              <a:t>procesa</a:t>
            </a:r>
            <a:r>
              <a:rPr lang="en-US" sz="2000" dirty="0">
                <a:latin typeface="Cambria" pitchFamily="18" charset="0"/>
              </a:rPr>
              <a:t>, </a:t>
            </a:r>
            <a:r>
              <a:rPr lang="en-US" sz="2000" dirty="0" err="1">
                <a:latin typeface="Cambria" pitchFamily="18" charset="0"/>
              </a:rPr>
              <a:t>naredbe</a:t>
            </a:r>
            <a:endParaRPr lang="en-US" sz="2000" dirty="0">
              <a:latin typeface="Cambria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41331" y="5550641"/>
            <a:ext cx="32721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itchFamily="18" charset="0"/>
              </a:rPr>
              <a:t>aktivan je precizan, grafički izbor u objektu s grafikom</a:t>
            </a:r>
            <a:endParaRPr lang="en-US" sz="2000" dirty="0">
              <a:latin typeface="Cambria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24083" y="5550641"/>
            <a:ext cx="3628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itchFamily="18" charset="0"/>
              </a:rPr>
              <a:t>aktivan je znakovni, tekstualni izbor u objektu s tekstom</a:t>
            </a:r>
            <a:endParaRPr lang="en-US" sz="2000" dirty="0">
              <a:latin typeface="Cambria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3564902"/>
            <a:ext cx="4413469" cy="0"/>
          </a:xfrm>
          <a:prstGeom prst="line">
            <a:avLst/>
          </a:prstGeom>
          <a:ln w="38100">
            <a:solidFill>
              <a:srgbClr val="DD2994"/>
            </a:solidFill>
            <a:prstDash val="sys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5" name="Picture 10" descr="Rezultat slika za different types of cursor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01" t="-886" r="61911" b="88479"/>
          <a:stretch/>
        </p:blipFill>
        <p:spPr bwMode="auto">
          <a:xfrm>
            <a:off x="231665" y="2857778"/>
            <a:ext cx="667927" cy="69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 descr="Rezultat slika za different types of cursor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44" t="27387" r="61268" b="60206"/>
          <a:stretch/>
        </p:blipFill>
        <p:spPr bwMode="auto">
          <a:xfrm>
            <a:off x="231665" y="3699283"/>
            <a:ext cx="667927" cy="69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Straight Connector 26"/>
          <p:cNvCxnSpPr/>
          <p:nvPr/>
        </p:nvCxnSpPr>
        <p:spPr>
          <a:xfrm>
            <a:off x="0" y="4563379"/>
            <a:ext cx="4413469" cy="0"/>
          </a:xfrm>
          <a:prstGeom prst="line">
            <a:avLst/>
          </a:prstGeom>
          <a:ln w="38100">
            <a:solidFill>
              <a:srgbClr val="DD2994"/>
            </a:solidFill>
            <a:prstDash val="sys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8" name="Picture 10" descr="Rezultat slika za different types of cursor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8" t="40038" r="59984" b="47555"/>
          <a:stretch/>
        </p:blipFill>
        <p:spPr bwMode="auto">
          <a:xfrm>
            <a:off x="231665" y="4657603"/>
            <a:ext cx="667927" cy="69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9" name="Straight Connector 28"/>
          <p:cNvCxnSpPr/>
          <p:nvPr/>
        </p:nvCxnSpPr>
        <p:spPr>
          <a:xfrm>
            <a:off x="0" y="5427475"/>
            <a:ext cx="4413469" cy="0"/>
          </a:xfrm>
          <a:prstGeom prst="line">
            <a:avLst/>
          </a:prstGeom>
          <a:ln w="38100">
            <a:solidFill>
              <a:srgbClr val="DD2994"/>
            </a:solidFill>
            <a:prstDash val="sys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0" name="Picture 10" descr="Rezultat slika za different types of cursor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9" t="51399" r="59663" b="36194"/>
          <a:stretch/>
        </p:blipFill>
        <p:spPr bwMode="auto">
          <a:xfrm>
            <a:off x="231665" y="5499483"/>
            <a:ext cx="667927" cy="69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Straight Connector 30"/>
          <p:cNvCxnSpPr/>
          <p:nvPr/>
        </p:nvCxnSpPr>
        <p:spPr>
          <a:xfrm>
            <a:off x="0" y="6381328"/>
            <a:ext cx="4413469" cy="0"/>
          </a:xfrm>
          <a:prstGeom prst="line">
            <a:avLst/>
          </a:prstGeom>
          <a:ln w="38100">
            <a:solidFill>
              <a:srgbClr val="DD2994"/>
            </a:solidFill>
            <a:prstDash val="sys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2" name="Picture 10" descr="Rezultat slika za different types of cursor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05" t="63264" r="61107" b="24329"/>
          <a:stretch/>
        </p:blipFill>
        <p:spPr bwMode="auto">
          <a:xfrm>
            <a:off x="4714418" y="5583656"/>
            <a:ext cx="667927" cy="69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3" name="Straight Connector 32"/>
          <p:cNvCxnSpPr/>
          <p:nvPr/>
        </p:nvCxnSpPr>
        <p:spPr>
          <a:xfrm>
            <a:off x="4769768" y="3564902"/>
            <a:ext cx="4413469" cy="0"/>
          </a:xfrm>
          <a:prstGeom prst="line">
            <a:avLst/>
          </a:prstGeom>
          <a:ln w="38100">
            <a:solidFill>
              <a:srgbClr val="DD2994"/>
            </a:solidFill>
            <a:prstDash val="sys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730531" y="4563379"/>
            <a:ext cx="4413469" cy="0"/>
          </a:xfrm>
          <a:prstGeom prst="line">
            <a:avLst/>
          </a:prstGeom>
          <a:ln w="38100">
            <a:solidFill>
              <a:srgbClr val="DD2994"/>
            </a:solidFill>
            <a:prstDash val="sys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730531" y="5427475"/>
            <a:ext cx="4413469" cy="0"/>
          </a:xfrm>
          <a:prstGeom prst="line">
            <a:avLst/>
          </a:prstGeom>
          <a:ln w="38100">
            <a:solidFill>
              <a:srgbClr val="DD2994"/>
            </a:solidFill>
            <a:prstDash val="sys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4769768" y="6381328"/>
            <a:ext cx="4413469" cy="0"/>
          </a:xfrm>
          <a:prstGeom prst="line">
            <a:avLst/>
          </a:prstGeom>
          <a:ln w="38100">
            <a:solidFill>
              <a:srgbClr val="DD2994"/>
            </a:solidFill>
            <a:prstDash val="sys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680752" y="3711477"/>
            <a:ext cx="34632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Cambria" pitchFamily="18" charset="0"/>
              </a:rPr>
              <a:t>aktivirano</a:t>
            </a:r>
            <a:r>
              <a:rPr lang="en-US" sz="2000" dirty="0">
                <a:latin typeface="Cambria" pitchFamily="18" charset="0"/>
              </a:rPr>
              <a:t> je </a:t>
            </a:r>
            <a:r>
              <a:rPr lang="en-US" sz="2000" dirty="0" err="1">
                <a:latin typeface="Cambria" pitchFamily="18" charset="0"/>
              </a:rPr>
              <a:t>mijenjanje</a:t>
            </a:r>
            <a:r>
              <a:rPr lang="en-US" sz="2000" dirty="0">
                <a:latin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</a:rPr>
              <a:t>veličine</a:t>
            </a:r>
            <a:r>
              <a:rPr lang="en-US" sz="2000" dirty="0">
                <a:latin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</a:rPr>
              <a:t>objekta</a:t>
            </a:r>
            <a:endParaRPr lang="en-US" sz="2000" dirty="0">
              <a:latin typeface="Cambria" pitchFamily="18" charset="0"/>
            </a:endParaRPr>
          </a:p>
        </p:txBody>
      </p:sp>
      <p:pic>
        <p:nvPicPr>
          <p:cNvPr id="38" name="Picture 10" descr="Rezultat slika za different types of cursor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89" t="-345" r="4323" b="87938"/>
          <a:stretch/>
        </p:blipFill>
        <p:spPr bwMode="auto">
          <a:xfrm>
            <a:off x="4696161" y="3721874"/>
            <a:ext cx="667927" cy="69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5643443" y="2919389"/>
            <a:ext cx="32285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Cambria" pitchFamily="18" charset="0"/>
              </a:rPr>
              <a:t>aktivirano</a:t>
            </a:r>
            <a:r>
              <a:rPr lang="en-US" sz="2000" dirty="0">
                <a:latin typeface="Cambria" pitchFamily="18" charset="0"/>
              </a:rPr>
              <a:t> je </a:t>
            </a:r>
            <a:r>
              <a:rPr lang="sr-Latn-RS" sz="2000" dirty="0" smtClean="0">
                <a:latin typeface="Cambria" pitchFamily="18" charset="0"/>
              </a:rPr>
              <a:t>pomjeranje </a:t>
            </a:r>
            <a:r>
              <a:rPr lang="en-US" sz="2000" dirty="0" err="1" smtClean="0">
                <a:latin typeface="Cambria" pitchFamily="18" charset="0"/>
              </a:rPr>
              <a:t>objekta</a:t>
            </a:r>
            <a:endParaRPr lang="en-US" sz="2000" dirty="0">
              <a:latin typeface="Cambria" pitchFamily="18" charset="0"/>
            </a:endParaRPr>
          </a:p>
        </p:txBody>
      </p:sp>
      <p:pic>
        <p:nvPicPr>
          <p:cNvPr id="42" name="Picture 10" descr="Rezultat slika za different types of cursor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96" t="51885" r="3316" b="37122"/>
          <a:stretch/>
        </p:blipFill>
        <p:spPr bwMode="auto">
          <a:xfrm>
            <a:off x="4675719" y="2937283"/>
            <a:ext cx="667927" cy="61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5582703" y="4883349"/>
            <a:ext cx="3561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Cambria" pitchFamily="18" charset="0"/>
              </a:rPr>
              <a:t>aktivan je izbor hiperlink veze</a:t>
            </a:r>
            <a:endParaRPr lang="en-US" sz="2000" dirty="0">
              <a:latin typeface="Cambria" pitchFamily="18" charset="0"/>
            </a:endParaRPr>
          </a:p>
        </p:txBody>
      </p:sp>
      <p:pic>
        <p:nvPicPr>
          <p:cNvPr id="44" name="Picture 10" descr="Rezultat slika za different types of cursor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84" t="76586" r="3028" b="11007"/>
          <a:stretch/>
        </p:blipFill>
        <p:spPr bwMode="auto">
          <a:xfrm>
            <a:off x="4673037" y="4701146"/>
            <a:ext cx="667927" cy="69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50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6" grpId="0"/>
      <p:bldP spid="19" grpId="0"/>
      <p:bldP spid="20" grpId="0"/>
      <p:bldP spid="21" grpId="0"/>
      <p:bldP spid="22" grpId="0"/>
      <p:bldP spid="37" grpId="0"/>
      <p:bldP spid="41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5896" y="1628800"/>
            <a:ext cx="9118104" cy="1754326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Tastatura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 </a:t>
            </a:r>
            <a:r>
              <a:rPr lang="en-US" sz="3600" dirty="0" smtClean="0">
                <a:solidFill>
                  <a:schemeClr val="bg1"/>
                </a:solidFill>
                <a:latin typeface="Cambria" pitchFamily="18" charset="0"/>
              </a:rPr>
              <a:t>je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standardni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ulazni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uredjaj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.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Pritiskom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na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tipku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tastatura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šalje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digitalni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impul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 </a:t>
            </a:r>
            <a:r>
              <a:rPr lang="en-US" sz="3600" dirty="0" err="1" smtClean="0">
                <a:solidFill>
                  <a:schemeClr val="bg1"/>
                </a:solidFill>
                <a:latin typeface="Cambria" pitchFamily="18" charset="0"/>
              </a:rPr>
              <a:t>koji</a:t>
            </a:r>
            <a:r>
              <a:rPr lang="en-US" sz="36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putem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kabla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putuje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do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računara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. </a:t>
            </a:r>
          </a:p>
        </p:txBody>
      </p:sp>
      <p:sp>
        <p:nvSpPr>
          <p:cNvPr id="8" name="Rectangle 7"/>
          <p:cNvSpPr/>
          <p:nvPr/>
        </p:nvSpPr>
        <p:spPr>
          <a:xfrm>
            <a:off x="827584" y="552970"/>
            <a:ext cx="322876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44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TASTATURA</a:t>
            </a:r>
            <a:endParaRPr lang="en-US" sz="44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1026" name="Picture 2" descr="Srodna slik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7" b="32783"/>
          <a:stretch/>
        </p:blipFill>
        <p:spPr bwMode="auto">
          <a:xfrm>
            <a:off x="318220" y="3879832"/>
            <a:ext cx="8533456" cy="2638557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846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7583" y="573842"/>
            <a:ext cx="819307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600" b="1" cap="all" dirty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Na tastaturi se nalaze više grupa tastera i to</a:t>
            </a:r>
            <a:endParaRPr lang="en-US" sz="2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00808"/>
            <a:ext cx="8857085" cy="2450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107504" y="2133600"/>
            <a:ext cx="5740846" cy="2018119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7236295" y="1700808"/>
            <a:ext cx="1728293" cy="2450911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107504" y="1659697"/>
            <a:ext cx="5702746" cy="378653"/>
          </a:xfrm>
          <a:prstGeom prst="round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5810250" y="1700809"/>
            <a:ext cx="1368152" cy="2429886"/>
          </a:xfrm>
          <a:prstGeom prst="round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33062" y="4221088"/>
            <a:ext cx="4770986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Cambria" pitchFamily="18" charset="0"/>
              </a:rPr>
              <a:t>alfanumerički</a:t>
            </a:r>
            <a:r>
              <a:rPr lang="en-US" sz="3600" b="1" dirty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itchFamily="18" charset="0"/>
              </a:rPr>
              <a:t>tasteri</a:t>
            </a:r>
            <a:r>
              <a:rPr lang="en-US" sz="3600" b="1" dirty="0">
                <a:solidFill>
                  <a:srgbClr val="FF0000"/>
                </a:solidFill>
                <a:latin typeface="Cambria" pitchFamily="18" charset="0"/>
              </a:rPr>
              <a:t> 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3062" y="4869160"/>
            <a:ext cx="70907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>
                <a:solidFill>
                  <a:srgbClr val="00B0F0"/>
                </a:solidFill>
                <a:latin typeface="Cambria" pitchFamily="18" charset="0"/>
              </a:rPr>
              <a:t>grupa</a:t>
            </a:r>
            <a:r>
              <a:rPr lang="en-US" sz="3600" b="1" dirty="0">
                <a:solidFill>
                  <a:srgbClr val="00B0F0"/>
                </a:solidFill>
                <a:latin typeface="Cambria" pitchFamily="18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Cambria" pitchFamily="18" charset="0"/>
              </a:rPr>
              <a:t>funkcijskih</a:t>
            </a:r>
            <a:r>
              <a:rPr lang="en-US" sz="3600" b="1" dirty="0">
                <a:solidFill>
                  <a:srgbClr val="00B0F0"/>
                </a:solidFill>
                <a:latin typeface="Cambria" pitchFamily="18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Cambria" pitchFamily="18" charset="0"/>
              </a:rPr>
              <a:t>tastera</a:t>
            </a:r>
            <a:r>
              <a:rPr lang="en-US" sz="3600" b="1" dirty="0">
                <a:solidFill>
                  <a:srgbClr val="00B0F0"/>
                </a:solidFill>
                <a:latin typeface="Cambria" pitchFamily="18" charset="0"/>
              </a:rPr>
              <a:t> F1-F12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33062" y="5515491"/>
            <a:ext cx="54828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>
                <a:solidFill>
                  <a:srgbClr val="FFC000"/>
                </a:solidFill>
                <a:latin typeface="Cambria" pitchFamily="18" charset="0"/>
              </a:rPr>
              <a:t>numerička</a:t>
            </a:r>
            <a:r>
              <a:rPr lang="en-US" sz="3600" b="1" dirty="0">
                <a:solidFill>
                  <a:srgbClr val="FFC000"/>
                </a:solidFill>
                <a:latin typeface="Cambria" pitchFamily="18" charset="0"/>
              </a:rPr>
              <a:t> </a:t>
            </a:r>
            <a:r>
              <a:rPr lang="en-US" sz="3600" b="1" dirty="0" err="1">
                <a:solidFill>
                  <a:srgbClr val="FFC000"/>
                </a:solidFill>
                <a:latin typeface="Cambria" pitchFamily="18" charset="0"/>
              </a:rPr>
              <a:t>grupa</a:t>
            </a:r>
            <a:r>
              <a:rPr lang="en-US" sz="3600" b="1" dirty="0">
                <a:solidFill>
                  <a:srgbClr val="FFC000"/>
                </a:solidFill>
                <a:latin typeface="Cambria" pitchFamily="18" charset="0"/>
              </a:rPr>
              <a:t> </a:t>
            </a:r>
            <a:r>
              <a:rPr lang="en-US" sz="3600" b="1" dirty="0" err="1">
                <a:solidFill>
                  <a:srgbClr val="FFC000"/>
                </a:solidFill>
                <a:latin typeface="Cambria" pitchFamily="18" charset="0"/>
              </a:rPr>
              <a:t>tastera</a:t>
            </a:r>
            <a:r>
              <a:rPr lang="en-US" dirty="0">
                <a:solidFill>
                  <a:srgbClr val="FFC000"/>
                </a:solidFill>
              </a:rPr>
              <a:t> 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33062" y="6166287"/>
            <a:ext cx="63368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3600" b="1" dirty="0">
                <a:solidFill>
                  <a:srgbClr val="92D050"/>
                </a:solidFill>
                <a:latin typeface="Cambria" pitchFamily="18" charset="0"/>
              </a:rPr>
              <a:t>t</a:t>
            </a:r>
            <a:r>
              <a:rPr lang="en-US" sz="3600" b="1" dirty="0" err="1" smtClean="0">
                <a:solidFill>
                  <a:srgbClr val="92D050"/>
                </a:solidFill>
                <a:latin typeface="Cambria" pitchFamily="18" charset="0"/>
              </a:rPr>
              <a:t>asteri</a:t>
            </a:r>
            <a:r>
              <a:rPr lang="en-US" sz="3600" b="1" dirty="0" smtClean="0">
                <a:solidFill>
                  <a:srgbClr val="92D050"/>
                </a:solidFill>
                <a:latin typeface="Cambria" pitchFamily="18" charset="0"/>
              </a:rPr>
              <a:t> </a:t>
            </a:r>
            <a:r>
              <a:rPr lang="en-US" sz="3600" b="1" dirty="0" err="1">
                <a:solidFill>
                  <a:srgbClr val="92D050"/>
                </a:solidFill>
                <a:latin typeface="Cambria" pitchFamily="18" charset="0"/>
              </a:rPr>
              <a:t>za</a:t>
            </a:r>
            <a:r>
              <a:rPr lang="en-US" sz="3600" b="1" dirty="0">
                <a:solidFill>
                  <a:srgbClr val="92D050"/>
                </a:solidFill>
                <a:latin typeface="Cambria" pitchFamily="18" charset="0"/>
              </a:rPr>
              <a:t> </a:t>
            </a:r>
            <a:r>
              <a:rPr lang="en-US" sz="3600" b="1" dirty="0" err="1">
                <a:solidFill>
                  <a:srgbClr val="92D050"/>
                </a:solidFill>
                <a:latin typeface="Cambria" pitchFamily="18" charset="0"/>
              </a:rPr>
              <a:t>pomeranje</a:t>
            </a:r>
            <a:r>
              <a:rPr lang="en-US" sz="3600" b="1" dirty="0">
                <a:solidFill>
                  <a:srgbClr val="92D050"/>
                </a:solidFill>
                <a:latin typeface="Cambria" pitchFamily="18" charset="0"/>
              </a:rPr>
              <a:t> </a:t>
            </a:r>
            <a:r>
              <a:rPr lang="en-US" sz="3600" b="1" dirty="0" err="1">
                <a:solidFill>
                  <a:srgbClr val="92D050"/>
                </a:solidFill>
                <a:latin typeface="Cambria" pitchFamily="18" charset="0"/>
              </a:rPr>
              <a:t>kursora</a:t>
            </a:r>
            <a:endParaRPr lang="en-US" sz="3600" b="1" dirty="0">
              <a:solidFill>
                <a:srgbClr val="92D05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51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5" grpId="0" animBg="1"/>
      <p:bldP spid="16" grpId="0" animBg="1"/>
      <p:bldP spid="8" grpId="0" animBg="1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7583" y="573842"/>
            <a:ext cx="364837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UPRAVLJAČKI TASTERI</a:t>
            </a:r>
            <a:endParaRPr lang="en-US" sz="2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5536" y="1734958"/>
            <a:ext cx="2291012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sr-Latn-RS" sz="3600" b="1" dirty="0" smtClean="0">
                <a:solidFill>
                  <a:srgbClr val="FF0000"/>
                </a:solidFill>
                <a:latin typeface="Cambria" pitchFamily="18" charset="0"/>
              </a:rPr>
              <a:t>Caps Lock</a:t>
            </a:r>
            <a:endParaRPr lang="en-US" sz="3600" b="1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03848" y="1772816"/>
            <a:ext cx="5472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dirty="0" smtClean="0">
                <a:latin typeface="Cambria" pitchFamily="18" charset="0"/>
              </a:rPr>
              <a:t>Ispisuje sve velika slova</a:t>
            </a:r>
            <a:endParaRPr lang="en-US" sz="3200" dirty="0">
              <a:latin typeface="Cambria" pitchFamily="18" charset="0"/>
            </a:endParaRPr>
          </a:p>
        </p:txBody>
      </p:sp>
      <p:pic>
        <p:nvPicPr>
          <p:cNvPr id="20" name="Picture 2" descr="Srodna slik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7" b="32783"/>
          <a:stretch/>
        </p:blipFill>
        <p:spPr bwMode="auto">
          <a:xfrm>
            <a:off x="287016" y="3022691"/>
            <a:ext cx="8533456" cy="2638557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683568" y="4341969"/>
            <a:ext cx="648072" cy="45518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007604" y="2564904"/>
            <a:ext cx="0" cy="144016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570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7583" y="573842"/>
            <a:ext cx="364837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UPRAVLJAČKI TASTERI</a:t>
            </a:r>
            <a:endParaRPr lang="en-US" sz="2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20" name="Picture 2" descr="Srodna slik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7" b="32783"/>
          <a:stretch/>
        </p:blipFill>
        <p:spPr bwMode="auto">
          <a:xfrm>
            <a:off x="287016" y="3022691"/>
            <a:ext cx="8533456" cy="2638557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652555" y="4725144"/>
            <a:ext cx="648072" cy="3070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007604" y="2564904"/>
            <a:ext cx="0" cy="144016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95536" y="1798255"/>
            <a:ext cx="1944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600" b="1" dirty="0" smtClean="0">
                <a:solidFill>
                  <a:srgbClr val="00B0F0"/>
                </a:solidFill>
                <a:latin typeface="Cambria" pitchFamily="18" charset="0"/>
              </a:rPr>
              <a:t>Shift </a:t>
            </a:r>
            <a:r>
              <a:rPr lang="sr-Latn-RS" sz="3600" b="1" dirty="0" smtClean="0">
                <a:latin typeface="Cambria" pitchFamily="18" charset="0"/>
              </a:rPr>
              <a:t>+ t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03848" y="1772816"/>
            <a:ext cx="56166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dirty="0" smtClean="0">
                <a:latin typeface="Cambria" pitchFamily="18" charset="0"/>
              </a:rPr>
              <a:t>U kombinaciji sa nekim slovom ispisuje to slovo veliko.</a:t>
            </a:r>
            <a:endParaRPr lang="en-US" sz="3200" dirty="0">
              <a:latin typeface="Cambria" pitchFamily="18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009706" y="2444586"/>
            <a:ext cx="546070" cy="156047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2339752" y="4188450"/>
            <a:ext cx="648072" cy="3070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3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7583" y="573842"/>
            <a:ext cx="364837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UPRAVLJAČKI TASTERI</a:t>
            </a:r>
            <a:endParaRPr lang="en-US" sz="2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20" name="Picture 2" descr="Srodna slik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7" b="32783"/>
          <a:stretch/>
        </p:blipFill>
        <p:spPr bwMode="auto">
          <a:xfrm>
            <a:off x="287016" y="2566945"/>
            <a:ext cx="8533456" cy="2638557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621542" y="4576435"/>
            <a:ext cx="648072" cy="3070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007604" y="2420888"/>
            <a:ext cx="0" cy="199252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009706" y="2315017"/>
            <a:ext cx="268541" cy="173835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2051720" y="4269398"/>
            <a:ext cx="453055" cy="3070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26818" y="1668686"/>
            <a:ext cx="16635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3600" b="1" dirty="0" smtClean="0">
                <a:solidFill>
                  <a:srgbClr val="FFC000"/>
                </a:solidFill>
                <a:latin typeface="Cambria" pitchFamily="18" charset="0"/>
              </a:rPr>
              <a:t>Ctrl </a:t>
            </a:r>
            <a:r>
              <a:rPr lang="sr-Latn-RS" sz="3600" b="1" dirty="0" smtClean="0">
                <a:latin typeface="Cambria" pitchFamily="18" charset="0"/>
              </a:rPr>
              <a:t>+ c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78247" y="1556792"/>
            <a:ext cx="68657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dirty="0" smtClean="0">
                <a:latin typeface="Cambria" pitchFamily="18" charset="0"/>
              </a:rPr>
              <a:t>U kobimaciji sa pojedinim tasterima zadaje određene funkcije - KOPIRANJE</a:t>
            </a:r>
            <a:endParaRPr lang="en-US" sz="3200" dirty="0">
              <a:latin typeface="Cambria" pitchFamily="18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932040" y="4557430"/>
            <a:ext cx="648072" cy="3070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21453" y="5205502"/>
            <a:ext cx="1692451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sr-Latn-RS" sz="3600" b="1" dirty="0" smtClean="0">
                <a:solidFill>
                  <a:srgbClr val="FFC000"/>
                </a:solidFill>
                <a:latin typeface="Cambria" pitchFamily="18" charset="0"/>
              </a:rPr>
              <a:t>Ctrl </a:t>
            </a:r>
            <a:r>
              <a:rPr lang="sr-Latn-RS" sz="3600" b="1" dirty="0" smtClean="0">
                <a:latin typeface="Cambria" pitchFamily="18" charset="0"/>
              </a:rPr>
              <a:t>+ v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504775" y="5205501"/>
            <a:ext cx="1722908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sr-Latn-RS" sz="3600" b="1" dirty="0" smtClean="0">
                <a:solidFill>
                  <a:srgbClr val="FFC000"/>
                </a:solidFill>
                <a:latin typeface="Cambria" pitchFamily="18" charset="0"/>
              </a:rPr>
              <a:t>Ctrl </a:t>
            </a:r>
            <a:r>
              <a:rPr lang="sr-Latn-RS" sz="3600" b="1" dirty="0" smtClean="0">
                <a:latin typeface="Cambria" pitchFamily="18" charset="0"/>
              </a:rPr>
              <a:t>+ p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4733886" y="5199366"/>
            <a:ext cx="1692451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sr-Latn-RS" sz="3600" b="1" dirty="0" smtClean="0">
                <a:solidFill>
                  <a:srgbClr val="FFC000"/>
                </a:solidFill>
                <a:latin typeface="Cambria" pitchFamily="18" charset="0"/>
              </a:rPr>
              <a:t>Ctrl </a:t>
            </a:r>
            <a:r>
              <a:rPr lang="sr-Latn-RS" sz="3600" b="1" dirty="0" smtClean="0">
                <a:latin typeface="Cambria" pitchFamily="18" charset="0"/>
              </a:rPr>
              <a:t>+ a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6732240" y="5199365"/>
            <a:ext cx="1726114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sr-Latn-RS" sz="3600" b="1" dirty="0" smtClean="0">
                <a:solidFill>
                  <a:srgbClr val="FFC000"/>
                </a:solidFill>
                <a:latin typeface="Cambria" pitchFamily="18" charset="0"/>
              </a:rPr>
              <a:t>Ctrl </a:t>
            </a:r>
            <a:r>
              <a:rPr lang="sr-Latn-RS" sz="3600" b="1" dirty="0" smtClean="0">
                <a:latin typeface="Cambria" pitchFamily="18" charset="0"/>
              </a:rPr>
              <a:t>+ n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621542" y="5781566"/>
            <a:ext cx="110959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3200" b="1" cap="none" spc="0" dirty="0" smtClean="0">
                <a:ln w="10541" cmpd="sng">
                  <a:noFill/>
                  <a:prstDash val="solid"/>
                </a:ln>
                <a:solidFill>
                  <a:srgbClr val="DD2994"/>
                </a:solidFill>
                <a:effectLst/>
              </a:rPr>
              <a:t>Paste</a:t>
            </a:r>
            <a:endParaRPr lang="en-US" sz="3200" b="1" cap="none" spc="0" dirty="0">
              <a:ln w="10541" cmpd="sng">
                <a:noFill/>
                <a:prstDash val="solid"/>
              </a:ln>
              <a:solidFill>
                <a:srgbClr val="DD2994"/>
              </a:solidFill>
              <a:effectLst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861412" y="5781566"/>
            <a:ext cx="100963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3200" b="1" cap="none" spc="0" dirty="0" smtClean="0">
                <a:ln w="10541" cmpd="sng">
                  <a:noFill/>
                  <a:prstDash val="solid"/>
                </a:ln>
                <a:solidFill>
                  <a:srgbClr val="DD2994"/>
                </a:solidFill>
                <a:effectLst/>
              </a:rPr>
              <a:t>Print</a:t>
            </a:r>
            <a:endParaRPr lang="en-US" sz="3200" b="1" cap="none" spc="0" dirty="0">
              <a:ln w="10541" cmpd="sng">
                <a:noFill/>
                <a:prstDash val="solid"/>
              </a:ln>
              <a:solidFill>
                <a:srgbClr val="DD2994"/>
              </a:solidFill>
              <a:effectLst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591702" y="5845696"/>
            <a:ext cx="19768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3200" b="1" dirty="0" smtClean="0">
                <a:ln w="10541" cmpd="sng">
                  <a:noFill/>
                  <a:prstDash val="solid"/>
                </a:ln>
                <a:solidFill>
                  <a:srgbClr val="DD2994"/>
                </a:solidFill>
              </a:rPr>
              <a:t>All (select)</a:t>
            </a:r>
            <a:endParaRPr lang="en-US" sz="3200" b="1" cap="none" spc="0" dirty="0">
              <a:ln w="10541" cmpd="sng">
                <a:noFill/>
                <a:prstDash val="solid"/>
              </a:ln>
              <a:solidFill>
                <a:srgbClr val="DD2994"/>
              </a:solidFill>
              <a:effectLst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112024" y="5781565"/>
            <a:ext cx="96654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3200" b="1" cap="none" spc="0" dirty="0" smtClean="0">
                <a:ln w="10541" cmpd="sng">
                  <a:noFill/>
                  <a:prstDash val="solid"/>
                </a:ln>
                <a:solidFill>
                  <a:srgbClr val="DD2994"/>
                </a:solidFill>
                <a:effectLst/>
              </a:rPr>
              <a:t>New</a:t>
            </a:r>
            <a:endParaRPr lang="en-US" sz="3200" b="1" cap="none" spc="0" dirty="0">
              <a:ln w="10541" cmpd="sng">
                <a:noFill/>
                <a:prstDash val="solid"/>
              </a:ln>
              <a:solidFill>
                <a:srgbClr val="DD299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4222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7583" y="573842"/>
            <a:ext cx="364837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UPRAVLJAČKI TASTERI</a:t>
            </a:r>
            <a:endParaRPr lang="en-US" sz="2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20" name="Picture 2" descr="Srodna slik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7" b="32783"/>
          <a:stretch/>
        </p:blipFill>
        <p:spPr bwMode="auto">
          <a:xfrm>
            <a:off x="287016" y="3022691"/>
            <a:ext cx="8533456" cy="2638557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1744432" y="4950670"/>
            <a:ext cx="2301563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187624" y="2313747"/>
            <a:ext cx="1296144" cy="255541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41227" y="1667416"/>
            <a:ext cx="14032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3600" b="1" dirty="0" smtClean="0">
                <a:solidFill>
                  <a:srgbClr val="DD2994"/>
                </a:solidFill>
                <a:latin typeface="Cambria" pitchFamily="18" charset="0"/>
              </a:rPr>
              <a:t>Space</a:t>
            </a:r>
            <a:endParaRPr lang="en-US" sz="3600" b="1" dirty="0">
              <a:solidFill>
                <a:srgbClr val="DD2994"/>
              </a:solidFill>
              <a:latin typeface="Cambria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15999" y="1750890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dirty="0" smtClean="0">
                <a:latin typeface="Cambria" pitchFamily="18" charset="0"/>
              </a:rPr>
              <a:t>Razmak </a:t>
            </a:r>
            <a:endParaRPr lang="en-US" sz="32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78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7583" y="573842"/>
            <a:ext cx="364837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UPRAVLJAČKI TASTERI</a:t>
            </a:r>
            <a:endParaRPr lang="en-US" sz="2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20" name="Picture 2" descr="Srodna slik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7" b="32783"/>
          <a:stretch/>
        </p:blipFill>
        <p:spPr bwMode="auto">
          <a:xfrm>
            <a:off x="287016" y="3022691"/>
            <a:ext cx="8533456" cy="2638557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4716016" y="4125944"/>
            <a:ext cx="986163" cy="7432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979712" y="2312006"/>
            <a:ext cx="2736304" cy="181393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29076" y="1665675"/>
            <a:ext cx="13501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3600" b="1" dirty="0" smtClean="0">
                <a:solidFill>
                  <a:srgbClr val="7030A0"/>
                </a:solidFill>
                <a:latin typeface="Cambria" pitchFamily="18" charset="0"/>
              </a:rPr>
              <a:t>Enter</a:t>
            </a:r>
            <a:endParaRPr lang="en-US" sz="3600" b="1" dirty="0">
              <a:solidFill>
                <a:srgbClr val="7030A0"/>
              </a:solidFill>
              <a:latin typeface="Cambr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3848" y="1728972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dirty="0" smtClean="0">
                <a:latin typeface="Cambria" pitchFamily="18" charset="0"/>
              </a:rPr>
              <a:t>Novi red ili startovanje programa </a:t>
            </a:r>
            <a:endParaRPr lang="en-US" sz="3200" dirty="0">
              <a:latin typeface="Cambria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884367" y="4643035"/>
            <a:ext cx="576065" cy="7432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1979712" y="2312006"/>
            <a:ext cx="5904655" cy="218554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551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7583" y="573842"/>
            <a:ext cx="364837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UPRAVLJAČKI TASTERI</a:t>
            </a:r>
            <a:endParaRPr lang="en-US" sz="2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20" name="Picture 2" descr="Srodna slik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7" b="32783"/>
          <a:stretch/>
        </p:blipFill>
        <p:spPr bwMode="auto">
          <a:xfrm>
            <a:off x="287016" y="3022691"/>
            <a:ext cx="8533456" cy="2638557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076056" y="3861048"/>
            <a:ext cx="493082" cy="3926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979712" y="2312006"/>
            <a:ext cx="2952328" cy="154904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13052" y="1655485"/>
            <a:ext cx="24128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3600" b="1" dirty="0" smtClean="0">
                <a:solidFill>
                  <a:srgbClr val="FF0000"/>
                </a:solidFill>
                <a:latin typeface="Cambria" pitchFamily="18" charset="0"/>
              </a:rPr>
              <a:t>Backspace</a:t>
            </a:r>
            <a:endParaRPr lang="en-US" sz="3600" b="1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87824" y="1686262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dirty="0" smtClean="0">
                <a:latin typeface="Cambria" pitchFamily="18" charset="0"/>
              </a:rPr>
              <a:t>Briše zdesna na lijevo tekst</a:t>
            </a:r>
            <a:endParaRPr lang="en-US" sz="32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56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7584" y="552970"/>
            <a:ext cx="17700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32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ambria" pitchFamily="18" charset="0"/>
              </a:rPr>
              <a:t>Rezime:</a:t>
            </a:r>
            <a:endParaRPr lang="en-US" sz="32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/>
              <a:latin typeface="Cambri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1727" y="3429000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Šta omogućava taster Caps Lock?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1727" y="1556792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Od koliko tastera se sastoji miš?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61727" y="2184510"/>
            <a:ext cx="87822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Koliko klikova (komandi) ima miš?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61727" y="2780928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Na koliko djelova se dijeli tastatura i koji su?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61727" y="4725144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Šta omogućava taster Space?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61727" y="5362446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Za šta sve koristimo taster Enter?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1728" y="4077072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Šta se dešava kada stisnemo Ctrl+a?</a:t>
            </a:r>
            <a:endParaRPr lang="en-US" sz="28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48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CA506A9-6057-4B23-9C97-EDDAA847EB40}"/>
</file>

<file path=customXml/itemProps2.xml><?xml version="1.0" encoding="utf-8"?>
<ds:datastoreItem xmlns:ds="http://schemas.openxmlformats.org/officeDocument/2006/customXml" ds:itemID="{2E8F53F6-EAFB-43D4-8D8A-6D129F5387F4}"/>
</file>

<file path=customXml/itemProps3.xml><?xml version="1.0" encoding="utf-8"?>
<ds:datastoreItem xmlns:ds="http://schemas.openxmlformats.org/officeDocument/2006/customXml" ds:itemID="{FEC4AC76-DD3E-411A-9155-863429DD70C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12694</TotalTime>
  <Words>428</Words>
  <Application>Microsoft Office PowerPoint</Application>
  <PresentationFormat>On-screen Show (4:3)</PresentationFormat>
  <Paragraphs>95</Paragraphs>
  <Slides>14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Informatika sa tehnikom – V razred</dc:title>
  <dc:creator>Biljana Popović</dc:creator>
  <cp:lastModifiedBy>Biljana Popović</cp:lastModifiedBy>
  <cp:revision>217</cp:revision>
  <dcterms:created xsi:type="dcterms:W3CDTF">2017-09-11T06:46:45Z</dcterms:created>
  <dcterms:modified xsi:type="dcterms:W3CDTF">2017-10-22T14:34:00Z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