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dp" ContentType="image/vnd.ms-photo"/>
  <Override PartName="/ppt/slides/slide1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7" r:id="rId2"/>
    <p:sldId id="259" r:id="rId3"/>
    <p:sldId id="296" r:id="rId4"/>
    <p:sldId id="292" r:id="rId5"/>
    <p:sldId id="276" r:id="rId6"/>
    <p:sldId id="305" r:id="rId7"/>
    <p:sldId id="299" r:id="rId8"/>
    <p:sldId id="270" r:id="rId9"/>
    <p:sldId id="300" r:id="rId10"/>
    <p:sldId id="306" r:id="rId11"/>
    <p:sldId id="27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D2994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42" autoAdjust="0"/>
    <p:restoredTop sz="92718" autoAdjust="0"/>
  </p:normalViewPr>
  <p:slideViewPr>
    <p:cSldViewPr>
      <p:cViewPr>
        <p:scale>
          <a:sx n="100" d="100"/>
          <a:sy n="100" d="100"/>
        </p:scale>
        <p:origin x="-318" y="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0F461-9A42-4724-9C2F-73A785F32893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1782D-695C-4CD2-9543-D852FB79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77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49909-29E4-4745-AAE0-B6AFC7801444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9288A-5710-448E-9525-872AEE59D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6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učenici</a:t>
            </a:r>
            <a:r>
              <a:rPr lang="en-US" dirty="0" smtClean="0"/>
              <a:t> </a:t>
            </a:r>
            <a:r>
              <a:rPr lang="en-US" dirty="0" err="1" smtClean="0"/>
              <a:t>uraditi</a:t>
            </a:r>
            <a:r>
              <a:rPr lang="en-US" dirty="0" smtClean="0"/>
              <a:t>/</a:t>
            </a:r>
            <a:r>
              <a:rPr lang="en-US" dirty="0" err="1" smtClean="0"/>
              <a:t>naučiti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času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4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4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62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2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53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60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75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1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01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0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58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3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2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1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October 22, 2017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260648"/>
            <a:ext cx="9144000" cy="112365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07504" y="260648"/>
            <a:ext cx="288032" cy="11521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467544" y="260648"/>
            <a:ext cx="144016" cy="11521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83568" y="260648"/>
            <a:ext cx="9100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9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64976" y="427311"/>
            <a:ext cx="61223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Knjiga strana 21 do  25</a:t>
            </a:r>
            <a:endParaRPr lang="en-US" sz="4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7278" y="5842360"/>
            <a:ext cx="756084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6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Folderi i prečice</a:t>
            </a:r>
            <a:endParaRPr lang="en-US" sz="60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9218" name="Picture 2" descr="Rezultat slika za shortcut and fol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78" y="2060848"/>
            <a:ext cx="7970445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12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ocument 2"/>
          <p:cNvSpPr/>
          <p:nvPr/>
        </p:nvSpPr>
        <p:spPr>
          <a:xfrm>
            <a:off x="251520" y="1916832"/>
            <a:ext cx="8496944" cy="4752528"/>
          </a:xfrm>
          <a:prstGeom prst="flowChartDocumen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52970"/>
            <a:ext cx="639264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nakon današnjeg časa moći ćete da: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2203117"/>
            <a:ext cx="853244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prepoznate osnovne 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elemente grafičkog interfejsa i koriste ih;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prepoznate 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uobičajene ikonice na desktopu;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opišete pojam 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foldera i prečice i 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pronalazite 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ih na računaru;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kreirate 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foldere i prečice, 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manipulišete 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sa njima i 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uklanjate 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ih; </a:t>
            </a:r>
          </a:p>
        </p:txBody>
      </p:sp>
    </p:spTree>
    <p:extLst>
      <p:ext uri="{BB962C8B-B14F-4D97-AF65-F5344CB8AC3E}">
        <p14:creationId xmlns:p14="http://schemas.microsoft.com/office/powerpoint/2010/main" val="201467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zultat slika za shortcu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9" b="9461"/>
          <a:stretch/>
        </p:blipFill>
        <p:spPr bwMode="auto">
          <a:xfrm>
            <a:off x="1187625" y="1556792"/>
            <a:ext cx="6840760" cy="514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27584" y="552970"/>
            <a:ext cx="38665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8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Šta se krije ispod???</a:t>
            </a:r>
            <a:endParaRPr lang="en-US" sz="28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76456" y="1700808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sr-Latn-RS" sz="2000" dirty="0" smtClean="0">
                <a:latin typeface="Cambria" pitchFamily="18" charset="0"/>
              </a:rPr>
              <a:t>2. </a:t>
            </a:r>
            <a:r>
              <a:rPr lang="vi-VN" sz="2000" dirty="0">
                <a:latin typeface="Cambria" pitchFamily="18" charset="0"/>
              </a:rPr>
              <a:t>Na koliko djelova se dijeli tastatura i koji su?</a:t>
            </a:r>
          </a:p>
        </p:txBody>
      </p:sp>
      <p:sp>
        <p:nvSpPr>
          <p:cNvPr id="9" name="Rectangle 8"/>
          <p:cNvSpPr/>
          <p:nvPr/>
        </p:nvSpPr>
        <p:spPr>
          <a:xfrm>
            <a:off x="563511" y="1700808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1. </a:t>
            </a:r>
            <a:r>
              <a:rPr lang="sr-Latn-RS" sz="2000" dirty="0">
                <a:latin typeface="Cambria" pitchFamily="18" charset="0"/>
              </a:rPr>
              <a:t>Od koliko tastera se sastoji miš?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3511" y="285293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10. </a:t>
            </a:r>
            <a:r>
              <a:rPr lang="fi-FI" sz="2000" dirty="0">
                <a:latin typeface="Cambria" pitchFamily="18" charset="0"/>
              </a:rPr>
              <a:t>Kako se </a:t>
            </a:r>
            <a:r>
              <a:rPr lang="fi-FI" sz="2000" dirty="0" smtClean="0">
                <a:latin typeface="Cambria" pitchFamily="18" charset="0"/>
              </a:rPr>
              <a:t>pravilno </a:t>
            </a:r>
            <a:r>
              <a:rPr lang="fi-FI" sz="2000" dirty="0">
                <a:latin typeface="Cambria" pitchFamily="18" charset="0"/>
              </a:rPr>
              <a:t>gasi računar</a:t>
            </a:r>
            <a:r>
              <a:rPr lang="fi-FI" sz="2000" dirty="0" smtClean="0">
                <a:latin typeface="Cambria" pitchFamily="18" charset="0"/>
              </a:rPr>
              <a:t>?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3511" y="4005064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sr-Latn-RS" sz="2000" dirty="0" smtClean="0">
                <a:latin typeface="Cambria" pitchFamily="18" charset="0"/>
              </a:rPr>
              <a:t>9.Zašto </a:t>
            </a:r>
            <a:r>
              <a:rPr lang="sr-Latn-RS" sz="2000" dirty="0">
                <a:latin typeface="Cambria" pitchFamily="18" charset="0"/>
              </a:rPr>
              <a:t>koristimo Log off?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3511" y="513129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8. </a:t>
            </a:r>
            <a:r>
              <a:rPr lang="sr-Latn-RS" sz="2000" dirty="0">
                <a:latin typeface="Cambria" pitchFamily="18" charset="0"/>
              </a:rPr>
              <a:t>Šta nam omogućava Swich user?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76456" y="285293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11</a:t>
            </a:r>
            <a:r>
              <a:rPr lang="sr-Cyrl-CS" sz="2000" dirty="0" smtClean="0">
                <a:latin typeface="Cambria" pitchFamily="18" charset="0"/>
              </a:rPr>
              <a:t>. </a:t>
            </a:r>
            <a:r>
              <a:rPr lang="vi-VN" sz="2000" dirty="0">
                <a:latin typeface="Cambria" pitchFamily="18" charset="0"/>
              </a:rPr>
              <a:t>Koja je razlika između Sleep i Hibernation?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276456" y="4005064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12. </a:t>
            </a:r>
            <a:r>
              <a:rPr lang="sr-Latn-RS" sz="2000" dirty="0">
                <a:latin typeface="Cambria" pitchFamily="18" charset="0"/>
              </a:rPr>
              <a:t>Šta se dešava kada stisnemo </a:t>
            </a:r>
            <a:r>
              <a:rPr lang="sr-Latn-RS" sz="2000" dirty="0" smtClean="0">
                <a:latin typeface="Cambria" pitchFamily="18" charset="0"/>
              </a:rPr>
              <a:t>Ctrl+c?</a:t>
            </a:r>
            <a:endParaRPr lang="sr-Latn-RS" sz="2000" dirty="0">
              <a:latin typeface="Cambr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76456" y="513129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latin typeface="Cambria" pitchFamily="18" charset="0"/>
              </a:rPr>
              <a:t>7. </a:t>
            </a:r>
            <a:r>
              <a:rPr lang="sv-SE" sz="2000" dirty="0" smtClean="0">
                <a:latin typeface="Cambria" pitchFamily="18" charset="0"/>
              </a:rPr>
              <a:t>Za </a:t>
            </a:r>
            <a:r>
              <a:rPr lang="sv-SE" sz="2000" dirty="0">
                <a:latin typeface="Cambria" pitchFamily="18" charset="0"/>
              </a:rPr>
              <a:t>šta sve koristimo taster Enter</a:t>
            </a:r>
            <a:r>
              <a:rPr lang="sv-SE" sz="2000" dirty="0" smtClean="0">
                <a:latin typeface="Cambria" pitchFamily="18" charset="0"/>
              </a:rPr>
              <a:t>?</a:t>
            </a:r>
            <a:endParaRPr lang="sv-SE" sz="2000" dirty="0"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76456" y="1700808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CS" sz="2000" dirty="0" smtClean="0">
                <a:latin typeface="Cambria" pitchFamily="18" charset="0"/>
              </a:rPr>
              <a:t>3. </a:t>
            </a:r>
            <a:r>
              <a:rPr lang="en-US" sz="2000" dirty="0" err="1">
                <a:latin typeface="Cambria" pitchFamily="18" charset="0"/>
              </a:rPr>
              <a:t>Šta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omogućava</a:t>
            </a:r>
            <a:r>
              <a:rPr lang="en-US" sz="2000" dirty="0">
                <a:latin typeface="Cambria" pitchFamily="18" charset="0"/>
              </a:rPr>
              <a:t> taster </a:t>
            </a:r>
            <a:r>
              <a:rPr lang="en-US" sz="2000" dirty="0" err="1">
                <a:latin typeface="Cambria" pitchFamily="18" charset="0"/>
              </a:rPr>
              <a:t>CapsLock</a:t>
            </a:r>
            <a:r>
              <a:rPr lang="en-US" sz="2000" dirty="0">
                <a:latin typeface="Cambria" pitchFamily="18" charset="0"/>
              </a:rPr>
              <a:t>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76456" y="285293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2000" dirty="0">
                <a:latin typeface="Cambria" pitchFamily="18" charset="0"/>
              </a:rPr>
              <a:t>4</a:t>
            </a:r>
            <a:r>
              <a:rPr lang="sr-Latn-RS" sz="2000" dirty="0" smtClean="0">
                <a:latin typeface="Cambria" pitchFamily="18" charset="0"/>
              </a:rPr>
              <a:t>. </a:t>
            </a:r>
            <a:r>
              <a:rPr lang="sr-Latn-RS" sz="2000" dirty="0">
                <a:latin typeface="Cambria" pitchFamily="18" charset="0"/>
              </a:rPr>
              <a:t>Šta se dešava kada stisnemo </a:t>
            </a:r>
            <a:r>
              <a:rPr lang="sr-Latn-RS" sz="2000" dirty="0" smtClean="0">
                <a:latin typeface="Cambria" pitchFamily="18" charset="0"/>
              </a:rPr>
              <a:t>Ctrl+v?</a:t>
            </a:r>
            <a:endParaRPr lang="sr-Latn-RS" sz="2000" dirty="0"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76456" y="4005064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sr-Latn-RS" sz="2000" dirty="0" smtClean="0">
                <a:latin typeface="Cambria" pitchFamily="18" charset="0"/>
              </a:rPr>
              <a:t>5. </a:t>
            </a:r>
            <a:r>
              <a:rPr lang="sr-Latn-RS" sz="2000" dirty="0">
                <a:latin typeface="Cambria" pitchFamily="18" charset="0"/>
              </a:rPr>
              <a:t>Šta se dešava kada stisnemo </a:t>
            </a:r>
            <a:r>
              <a:rPr lang="sr-Latn-RS" sz="2000" dirty="0" smtClean="0">
                <a:latin typeface="Cambria" pitchFamily="18" charset="0"/>
              </a:rPr>
              <a:t>Shift+p?</a:t>
            </a:r>
            <a:endParaRPr lang="sr-Latn-RS" sz="2000" dirty="0"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76456" y="5131296"/>
            <a:ext cx="2700000" cy="115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sr-Latn-RS" sz="2000" dirty="0" smtClean="0">
                <a:latin typeface="Cambria" pitchFamily="18" charset="0"/>
              </a:rPr>
              <a:t>6. </a:t>
            </a:r>
            <a:r>
              <a:rPr lang="sr-Latn-RS" sz="2000" dirty="0">
                <a:latin typeface="Cambria" pitchFamily="18" charset="0"/>
              </a:rPr>
              <a:t>Šta omogućava taster Space?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95536" y="1556792"/>
            <a:ext cx="8496944" cy="4968552"/>
          </a:xfrm>
          <a:prstGeom prst="rect">
            <a:avLst/>
          </a:prstGeom>
          <a:noFill/>
          <a:ln w="76200">
            <a:solidFill>
              <a:schemeClr val="bg1"/>
            </a:solidFill>
            <a:prstDash val="sysDot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44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3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628800"/>
            <a:ext cx="9144000" cy="5229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29516"/>
            <a:ext cx="77514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2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Da li ste čuli za grafički interfejs?</a:t>
            </a:r>
            <a:endParaRPr lang="en-US" sz="32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87824" y="1399761"/>
            <a:ext cx="6156176" cy="1384995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2800" dirty="0" err="1">
                <a:solidFill>
                  <a:schemeClr val="bg1"/>
                </a:solidFill>
                <a:latin typeface="Cambria" pitchFamily="18" charset="0"/>
              </a:rPr>
              <a:t>softversko</a:t>
            </a:r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mbria" pitchFamily="18" charset="0"/>
              </a:rPr>
              <a:t>okruženje</a:t>
            </a:r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mbria" pitchFamily="18" charset="0"/>
              </a:rPr>
              <a:t>koje</a:t>
            </a:r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mbria" pitchFamily="18" charset="0"/>
              </a:rPr>
              <a:t>omogućava</a:t>
            </a:r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mbria" pitchFamily="18" charset="0"/>
              </a:rPr>
              <a:t>korisniku</a:t>
            </a:r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Cambria" pitchFamily="18" charset="0"/>
              </a:rPr>
              <a:t>komunikaciju</a:t>
            </a:r>
            <a:r>
              <a:rPr lang="en-US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mbria" pitchFamily="18" charset="0"/>
              </a:rPr>
              <a:t>sa</a:t>
            </a:r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Cambria" pitchFamily="18" charset="0"/>
              </a:rPr>
              <a:t>kompjuterom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.</a:t>
            </a:r>
            <a:r>
              <a:rPr lang="en-US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en-US" sz="28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0" y="1484784"/>
            <a:ext cx="827584" cy="69249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>
            <a:endCxn id="7" idx="1"/>
          </p:cNvCxnSpPr>
          <p:nvPr/>
        </p:nvCxnSpPr>
        <p:spPr>
          <a:xfrm>
            <a:off x="827584" y="1981240"/>
            <a:ext cx="380008" cy="4533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07592" y="1826518"/>
            <a:ext cx="12318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Computer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-19968" y="2228216"/>
            <a:ext cx="827584" cy="69249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>
            <a:endCxn id="13" idx="1"/>
          </p:cNvCxnSpPr>
          <p:nvPr/>
        </p:nvCxnSpPr>
        <p:spPr>
          <a:xfrm>
            <a:off x="807616" y="2724672"/>
            <a:ext cx="380008" cy="4533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87624" y="2569950"/>
            <a:ext cx="1085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Network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" name="Oval 14"/>
          <p:cNvSpPr/>
          <p:nvPr/>
        </p:nvSpPr>
        <p:spPr>
          <a:xfrm>
            <a:off x="-33640" y="2968320"/>
            <a:ext cx="827584" cy="69249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>
            <a:endCxn id="17" idx="1"/>
          </p:cNvCxnSpPr>
          <p:nvPr/>
        </p:nvCxnSpPr>
        <p:spPr>
          <a:xfrm>
            <a:off x="793944" y="3464776"/>
            <a:ext cx="380008" cy="4533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173952" y="3310054"/>
            <a:ext cx="13882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Folder User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8" name="Oval 17"/>
          <p:cNvSpPr/>
          <p:nvPr/>
        </p:nvSpPr>
        <p:spPr>
          <a:xfrm>
            <a:off x="7617037" y="5787117"/>
            <a:ext cx="827584" cy="69249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7114693" y="5810617"/>
            <a:ext cx="502344" cy="15472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24128" y="5587062"/>
            <a:ext cx="13567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Recycle Bin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225476" y="4077072"/>
            <a:ext cx="720864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r-Latn-RS" sz="3200" dirty="0" smtClean="0">
                <a:solidFill>
                  <a:schemeClr val="bg1"/>
                </a:solidFill>
                <a:latin typeface="Cambria" pitchFamily="18" charset="0"/>
              </a:rPr>
              <a:t>Koje su uobičajene </a:t>
            </a:r>
            <a:r>
              <a:rPr lang="sr-Latn-RS" sz="3200" dirty="0">
                <a:solidFill>
                  <a:schemeClr val="bg1"/>
                </a:solidFill>
                <a:latin typeface="Cambria" pitchFamily="18" charset="0"/>
              </a:rPr>
              <a:t>ikonice na </a:t>
            </a:r>
            <a:r>
              <a:rPr lang="sr-Latn-RS" sz="3200" dirty="0" smtClean="0">
                <a:solidFill>
                  <a:schemeClr val="bg1"/>
                </a:solidFill>
                <a:latin typeface="Cambria" pitchFamily="18" charset="0"/>
              </a:rPr>
              <a:t>desktopu?</a:t>
            </a:r>
            <a:endParaRPr lang="en-US" sz="3200" dirty="0"/>
          </a:p>
        </p:txBody>
      </p:sp>
      <p:sp>
        <p:nvSpPr>
          <p:cNvPr id="22" name="Oval 21"/>
          <p:cNvSpPr/>
          <p:nvPr/>
        </p:nvSpPr>
        <p:spPr>
          <a:xfrm>
            <a:off x="17884" y="5068773"/>
            <a:ext cx="827584" cy="69249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/>
          <p:cNvCxnSpPr>
            <a:endCxn id="24" idx="1"/>
          </p:cNvCxnSpPr>
          <p:nvPr/>
        </p:nvCxnSpPr>
        <p:spPr>
          <a:xfrm>
            <a:off x="845468" y="5565229"/>
            <a:ext cx="380008" cy="4533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225476" y="5410507"/>
            <a:ext cx="540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Fajl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6" name="Oval 25"/>
          <p:cNvSpPr/>
          <p:nvPr/>
        </p:nvSpPr>
        <p:spPr>
          <a:xfrm>
            <a:off x="2504929" y="5217512"/>
            <a:ext cx="827584" cy="69249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>
            <a:endCxn id="28" idx="1"/>
          </p:cNvCxnSpPr>
          <p:nvPr/>
        </p:nvCxnSpPr>
        <p:spPr>
          <a:xfrm>
            <a:off x="3332513" y="5713968"/>
            <a:ext cx="380008" cy="4533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712521" y="5559246"/>
            <a:ext cx="8463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Folder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30" name="Picture 6" descr="Rezultat slika za folder and fil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86" b="96071" l="59273" r="892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000" t="4152" r="10785" b="4182"/>
          <a:stretch/>
        </p:blipFill>
        <p:spPr bwMode="auto">
          <a:xfrm>
            <a:off x="2757127" y="5337742"/>
            <a:ext cx="302705" cy="46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84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8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1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8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1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8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8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" grpId="0" animBg="1"/>
      <p:bldP spid="7" grpId="0"/>
      <p:bldP spid="11" grpId="0" animBg="1"/>
      <p:bldP spid="13" grpId="0"/>
      <p:bldP spid="15" grpId="0" animBg="1"/>
      <p:bldP spid="17" grpId="0"/>
      <p:bldP spid="18" grpId="0" animBg="1"/>
      <p:bldP spid="20" grpId="0"/>
      <p:bldP spid="21" grpId="0" animBg="1"/>
      <p:bldP spid="22" grpId="0" animBg="1"/>
      <p:bldP spid="24" grpId="0"/>
      <p:bldP spid="26" grpId="0" animBg="1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5896" y="1628800"/>
            <a:ext cx="9118104" cy="2308324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Folder (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fascikla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) je format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koji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grupiše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fajlove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i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foldere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i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pomaže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u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organizovanju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podataka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u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računaru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.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Dakle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, folder je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mjesto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gdje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smještamo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fajlove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i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druge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foldere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827584" y="552970"/>
            <a:ext cx="51181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44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Šta je to folder?</a:t>
            </a:r>
            <a:endParaRPr lang="en-US" sz="44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028" name="Picture 4" descr="Rezultat slika za folder and fai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7" b="8719"/>
          <a:stretch/>
        </p:blipFill>
        <p:spPr bwMode="auto">
          <a:xfrm>
            <a:off x="2089398" y="4191001"/>
            <a:ext cx="49911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846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583" y="573842"/>
            <a:ext cx="63311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2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Kako kreiramo novi folder?</a:t>
            </a:r>
            <a:endParaRPr lang="en-US" sz="32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02939" y="1628800"/>
            <a:ext cx="8715809" cy="13849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I NAČIN:</a:t>
            </a:r>
          </a:p>
          <a:p>
            <a:pPr lvl="0"/>
            <a:r>
              <a:rPr lang="en-US" sz="2800" dirty="0" smtClean="0">
                <a:latin typeface="Cambria" pitchFamily="18" charset="0"/>
              </a:rPr>
              <a:t> •</a:t>
            </a:r>
            <a:r>
              <a:rPr lang="en-US" sz="2800" dirty="0" err="1" smtClean="0">
                <a:latin typeface="Cambria" pitchFamily="18" charset="0"/>
              </a:rPr>
              <a:t>Desni</a:t>
            </a:r>
            <a:r>
              <a:rPr lang="en-US" sz="2800" dirty="0" smtClean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klik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na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praznu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površnu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prozora</a:t>
            </a:r>
            <a:r>
              <a:rPr lang="en-US" sz="2800" dirty="0">
                <a:latin typeface="Cambria" pitchFamily="18" charset="0"/>
              </a:rPr>
              <a:t>/New/Folder</a:t>
            </a:r>
          </a:p>
          <a:p>
            <a:pPr lvl="0"/>
            <a:r>
              <a:rPr lang="en-US" sz="2800" dirty="0" smtClean="0">
                <a:latin typeface="Cambria" pitchFamily="18" charset="0"/>
              </a:rPr>
              <a:t>•</a:t>
            </a:r>
            <a:r>
              <a:rPr lang="en-US" sz="2800" dirty="0" err="1" smtClean="0">
                <a:latin typeface="Cambria" pitchFamily="18" charset="0"/>
              </a:rPr>
              <a:t>Dodijelimo</a:t>
            </a:r>
            <a:r>
              <a:rPr lang="en-US" sz="2800" dirty="0" smtClean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ime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folderu</a:t>
            </a:r>
            <a:endParaRPr lang="en-US" sz="2800" dirty="0" smtClean="0">
              <a:latin typeface="Cambria" pitchFamily="18" charset="0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3"/>
          <a:srcRect l="21225" t="17872" r="20047" b="26170"/>
          <a:stretch/>
        </p:blipFill>
        <p:spPr bwMode="auto">
          <a:xfrm>
            <a:off x="2267744" y="3104792"/>
            <a:ext cx="5203436" cy="37187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3252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583" y="573842"/>
            <a:ext cx="78690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0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Kako kreiramo novi folder?</a:t>
            </a:r>
            <a:endParaRPr lang="en-US" sz="40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02940" y="1628800"/>
            <a:ext cx="4392488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I</a:t>
            </a:r>
            <a:r>
              <a:rPr lang="sr-Latn-R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I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NAČIN:</a:t>
            </a:r>
          </a:p>
          <a:p>
            <a:pPr lvl="0"/>
            <a:r>
              <a:rPr lang="en-US" sz="2800" dirty="0" err="1" smtClean="0">
                <a:latin typeface="Cambria" pitchFamily="18" charset="0"/>
              </a:rPr>
              <a:t>Linija</a:t>
            </a:r>
            <a:r>
              <a:rPr lang="en-US" sz="2800" dirty="0" smtClean="0">
                <a:latin typeface="Cambria" pitchFamily="18" charset="0"/>
              </a:rPr>
              <a:t> </a:t>
            </a:r>
            <a:r>
              <a:rPr lang="en-US" sz="2800" dirty="0">
                <a:latin typeface="Cambria" pitchFamily="18" charset="0"/>
              </a:rPr>
              <a:t>Toolbars/New folder</a:t>
            </a:r>
          </a:p>
          <a:p>
            <a:pPr lvl="0"/>
            <a:r>
              <a:rPr lang="en-US" sz="2800" dirty="0" err="1">
                <a:latin typeface="Cambria" pitchFamily="18" charset="0"/>
              </a:rPr>
              <a:t>Dodijelimo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ime</a:t>
            </a:r>
            <a:r>
              <a:rPr lang="en-US" sz="2800" dirty="0">
                <a:latin typeface="Cambria" pitchFamily="18" charset="0"/>
              </a:rPr>
              <a:t> </a:t>
            </a:r>
            <a:r>
              <a:rPr lang="en-US" sz="2800" dirty="0" err="1">
                <a:latin typeface="Cambria" pitchFamily="18" charset="0"/>
              </a:rPr>
              <a:t>folderu</a:t>
            </a:r>
            <a:endParaRPr lang="en-US" sz="2800" dirty="0">
              <a:latin typeface="Cambria" pitchFamily="18" charset="0"/>
            </a:endParaRPr>
          </a:p>
        </p:txBody>
      </p:sp>
      <p:pic>
        <p:nvPicPr>
          <p:cNvPr id="23" name="Picture 22"/>
          <p:cNvPicPr/>
          <p:nvPr/>
        </p:nvPicPr>
        <p:blipFill rotWithShape="1">
          <a:blip r:embed="rId3"/>
          <a:srcRect l="9735" t="39362" r="2971" b="5106"/>
          <a:stretch/>
        </p:blipFill>
        <p:spPr bwMode="auto">
          <a:xfrm>
            <a:off x="1409574" y="3140969"/>
            <a:ext cx="7509175" cy="35829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8570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583" y="573842"/>
            <a:ext cx="72546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Šta je </a:t>
            </a:r>
            <a:r>
              <a:rPr lang="pl-PL" sz="3600" b="1" cap="all" dirty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to Prečica </a:t>
            </a:r>
            <a:r>
              <a:rPr lang="pl-PL" sz="3600" b="1" cap="all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(</a:t>
            </a:r>
            <a:r>
              <a:rPr lang="pl-PL" sz="3600" b="1" cap="all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shortcut</a:t>
            </a:r>
            <a:r>
              <a:rPr lang="pl-PL" sz="3600" b="1" cap="all" dirty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) ?</a:t>
            </a:r>
            <a:endParaRPr lang="en-US" sz="3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896" y="1628800"/>
            <a:ext cx="9118104" cy="2862322"/>
          </a:xfrm>
          <a:prstGeom prst="rect">
            <a:avLst/>
          </a:prstGeom>
          <a:solidFill>
            <a:srgbClr val="DD2994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Prečice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kreiramo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u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situacijma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kada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imamo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potrebu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da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nam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se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neki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program,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fajl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, folder,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koji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mi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svakodnevno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koristimo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nalazi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na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Desktopu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tj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. da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možemo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što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brže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i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lakše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 da mu </a:t>
            </a:r>
            <a:r>
              <a:rPr lang="en-US" sz="3600" dirty="0" err="1">
                <a:solidFill>
                  <a:schemeClr val="bg1"/>
                </a:solidFill>
                <a:latin typeface="Cambria" pitchFamily="18" charset="0"/>
              </a:rPr>
              <a:t>pristupimo</a:t>
            </a:r>
            <a:r>
              <a:rPr lang="en-US" sz="3600" dirty="0">
                <a:solidFill>
                  <a:schemeClr val="bg1"/>
                </a:solidFill>
                <a:latin typeface="Cambria" pitchFamily="18" charset="0"/>
              </a:rPr>
              <a:t>.</a:t>
            </a:r>
          </a:p>
        </p:txBody>
      </p:sp>
      <p:pic>
        <p:nvPicPr>
          <p:cNvPr id="18" name="Picture 17"/>
          <p:cNvPicPr/>
          <p:nvPr/>
        </p:nvPicPr>
        <p:blipFill rotWithShape="1">
          <a:blip r:embed="rId3"/>
          <a:srcRect l="72873" t="17940" r="6610" b="68934"/>
          <a:stretch/>
        </p:blipFill>
        <p:spPr bwMode="auto">
          <a:xfrm>
            <a:off x="35352" y="4771545"/>
            <a:ext cx="4104600" cy="19698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/>
          <p:cNvPicPr/>
          <p:nvPr/>
        </p:nvPicPr>
        <p:blipFill rotWithShape="1">
          <a:blip r:embed="rId3"/>
          <a:srcRect l="72829" t="31033" r="6654" b="54136"/>
          <a:stretch/>
        </p:blipFill>
        <p:spPr bwMode="auto">
          <a:xfrm>
            <a:off x="4567064" y="4632193"/>
            <a:ext cx="4104600" cy="22258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7351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62676" y="548680"/>
            <a:ext cx="53655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2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Kako kreiramo prečice?</a:t>
            </a:r>
            <a:endParaRPr lang="en-US" sz="32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34" r="7750"/>
          <a:stretch/>
        </p:blipFill>
        <p:spPr bwMode="auto">
          <a:xfrm>
            <a:off x="1744432" y="1727296"/>
            <a:ext cx="702945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440280" y="1556792"/>
            <a:ext cx="309931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sr-Latn-RS" sz="2800" dirty="0">
                <a:latin typeface="Cambria" pitchFamily="18" charset="0"/>
              </a:rPr>
              <a:t>d</a:t>
            </a:r>
            <a:r>
              <a:rPr lang="en-US" sz="2800" dirty="0" smtClean="0">
                <a:latin typeface="Cambria" pitchFamily="18" charset="0"/>
              </a:rPr>
              <a:t>k/</a:t>
            </a:r>
            <a:r>
              <a:rPr lang="sr-Latn-RS" sz="2800" i="1" dirty="0" smtClean="0">
                <a:latin typeface="Cambria" pitchFamily="18" charset="0"/>
              </a:rPr>
              <a:t>Create</a:t>
            </a:r>
            <a:r>
              <a:rPr lang="sr-Latn-RS" sz="2800" dirty="0" smtClean="0">
                <a:latin typeface="Cambria" pitchFamily="18" charset="0"/>
              </a:rPr>
              <a:t> </a:t>
            </a:r>
            <a:r>
              <a:rPr lang="en-US" sz="2800" i="1" dirty="0" smtClean="0">
                <a:latin typeface="Cambria" pitchFamily="18" charset="0"/>
              </a:rPr>
              <a:t>Shortcut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3539590" y="5488586"/>
            <a:ext cx="2301563" cy="43204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586286" y="2313746"/>
            <a:ext cx="1296144" cy="317484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286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62676" y="548680"/>
            <a:ext cx="19581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2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Zadatak</a:t>
            </a:r>
            <a:endParaRPr lang="en-US" sz="32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1412776"/>
            <a:ext cx="9144000" cy="5509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sr-Latn-RS" sz="3200" dirty="0" smtClean="0">
                <a:latin typeface="Cambria" pitchFamily="18" charset="0"/>
              </a:rPr>
              <a:t>Na desktopu kreiraj folder pod nazivom </a:t>
            </a:r>
            <a:r>
              <a:rPr lang="sr-Latn-RS" sz="3200" i="1" dirty="0" smtClean="0">
                <a:latin typeface="Cambria" pitchFamily="18" charset="0"/>
              </a:rPr>
              <a:t>Vjezba3</a:t>
            </a:r>
            <a:r>
              <a:rPr lang="sr-Latn-RS" sz="3200" dirty="0" smtClean="0">
                <a:latin typeface="Cambria" pitchFamily="18" charset="0"/>
              </a:rPr>
              <a:t>. </a:t>
            </a:r>
          </a:p>
          <a:p>
            <a:pPr lvl="0"/>
            <a:endParaRPr lang="sr-Latn-RS" sz="3200" dirty="0" smtClean="0">
              <a:latin typeface="Cambria" pitchFamily="18" charset="0"/>
            </a:endParaRPr>
          </a:p>
          <a:p>
            <a:pPr lvl="0"/>
            <a:r>
              <a:rPr lang="sr-Latn-RS" sz="3200" dirty="0" smtClean="0">
                <a:latin typeface="Cambria" pitchFamily="18" charset="0"/>
              </a:rPr>
              <a:t>Zatim napravi njegov  shortcut.</a:t>
            </a:r>
          </a:p>
          <a:p>
            <a:pPr lvl="0"/>
            <a:endParaRPr lang="sr-Latn-RS" sz="3200" dirty="0" smtClean="0">
              <a:latin typeface="Cambria" pitchFamily="18" charset="0"/>
            </a:endParaRPr>
          </a:p>
          <a:p>
            <a:pPr lvl="0"/>
            <a:r>
              <a:rPr lang="sr-Latn-RS" sz="3200" dirty="0" smtClean="0">
                <a:latin typeface="Cambria" pitchFamily="18" charset="0"/>
              </a:rPr>
              <a:t>Otvori WordPad i u njemu otkucaj svoje ime i prezime na sledeći način: malim slovima, velikim slovima, kopiraj sadržaj više puta (ctrl+c/ctrl+v). </a:t>
            </a:r>
          </a:p>
          <a:p>
            <a:pPr lvl="0"/>
            <a:endParaRPr lang="sr-Latn-RS" sz="3200" dirty="0">
              <a:latin typeface="Cambria" pitchFamily="18" charset="0"/>
            </a:endParaRPr>
          </a:p>
          <a:p>
            <a:pPr lvl="0"/>
            <a:r>
              <a:rPr lang="sr-Latn-RS" sz="3200" dirty="0" smtClean="0">
                <a:latin typeface="Cambria" pitchFamily="18" charset="0"/>
              </a:rPr>
              <a:t>Sačuvaj dokument u shortcut folder </a:t>
            </a:r>
            <a:r>
              <a:rPr lang="sr-Latn-RS" sz="3200" i="1" dirty="0" smtClean="0">
                <a:latin typeface="Cambria" pitchFamily="18" charset="0"/>
              </a:rPr>
              <a:t>Vježba3</a:t>
            </a:r>
            <a:r>
              <a:rPr lang="sr-Latn-RS" sz="3200" dirty="0" smtClean="0">
                <a:latin typeface="Cambria" pitchFamily="18" charset="0"/>
              </a:rPr>
              <a:t>.</a:t>
            </a:r>
          </a:p>
          <a:p>
            <a:pPr lvl="0"/>
            <a:endParaRPr lang="sr-Latn-RS" sz="3200" dirty="0">
              <a:latin typeface="Cambria" pitchFamily="18" charset="0"/>
            </a:endParaRPr>
          </a:p>
          <a:p>
            <a:pPr lvl="0"/>
            <a:r>
              <a:rPr lang="sr-Latn-RS" sz="3200" dirty="0" smtClean="0">
                <a:latin typeface="Cambria" pitchFamily="18" charset="0"/>
              </a:rPr>
              <a:t> Provjeri da li ga ima i u originial folderu?</a:t>
            </a:r>
            <a:endParaRPr lang="en-US" sz="32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36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52970"/>
            <a:ext cx="1770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2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ambria" pitchFamily="18" charset="0"/>
              </a:rPr>
              <a:t>Rezime:</a:t>
            </a:r>
            <a:endParaRPr lang="en-US" sz="32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/>
              <a:latin typeface="Cambr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1727" y="3429000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Kako se kreira folder?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5536" y="2184510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Koje su uobičajene ikonice na Desktop?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61726" y="1628800"/>
            <a:ext cx="8782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Čemu služi grafički interfejs?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1727" y="2833772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Šta je folder?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61727" y="4725144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Šta je prečica?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61727" y="5362446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Da li postoji prečica ako obrišemo original?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1728" y="4077072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Da li unutar jednog foldera može biti još foldera?</a:t>
            </a:r>
            <a:endParaRPr lang="en-US" sz="28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48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B84A0DC-355B-4915-9F10-C765600F8894}"/>
</file>

<file path=customXml/itemProps2.xml><?xml version="1.0" encoding="utf-8"?>
<ds:datastoreItem xmlns:ds="http://schemas.openxmlformats.org/officeDocument/2006/customXml" ds:itemID="{2B3A4C52-B42A-4602-B90C-EAAFAEAF7559}"/>
</file>

<file path=customXml/itemProps3.xml><?xml version="1.0" encoding="utf-8"?>
<ds:datastoreItem xmlns:ds="http://schemas.openxmlformats.org/officeDocument/2006/customXml" ds:itemID="{4A80DA3C-EB91-4A3D-B3CE-2D0C1C18BEE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12526</TotalTime>
  <Words>441</Words>
  <Application>Microsoft Office PowerPoint</Application>
  <PresentationFormat>On-screen Show (4:3)</PresentationFormat>
  <Paragraphs>76</Paragraphs>
  <Slides>11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Informatika sa tehnikom – V razred</dc:title>
  <dc:creator>Biljana Popović</dc:creator>
  <cp:lastModifiedBy>Biljana Popović</cp:lastModifiedBy>
  <cp:revision>223</cp:revision>
  <dcterms:created xsi:type="dcterms:W3CDTF">2017-09-11T06:46:45Z</dcterms:created>
  <dcterms:modified xsi:type="dcterms:W3CDTF">2017-10-22T13:28:59Z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