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7" r:id="rId2"/>
    <p:sldId id="259" r:id="rId3"/>
    <p:sldId id="296" r:id="rId4"/>
    <p:sldId id="297" r:id="rId5"/>
    <p:sldId id="298" r:id="rId6"/>
    <p:sldId id="299" r:id="rId7"/>
    <p:sldId id="300" r:id="rId8"/>
    <p:sldId id="270" r:id="rId9"/>
    <p:sldId id="30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D2994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42" autoAdjust="0"/>
    <p:restoredTop sz="92718" autoAdjust="0"/>
  </p:normalViewPr>
  <p:slideViewPr>
    <p:cSldViewPr>
      <p:cViewPr>
        <p:scale>
          <a:sx n="50" d="100"/>
          <a:sy n="50" d="100"/>
        </p:scale>
        <p:origin x="-78" y="-276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0F461-9A42-4724-9C2F-73A785F32893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1782D-695C-4CD2-9543-D852FB79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77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49909-29E4-4745-AAE0-B6AFC7801444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9288A-5710-448E-9525-872AEE59D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6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učenici</a:t>
            </a:r>
            <a:r>
              <a:rPr lang="en-US" dirty="0" smtClean="0"/>
              <a:t> </a:t>
            </a:r>
            <a:r>
              <a:rPr lang="en-US" dirty="0" err="1" smtClean="0"/>
              <a:t>uraditi</a:t>
            </a:r>
            <a:r>
              <a:rPr lang="en-US" dirty="0" smtClean="0"/>
              <a:t>/</a:t>
            </a:r>
            <a:r>
              <a:rPr lang="en-US" dirty="0" err="1" smtClean="0"/>
              <a:t>naučiti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času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4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3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2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53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60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75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1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01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0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58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3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2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October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1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October 22, 2017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260648"/>
            <a:ext cx="9144000" cy="112365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07504" y="260648"/>
            <a:ext cx="288032" cy="11521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467544" y="260648"/>
            <a:ext cx="144016" cy="11521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83568" y="260648"/>
            <a:ext cx="9100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9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64976" y="427311"/>
            <a:ext cx="61223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Knjiga strana 21 do  25</a:t>
            </a:r>
            <a:endParaRPr lang="en-US" sz="4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26" name="Picture 2" descr="Rezultat slika za ORGANIZACIJA FOLDER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27"/>
          <a:stretch/>
        </p:blipFill>
        <p:spPr bwMode="auto">
          <a:xfrm>
            <a:off x="1786152" y="1650868"/>
            <a:ext cx="5229225" cy="406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11560" y="5733256"/>
            <a:ext cx="84067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6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stablo FOLDERA</a:t>
            </a:r>
            <a:endParaRPr lang="en-US" sz="60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712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ocument 2"/>
          <p:cNvSpPr/>
          <p:nvPr/>
        </p:nvSpPr>
        <p:spPr>
          <a:xfrm>
            <a:off x="251520" y="1916832"/>
            <a:ext cx="8496944" cy="4752528"/>
          </a:xfrm>
          <a:prstGeom prst="flowChartDocumen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639264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nakon današnjeg časa moći ćete da: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2203117"/>
            <a:ext cx="853244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briš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ete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foldere;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vratite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 obrisane foldere iz Recycle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Bin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-a;</a:t>
            </a:r>
            <a:endParaRPr lang="vi-VN" sz="2800" dirty="0">
              <a:solidFill>
                <a:schemeClr val="bg1"/>
              </a:solidFill>
              <a:latin typeface="Cambria" pitchFamily="18" charset="0"/>
            </a:endParaRP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kreira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te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 po potrebi nove foldera;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organizuj</a:t>
            </a:r>
            <a:r>
              <a:rPr lang="sr-Latn-RS" sz="2800" dirty="0">
                <a:solidFill>
                  <a:schemeClr val="bg1"/>
                </a:solidFill>
                <a:latin typeface="Cambria" pitchFamily="18" charset="0"/>
              </a:rPr>
              <a:t>ete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 stablo foldera za čuvanje dokumenata;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ocijen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ite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važnost dobro organizovane mape čuvanja 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dokumenata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.</a:t>
            </a:r>
            <a:endParaRPr lang="vi-VN" sz="2800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67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Rectangle 2061"/>
          <p:cNvSpPr/>
          <p:nvPr/>
        </p:nvSpPr>
        <p:spPr>
          <a:xfrm>
            <a:off x="0" y="0"/>
            <a:ext cx="9144000" cy="68498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223494"/>
              </p:ext>
            </p:extLst>
          </p:nvPr>
        </p:nvGraphicFramePr>
        <p:xfrm>
          <a:off x="26821" y="300506"/>
          <a:ext cx="9117178" cy="6512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227"/>
                <a:gridCol w="651227"/>
                <a:gridCol w="651227"/>
                <a:gridCol w="651227"/>
                <a:gridCol w="651227"/>
                <a:gridCol w="651227"/>
                <a:gridCol w="651227"/>
                <a:gridCol w="651227"/>
                <a:gridCol w="651227"/>
                <a:gridCol w="651227"/>
                <a:gridCol w="651227"/>
                <a:gridCol w="651227"/>
                <a:gridCol w="651227"/>
                <a:gridCol w="651227"/>
              </a:tblGrid>
              <a:tr h="651227"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b="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b="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T</a:t>
                      </a:r>
                      <a:endParaRPr lang="sr-Latn-CS" sz="3400" b="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b="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E</a:t>
                      </a:r>
                      <a:endParaRPr lang="sr-Latn-CS" sz="3400" b="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b="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b="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b="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P</a:t>
                      </a:r>
                      <a:endParaRPr lang="sr-Latn-CS" sz="3400" b="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1227"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A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K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Z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R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1227"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T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S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R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A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E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F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S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1227"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F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E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T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A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M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U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T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Č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A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T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1227">
                <a:tc>
                  <a:txBody>
                    <a:bodyPr/>
                    <a:lstStyle/>
                    <a:p>
                      <a:pPr algn="ctr"/>
                      <a:endParaRPr lang="en-US" sz="3400" dirty="0"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ambria" pitchFamily="18" charset="0"/>
                        </a:rPr>
                        <a:t>O</a:t>
                      </a:r>
                      <a:endParaRPr lang="sr-Latn-CS" sz="34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ambria" pitchFamily="18" charset="0"/>
                        </a:rPr>
                        <a:t>R</a:t>
                      </a:r>
                      <a:endParaRPr lang="sr-Latn-CS" sz="34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ambria" pitchFamily="18" charset="0"/>
                        </a:rPr>
                        <a:t>G</a:t>
                      </a:r>
                      <a:endParaRPr lang="sr-Latn-CS" sz="34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ambria" pitchFamily="18" charset="0"/>
                        </a:rPr>
                        <a:t>A</a:t>
                      </a:r>
                      <a:endParaRPr lang="sr-Latn-CS" sz="34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ambria" pitchFamily="18" charset="0"/>
                        </a:rPr>
                        <a:t>N</a:t>
                      </a:r>
                      <a:endParaRPr lang="sr-Latn-CS" sz="34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ambria" pitchFamily="18" charset="0"/>
                        </a:rPr>
                        <a:t>I</a:t>
                      </a:r>
                      <a:endParaRPr lang="sr-Latn-CS" sz="34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ambria" pitchFamily="18" charset="0"/>
                        </a:rPr>
                        <a:t>Z</a:t>
                      </a:r>
                      <a:endParaRPr lang="sr-Latn-CS" sz="34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ambria" pitchFamily="18" charset="0"/>
                        </a:rPr>
                        <a:t>A</a:t>
                      </a:r>
                      <a:endParaRPr lang="sr-Latn-CS" sz="34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ambria" pitchFamily="18" charset="0"/>
                        </a:rPr>
                        <a:t>C</a:t>
                      </a:r>
                      <a:endParaRPr lang="sr-Latn-CS" sz="34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ambria" pitchFamily="18" charset="0"/>
                        </a:rPr>
                        <a:t>I</a:t>
                      </a:r>
                      <a:endParaRPr lang="sr-Latn-CS" sz="34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ambria" pitchFamily="18" charset="0"/>
                        </a:rPr>
                        <a:t>J</a:t>
                      </a:r>
                      <a:endParaRPr lang="sr-Latn-CS" sz="34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ambria" pitchFamily="18" charset="0"/>
                        </a:rPr>
                        <a:t>A</a:t>
                      </a:r>
                      <a:endParaRPr lang="sr-Latn-CS" sz="34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51227"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L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A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A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T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Š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E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S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R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C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L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R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1227"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D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B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Š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U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T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T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T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A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T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1227"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E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A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E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R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E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E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1227"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R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J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NJ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A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R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Ž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1227"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T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3400" dirty="0" smtClean="0"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E</a:t>
                      </a:r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kern="1200" dirty="0">
                        <a:solidFill>
                          <a:srgbClr val="0070C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CS" sz="3400" dirty="0">
                        <a:solidFill>
                          <a:srgbClr val="0070C0"/>
                        </a:solidFill>
                        <a:latin typeface="Cambria" pitchFamily="18" charset="0"/>
                      </a:endParaRPr>
                    </a:p>
                  </a:txBody>
                  <a:tcPr marL="110275" marR="110275" marT="55137" marB="551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676023" y="2242591"/>
            <a:ext cx="651227" cy="3905264"/>
            <a:chOff x="1064707" y="3057118"/>
            <a:chExt cx="540000" cy="3238262"/>
          </a:xfrm>
        </p:grpSpPr>
        <p:sp>
          <p:nvSpPr>
            <p:cNvPr id="116" name="Rectangle 115"/>
            <p:cNvSpPr/>
            <p:nvPr/>
          </p:nvSpPr>
          <p:spPr>
            <a:xfrm>
              <a:off x="1064707" y="35997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1064707" y="3057118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1064707" y="413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1064707" y="467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1064707" y="5212795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1064707" y="5755380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327250" y="1608900"/>
            <a:ext cx="651227" cy="5207629"/>
            <a:chOff x="1603458" y="2531659"/>
            <a:chExt cx="540000" cy="4318189"/>
          </a:xfrm>
        </p:grpSpPr>
        <p:sp>
          <p:nvSpPr>
            <p:cNvPr id="117" name="Rectangle 116"/>
            <p:cNvSpPr/>
            <p:nvPr/>
          </p:nvSpPr>
          <p:spPr>
            <a:xfrm>
              <a:off x="1603458" y="35997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1603458" y="413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1603458" y="6309848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1603458" y="3057118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1603458" y="2531659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1603458" y="5212795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1603458" y="5755380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1603458" y="467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</p:grpSp>
      <p:grpSp>
        <p:nvGrpSpPr>
          <p:cNvPr id="2049" name="Group 2048"/>
          <p:cNvGrpSpPr/>
          <p:nvPr/>
        </p:nvGrpSpPr>
        <p:grpSpPr>
          <a:xfrm>
            <a:off x="2632110" y="309071"/>
            <a:ext cx="651227" cy="5841969"/>
            <a:chOff x="2696909" y="1451194"/>
            <a:chExt cx="540000" cy="4844186"/>
          </a:xfrm>
        </p:grpSpPr>
        <p:sp>
          <p:nvSpPr>
            <p:cNvPr id="119" name="Rectangle 118"/>
            <p:cNvSpPr/>
            <p:nvPr/>
          </p:nvSpPr>
          <p:spPr>
            <a:xfrm>
              <a:off x="2696909" y="35997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2696909" y="3057118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2696909" y="5755380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2696909" y="2531659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2696909" y="1972991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2696909" y="467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2696909" y="5212795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2696909" y="413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2696909" y="1451194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</p:grpSp>
      <p:grpSp>
        <p:nvGrpSpPr>
          <p:cNvPr id="2050" name="Group 2049"/>
          <p:cNvGrpSpPr/>
          <p:nvPr/>
        </p:nvGrpSpPr>
        <p:grpSpPr>
          <a:xfrm>
            <a:off x="3280932" y="307613"/>
            <a:ext cx="651227" cy="3242275"/>
            <a:chOff x="3236909" y="1451194"/>
            <a:chExt cx="540000" cy="2688509"/>
          </a:xfrm>
        </p:grpSpPr>
        <p:sp>
          <p:nvSpPr>
            <p:cNvPr id="112" name="Rectangle 111"/>
            <p:cNvSpPr/>
            <p:nvPr/>
          </p:nvSpPr>
          <p:spPr>
            <a:xfrm>
              <a:off x="3236909" y="3057118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3236909" y="1972991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3236909" y="2531659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3236909" y="35997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3236909" y="1451194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</p:grpSp>
      <p:grpSp>
        <p:nvGrpSpPr>
          <p:cNvPr id="2051" name="Group 2050"/>
          <p:cNvGrpSpPr/>
          <p:nvPr/>
        </p:nvGrpSpPr>
        <p:grpSpPr>
          <a:xfrm>
            <a:off x="3932159" y="2282112"/>
            <a:ext cx="651227" cy="1949924"/>
            <a:chOff x="3776909" y="3057118"/>
            <a:chExt cx="540000" cy="1616885"/>
          </a:xfrm>
        </p:grpSpPr>
        <p:sp>
          <p:nvSpPr>
            <p:cNvPr id="113" name="Rectangle 112"/>
            <p:cNvSpPr/>
            <p:nvPr/>
          </p:nvSpPr>
          <p:spPr>
            <a:xfrm>
              <a:off x="3776909" y="3057118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3776909" y="35997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3776909" y="413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</p:grpSp>
      <p:grpSp>
        <p:nvGrpSpPr>
          <p:cNvPr id="2054" name="Group 2053"/>
          <p:cNvGrpSpPr/>
          <p:nvPr/>
        </p:nvGrpSpPr>
        <p:grpSpPr>
          <a:xfrm>
            <a:off x="5246383" y="2256017"/>
            <a:ext cx="651227" cy="3905264"/>
            <a:chOff x="4858867" y="3057118"/>
            <a:chExt cx="540000" cy="3238262"/>
          </a:xfrm>
        </p:grpSpPr>
        <p:sp>
          <p:nvSpPr>
            <p:cNvPr id="123" name="Rectangle 122"/>
            <p:cNvSpPr/>
            <p:nvPr/>
          </p:nvSpPr>
          <p:spPr>
            <a:xfrm>
              <a:off x="4858867" y="35997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4858867" y="3057118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4858867" y="5755380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4858867" y="467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4858867" y="5212795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4858867" y="413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</p:grpSp>
      <p:grpSp>
        <p:nvGrpSpPr>
          <p:cNvPr id="2056" name="Group 2055"/>
          <p:cNvGrpSpPr/>
          <p:nvPr/>
        </p:nvGrpSpPr>
        <p:grpSpPr>
          <a:xfrm>
            <a:off x="6550597" y="317855"/>
            <a:ext cx="651227" cy="4537855"/>
            <a:chOff x="5939239" y="1451194"/>
            <a:chExt cx="540000" cy="3762809"/>
          </a:xfrm>
        </p:grpSpPr>
        <p:sp>
          <p:nvSpPr>
            <p:cNvPr id="125" name="Rectangle 124"/>
            <p:cNvSpPr/>
            <p:nvPr/>
          </p:nvSpPr>
          <p:spPr>
            <a:xfrm>
              <a:off x="5939239" y="35997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5939239" y="1451194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5939239" y="1972991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5939239" y="413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5939239" y="3057118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5939239" y="35997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5939239" y="2531659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5939239" y="467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</p:grpSp>
      <p:grpSp>
        <p:nvGrpSpPr>
          <p:cNvPr id="2058" name="Group 2057"/>
          <p:cNvGrpSpPr/>
          <p:nvPr/>
        </p:nvGrpSpPr>
        <p:grpSpPr>
          <a:xfrm>
            <a:off x="7853051" y="1630885"/>
            <a:ext cx="651227" cy="3234841"/>
            <a:chOff x="7019239" y="2531659"/>
            <a:chExt cx="540000" cy="2682344"/>
          </a:xfrm>
        </p:grpSpPr>
        <p:sp>
          <p:nvSpPr>
            <p:cNvPr id="127" name="Rectangle 126"/>
            <p:cNvSpPr/>
            <p:nvPr/>
          </p:nvSpPr>
          <p:spPr>
            <a:xfrm>
              <a:off x="7019239" y="35997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7019239" y="413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7019239" y="3057118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7019239" y="35997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7019239" y="2531659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7019239" y="467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</p:grpSp>
      <p:grpSp>
        <p:nvGrpSpPr>
          <p:cNvPr id="2048" name="Group 2047"/>
          <p:cNvGrpSpPr/>
          <p:nvPr/>
        </p:nvGrpSpPr>
        <p:grpSpPr>
          <a:xfrm>
            <a:off x="1978477" y="2896934"/>
            <a:ext cx="651227" cy="3919595"/>
            <a:chOff x="2143458" y="3599703"/>
            <a:chExt cx="540000" cy="3250145"/>
          </a:xfrm>
        </p:grpSpPr>
        <p:sp>
          <p:nvSpPr>
            <p:cNvPr id="118" name="Rectangle 117"/>
            <p:cNvSpPr/>
            <p:nvPr/>
          </p:nvSpPr>
          <p:spPr>
            <a:xfrm>
              <a:off x="2143458" y="35997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2143458" y="413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2143458" y="6309848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2143458" y="5212795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2143458" y="5755380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143458" y="467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</p:grpSp>
      <p:grpSp>
        <p:nvGrpSpPr>
          <p:cNvPr id="2053" name="Group 2052"/>
          <p:cNvGrpSpPr/>
          <p:nvPr/>
        </p:nvGrpSpPr>
        <p:grpSpPr>
          <a:xfrm>
            <a:off x="4590760" y="945830"/>
            <a:ext cx="651227" cy="3908580"/>
            <a:chOff x="4318867" y="1972991"/>
            <a:chExt cx="540000" cy="3241012"/>
          </a:xfrm>
        </p:grpSpPr>
        <p:sp>
          <p:nvSpPr>
            <p:cNvPr id="122" name="Rectangle 121"/>
            <p:cNvSpPr/>
            <p:nvPr/>
          </p:nvSpPr>
          <p:spPr>
            <a:xfrm>
              <a:off x="4318867" y="35997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4318867" y="3057118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4318867" y="2531659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4318867" y="1972991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4318867" y="467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4318867" y="413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</p:grpSp>
      <p:grpSp>
        <p:nvGrpSpPr>
          <p:cNvPr id="2057" name="Group 2056"/>
          <p:cNvGrpSpPr/>
          <p:nvPr/>
        </p:nvGrpSpPr>
        <p:grpSpPr>
          <a:xfrm>
            <a:off x="7201824" y="1624176"/>
            <a:ext cx="651227" cy="2583615"/>
            <a:chOff x="6479239" y="2531659"/>
            <a:chExt cx="540000" cy="2142344"/>
          </a:xfrm>
        </p:grpSpPr>
        <p:sp>
          <p:nvSpPr>
            <p:cNvPr id="126" name="Rectangle 125"/>
            <p:cNvSpPr/>
            <p:nvPr/>
          </p:nvSpPr>
          <p:spPr>
            <a:xfrm>
              <a:off x="6479239" y="35997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6479239" y="413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6479239" y="3057118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6479239" y="35997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6479239" y="2531659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</p:grpSp>
      <p:grpSp>
        <p:nvGrpSpPr>
          <p:cNvPr id="2055" name="Group 2054"/>
          <p:cNvGrpSpPr/>
          <p:nvPr/>
        </p:nvGrpSpPr>
        <p:grpSpPr>
          <a:xfrm>
            <a:off x="5897610" y="2915984"/>
            <a:ext cx="651227" cy="3250920"/>
            <a:chOff x="5399239" y="3599703"/>
            <a:chExt cx="540000" cy="2695677"/>
          </a:xfrm>
        </p:grpSpPr>
        <p:sp>
          <p:nvSpPr>
            <p:cNvPr id="124" name="Rectangle 123"/>
            <p:cNvSpPr/>
            <p:nvPr/>
          </p:nvSpPr>
          <p:spPr>
            <a:xfrm>
              <a:off x="5399239" y="35997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5399239" y="5755380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5399239" y="467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5399239" y="5212795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5399239" y="4134003"/>
              <a:ext cx="540000" cy="540000"/>
            </a:xfrm>
            <a:prstGeom prst="rect">
              <a:avLst/>
            </a:prstGeom>
            <a:ln/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CS"/>
            </a:p>
          </p:txBody>
        </p:sp>
      </p:grpSp>
      <p:pic>
        <p:nvPicPr>
          <p:cNvPr id="200" name="Picture 2" descr="Rezultat slika za shortcut and fold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6" r="75414" b="28125"/>
          <a:stretch/>
        </p:blipFill>
        <p:spPr bwMode="auto">
          <a:xfrm>
            <a:off x="663327" y="6166903"/>
            <a:ext cx="556974" cy="649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9" name="Rectangle 2058"/>
          <p:cNvSpPr/>
          <p:nvPr/>
        </p:nvSpPr>
        <p:spPr>
          <a:xfrm>
            <a:off x="1363338" y="1060765"/>
            <a:ext cx="61514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TB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2" name="Picture 2" descr="C:\Users\Biljana\Desktop\exi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479" y="2175386"/>
            <a:ext cx="631132" cy="63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3" name="Picture 2" descr="Srodna slik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371" y="4946732"/>
            <a:ext cx="645371" cy="64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188" y="1453704"/>
            <a:ext cx="484920" cy="782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" name="Picture 10" descr="Rezultat slika za different types of cursor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8" t="40038" r="59984" b="47555"/>
          <a:stretch/>
        </p:blipFill>
        <p:spPr bwMode="auto">
          <a:xfrm>
            <a:off x="4603336" y="260741"/>
            <a:ext cx="602604" cy="62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" name="Picture 2" descr="Rezultat slika za ctrl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940" y="6191439"/>
            <a:ext cx="707212" cy="47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" name="Picture 2" descr="Rezultat slika za shortcut and fold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28" t="2539" r="7955" b="28226"/>
          <a:stretch/>
        </p:blipFill>
        <p:spPr bwMode="auto">
          <a:xfrm>
            <a:off x="6601428" y="4886571"/>
            <a:ext cx="549564" cy="73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331" y="3679048"/>
            <a:ext cx="594198" cy="491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6198545"/>
            <a:ext cx="995658" cy="383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2" descr="Rezultat slika za fajl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5" t="30700" r="57442" b="43272"/>
          <a:stretch/>
        </p:blipFill>
        <p:spPr bwMode="auto">
          <a:xfrm>
            <a:off x="7250731" y="744907"/>
            <a:ext cx="587500" cy="73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4" descr="Srodna slika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016" y="2260127"/>
            <a:ext cx="624414" cy="63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44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6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2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27584" y="552970"/>
            <a:ext cx="405566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Kako brišemo folder?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3" y="1509871"/>
            <a:ext cx="8965371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2871315" y="4030151"/>
            <a:ext cx="692573" cy="163109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3417385" y="5733257"/>
            <a:ext cx="648072" cy="2290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6856" y="2971800"/>
            <a:ext cx="195778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DK/Delete</a:t>
            </a:r>
            <a:endParaRPr lang="en-U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36096" y="2970309"/>
            <a:ext cx="2955617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LK/taster Delete</a:t>
            </a:r>
            <a:endParaRPr lang="en-U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10133" y="2204864"/>
            <a:ext cx="127951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 način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22048" y="2276872"/>
            <a:ext cx="13837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II način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076" name="Picture 4" descr="Rezultat slika za delet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493" y="3717032"/>
            <a:ext cx="916564" cy="86409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64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 tmFilter="0, 0; .2, .5; .8, .5; 1, 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500" autoRev="1" fill="hold"/>
                                        <p:tgtEl>
                                          <p:spTgt spid="30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8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6" t="19531" b="6250"/>
          <a:stretch/>
        </p:blipFill>
        <p:spPr bwMode="auto">
          <a:xfrm>
            <a:off x="0" y="1428750"/>
            <a:ext cx="9160296" cy="542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27584" y="552970"/>
            <a:ext cx="681507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Gdje se nalazi folder nakon brisanja?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516216" y="4143375"/>
            <a:ext cx="1472725" cy="151787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997533" y="5826940"/>
            <a:ext cx="1162763" cy="9864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385120" y="3564305"/>
            <a:ext cx="2131096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Recycle Bin</a:t>
            </a:r>
            <a:endParaRPr lang="en-U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951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" r="29565" b="26173"/>
          <a:stretch/>
        </p:blipFill>
        <p:spPr bwMode="auto">
          <a:xfrm>
            <a:off x="0" y="1412776"/>
            <a:ext cx="9160296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27584" y="552970"/>
            <a:ext cx="660661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Kako vraćemo folder iz recycle bin?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5454880" y="3068960"/>
            <a:ext cx="679695" cy="29674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80148" y="3501007"/>
            <a:ext cx="1162763" cy="3579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134575" y="2481463"/>
            <a:ext cx="2873672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DK/Restore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30892" y="5157192"/>
            <a:ext cx="4902198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Latn-RS" sz="3200" cap="none" spc="0" dirty="0" smtClean="0">
                <a:ln w="57150">
                  <a:noFill/>
                </a:ln>
                <a:solidFill>
                  <a:srgbClr val="00B050"/>
                </a:solidFill>
              </a:rPr>
              <a:t>Vraća folder na isto mjesto sa kojeg je i obrisan.</a:t>
            </a:r>
            <a:endParaRPr lang="en-US" sz="3200" cap="none" spc="0" dirty="0">
              <a:ln w="57150">
                <a:noFill/>
              </a:ln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51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" r="29565" b="26173"/>
          <a:stretch/>
        </p:blipFill>
        <p:spPr bwMode="auto">
          <a:xfrm>
            <a:off x="0" y="1412776"/>
            <a:ext cx="9160296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27584" y="552970"/>
            <a:ext cx="779386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Kako trajno brišemo folder iz recycle bin?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5454880" y="3068960"/>
            <a:ext cx="679695" cy="29674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633373" y="4077072"/>
            <a:ext cx="1162763" cy="3579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260538" y="2481463"/>
            <a:ext cx="2621744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DK/Delete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30892" y="5157192"/>
            <a:ext cx="4902198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Latn-RS" sz="3200" cap="none" spc="0" dirty="0" smtClean="0">
                <a:ln w="57150">
                  <a:noFill/>
                </a:ln>
                <a:solidFill>
                  <a:srgbClr val="00B050"/>
                </a:solidFill>
              </a:rPr>
              <a:t>Trajno brišem folder iz našeg računara.</a:t>
            </a:r>
            <a:endParaRPr lang="en-US" sz="3200" cap="none" spc="0" dirty="0">
              <a:ln w="57150">
                <a:noFill/>
              </a:ln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86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3" y="573842"/>
            <a:ext cx="21788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zadatak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896" y="1412776"/>
            <a:ext cx="9118104" cy="5509200"/>
          </a:xfrm>
          <a:prstGeom prst="rect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sr-Latn-RS" sz="3200" dirty="0" smtClean="0">
                <a:solidFill>
                  <a:schemeClr val="bg1"/>
                </a:solidFill>
                <a:latin typeface="Cambria" pitchFamily="18" charset="0"/>
              </a:rPr>
              <a:t>Kreirati organizacionu šemu foldera na sledeći način: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sr-Latn-RS" sz="3200" dirty="0" smtClean="0">
                <a:solidFill>
                  <a:schemeClr val="bg1"/>
                </a:solidFill>
                <a:latin typeface="Cambria" pitchFamily="18" charset="0"/>
              </a:rPr>
              <a:t>Na desktopu kreirati folder pod imenom „Informatika sa tehnikom za V razred“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sr-Latn-RS" sz="3200" dirty="0" smtClean="0">
                <a:solidFill>
                  <a:schemeClr val="bg1"/>
                </a:solidFill>
                <a:latin typeface="Cambria" pitchFamily="18" charset="0"/>
              </a:rPr>
              <a:t>U okviru tog foldera kreirati podfoldere – sep, okt, nov, dec.</a:t>
            </a:r>
            <a:endParaRPr lang="sr-Latn-RS" sz="3200" dirty="0">
              <a:solidFill>
                <a:schemeClr val="bg1"/>
              </a:solidFill>
              <a:latin typeface="Cambria" pitchFamily="18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sr-Latn-RS" sz="3200" dirty="0" smtClean="0">
                <a:solidFill>
                  <a:schemeClr val="bg1"/>
                </a:solidFill>
                <a:latin typeface="Cambria" pitchFamily="18" charset="0"/>
              </a:rPr>
              <a:t>Otvoriti WordPad dokument i otkucati ‚tekst svoje omiljene pjesme.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sr-Latn-RS" sz="3200" dirty="0" smtClean="0">
                <a:solidFill>
                  <a:schemeClr val="bg1"/>
                </a:solidFill>
                <a:latin typeface="Cambria" pitchFamily="18" charset="0"/>
              </a:rPr>
              <a:t>Sačuvati dokument u folderu „</a:t>
            </a:r>
            <a:r>
              <a:rPr lang="sr-Latn-RS" sz="3200" b="1" dirty="0" smtClean="0">
                <a:solidFill>
                  <a:schemeClr val="bg1"/>
                </a:solidFill>
                <a:latin typeface="Cambria" pitchFamily="18" charset="0"/>
              </a:rPr>
              <a:t>nov “</a:t>
            </a:r>
            <a:r>
              <a:rPr lang="sr-Latn-RS" sz="3200" dirty="0" smtClean="0">
                <a:solidFill>
                  <a:schemeClr val="bg1"/>
                </a:solidFill>
                <a:latin typeface="Cambria" pitchFamily="18" charset="0"/>
              </a:rPr>
              <a:t> pod nazivom „</a:t>
            </a:r>
            <a:r>
              <a:rPr lang="sr-Latn-RS" sz="3200" b="1" dirty="0" smtClean="0">
                <a:solidFill>
                  <a:schemeClr val="bg1"/>
                </a:solidFill>
                <a:latin typeface="Cambria" pitchFamily="18" charset="0"/>
              </a:rPr>
              <a:t>Moja pjesma</a:t>
            </a:r>
            <a:r>
              <a:rPr lang="sr-Latn-RS" sz="3200" dirty="0" smtClean="0">
                <a:solidFill>
                  <a:schemeClr val="bg1"/>
                </a:solidFill>
                <a:latin typeface="Cambria" pitchFamily="18" charset="0"/>
              </a:rPr>
              <a:t>“.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sr-Latn-RS" sz="3200" dirty="0" smtClean="0">
                <a:solidFill>
                  <a:schemeClr val="bg1"/>
                </a:solidFill>
                <a:latin typeface="Cambria" pitchFamily="18" charset="0"/>
              </a:rPr>
              <a:t>Napraviti shortcut foldera „nov“ na desktopu.</a:t>
            </a:r>
          </a:p>
        </p:txBody>
      </p:sp>
    </p:spTree>
    <p:extLst>
      <p:ext uri="{BB962C8B-B14F-4D97-AF65-F5344CB8AC3E}">
        <p14:creationId xmlns:p14="http://schemas.microsoft.com/office/powerpoint/2010/main" val="77351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1770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2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ambria" pitchFamily="18" charset="0"/>
              </a:rPr>
              <a:t>Rezime:</a:t>
            </a:r>
            <a:endParaRPr lang="en-US" sz="32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/>
              <a:latin typeface="Cambr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504" y="4633972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Kako vraćemo podatke iz Recycle Bin?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7504" y="2761764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Kako možemo obrisati folder?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7504" y="3389482"/>
            <a:ext cx="8782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Gdje se smještaju folderi nakon brisanja?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7504" y="3985900"/>
            <a:ext cx="91788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Da li su trajno izbrisani folderi ako se nalaze u Recycle Bin?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505" y="5282044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Kako trajno brišemo foldere iz Recycle Bin?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7504" y="1557258"/>
            <a:ext cx="8530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Šta je folder?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7504" y="2184976"/>
            <a:ext cx="8782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Cambria" pitchFamily="18" charset="0"/>
              </a:rPr>
              <a:t>Kako se kreira folder?</a:t>
            </a:r>
            <a:endParaRPr lang="en-US" sz="28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15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CAF9F45-3898-487B-BD82-1E453C8A0DE2}"/>
</file>

<file path=customXml/itemProps2.xml><?xml version="1.0" encoding="utf-8"?>
<ds:datastoreItem xmlns:ds="http://schemas.openxmlformats.org/officeDocument/2006/customXml" ds:itemID="{EE53FC0E-C85E-4F11-9FB1-6BF7279EB177}"/>
</file>

<file path=customXml/itemProps3.xml><?xml version="1.0" encoding="utf-8"?>
<ds:datastoreItem xmlns:ds="http://schemas.openxmlformats.org/officeDocument/2006/customXml" ds:itemID="{0E74FA30-AD78-4BA8-AA90-485C868EF9C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12761</TotalTime>
  <Words>314</Words>
  <Application>Microsoft Office PowerPoint</Application>
  <PresentationFormat>On-screen Show (4:3)</PresentationFormat>
  <Paragraphs>118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Informatika sa tehnikom – V razred</dc:title>
  <dc:creator>Biljana Popović</dc:creator>
  <cp:lastModifiedBy>Biljana Popović</cp:lastModifiedBy>
  <cp:revision>267</cp:revision>
  <dcterms:created xsi:type="dcterms:W3CDTF">2017-09-11T06:46:45Z</dcterms:created>
  <dcterms:modified xsi:type="dcterms:W3CDTF">2017-10-22T14:53:28Z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