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9" r:id="rId3"/>
    <p:sldId id="296" r:id="rId4"/>
    <p:sldId id="297" r:id="rId5"/>
    <p:sldId id="302" r:id="rId6"/>
    <p:sldId id="303" r:id="rId7"/>
    <p:sldId id="300" r:id="rId8"/>
    <p:sldId id="305" r:id="rId9"/>
    <p:sldId id="270" r:id="rId10"/>
    <p:sldId id="30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368" y="-10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11/6/2017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November 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November 6,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44 do  47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" name="Picture 2" descr="Rezultat slika za 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70" y="1477325"/>
            <a:ext cx="7865178" cy="435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1560" y="5733256"/>
            <a:ext cx="8406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Fajl / file</a:t>
            </a:r>
            <a:endParaRPr lang="en-US" sz="6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d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efiniš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pojam fajla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;</a:t>
            </a:r>
            <a:endParaRPr lang="vi-VN" sz="2800" dirty="0">
              <a:solidFill>
                <a:schemeClr val="bg1"/>
              </a:solidFill>
              <a:latin typeface="Cambria" pitchFamily="18" charset="0"/>
            </a:endParaRP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koristite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 komandu rename;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razlikuje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fajl od foldera;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reira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prečice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za određene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programe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vi-VN" sz="28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592982"/>
              </p:ext>
            </p:extLst>
          </p:nvPr>
        </p:nvGraphicFramePr>
        <p:xfrm>
          <a:off x="185006" y="1671484"/>
          <a:ext cx="8851490" cy="5105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2290"/>
                <a:gridCol w="2212290"/>
                <a:gridCol w="2213455"/>
                <a:gridCol w="2213455"/>
              </a:tblGrid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aparat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melodija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kamera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.docx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6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.jpg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nota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.avi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tekst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crtati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ples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bioskop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tabela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6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kolor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.mp3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tv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lična karta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SLIKA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MUZIKA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FILM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DOKUMENT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912338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4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/>
                          <a:ea typeface="Calibri"/>
                          <a:cs typeface="Times New Roman"/>
                        </a:rPr>
                        <a:t>FAJL</a:t>
                      </a:r>
                      <a:endParaRPr lang="en-US" sz="3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4" name="Rectangle 193"/>
          <p:cNvSpPr/>
          <p:nvPr/>
        </p:nvSpPr>
        <p:spPr>
          <a:xfrm>
            <a:off x="185006" y="5867400"/>
            <a:ext cx="8851490" cy="90948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KONAČNO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6046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82669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850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3948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850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1850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1850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850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3948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3948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23948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23948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46046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46046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46046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46046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682669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682669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682669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682669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827584" y="552970"/>
            <a:ext cx="27698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asocijacija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4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</p:childTnLst>
        </p:cTn>
      </p:par>
    </p:tnLst>
    <p:bldLst>
      <p:bldP spid="194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41" grpId="0" animBg="1"/>
      <p:bldP spid="152" grpId="0" animBg="1"/>
      <p:bldP spid="175" grpId="0" animBg="1"/>
      <p:bldP spid="184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27198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je fajl?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512" y="1628800"/>
            <a:ext cx="8784976" cy="21236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Fajl je podatak </a:t>
            </a:r>
            <a:endParaRPr lang="sr-Latn-RS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 algn="ctr"/>
            <a:r>
              <a:rPr lang="sr-Latn-R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(</a:t>
            </a:r>
            <a:r>
              <a:rPr lang="sr-Latn-R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film, tekst, slika, pjesma…) </a:t>
            </a:r>
            <a:endParaRPr lang="sr-Latn-RS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 algn="ctr"/>
            <a:r>
              <a:rPr lang="sr-Latn-R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koji </a:t>
            </a:r>
            <a:r>
              <a:rPr lang="sr-Latn-R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se čuva u računaru.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pic>
        <p:nvPicPr>
          <p:cNvPr id="2052" name="Picture 4" descr="Rezultat slika za 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6883"/>
            <a:ext cx="40005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6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zultat slika za 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00" y="1819021"/>
            <a:ext cx="9001200" cy="436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7194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 čemu se razlikuju fajlovi?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405635" y="6187603"/>
            <a:ext cx="856260" cy="29868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261895" y="5589240"/>
            <a:ext cx="1162763" cy="72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3568" y="6037077"/>
            <a:ext cx="1709122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sr-Latn-RS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Imenu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0995" y="2145050"/>
            <a:ext cx="2666949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sr-Latn-RS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Ikonicama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067944" y="2852936"/>
            <a:ext cx="631593" cy="52290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571392" y="3068960"/>
            <a:ext cx="1368760" cy="13681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721737" y="4947440"/>
            <a:ext cx="442551" cy="88622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444209" y="4414813"/>
            <a:ext cx="504056" cy="3823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233334" y="5833660"/>
            <a:ext cx="2506840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sr-Latn-RS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Ekstenziji</a:t>
            </a:r>
            <a:endParaRPr lang="sr-Latn-RS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03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25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15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23312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Ime fajla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1556792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Ime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se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vezuje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za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sadržaj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fajla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Du</a:t>
            </a:r>
            <a:r>
              <a:rPr lang="sr-Latn-R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ž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ina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imena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max 255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karaktera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(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znakova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)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Ime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treba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biti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kratko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Ne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koristiti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znakove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&lt;&gt;\/?+|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“:</a:t>
            </a:r>
            <a:r>
              <a:rPr lang="sr-Latn-R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Ne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koristiti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slova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(č, ć, ž,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š,đ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Nije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bitno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da li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su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mala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ili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velika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slova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U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istom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folderu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ne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mogu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biti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dva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fajla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istog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imena</a:t>
            </a:r>
            <a:r>
              <a:rPr lang="sr-Latn-R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!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17" name="Picture 2" descr="Rezultat slika za f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7" t="50116" r="52238" b="6970"/>
          <a:stretch/>
        </p:blipFill>
        <p:spPr bwMode="auto">
          <a:xfrm>
            <a:off x="7368265" y="4841910"/>
            <a:ext cx="16764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zultat slika za f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" r="78698" b="57086"/>
          <a:stretch/>
        </p:blipFill>
        <p:spPr bwMode="auto">
          <a:xfrm>
            <a:off x="2245574" y="4991100"/>
            <a:ext cx="16764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zultat slika za f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7" t="-229" r="26398" b="57315"/>
          <a:stretch/>
        </p:blipFill>
        <p:spPr bwMode="auto">
          <a:xfrm>
            <a:off x="4644008" y="4845345"/>
            <a:ext cx="16764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80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4" y="1700809"/>
            <a:ext cx="9083833" cy="510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6423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</a:t>
            </a:r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mijenjamo ime fajla?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139954" y="4797152"/>
            <a:ext cx="1656182" cy="12241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203849" y="6021288"/>
            <a:ext cx="936104" cy="2859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72411" y="4212377"/>
            <a:ext cx="248118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Latn-RS" sz="3200" dirty="0" smtClean="0">
                <a:ln w="57150">
                  <a:noFill/>
                </a:ln>
                <a:solidFill>
                  <a:srgbClr val="00B050"/>
                </a:solidFill>
              </a:rPr>
              <a:t>DK/Rename</a:t>
            </a:r>
            <a:endParaRPr lang="en-US" sz="3200" cap="none" spc="0" dirty="0">
              <a:ln w="57150">
                <a:noFill/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86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55044"/>
            <a:ext cx="9144000" cy="233034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6936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određuje fajl, a šta folder?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7" name="Picture 2" descr="Rezultat slika za f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7" t="50116" r="52238" b="6970"/>
          <a:stretch/>
        </p:blipFill>
        <p:spPr bwMode="auto">
          <a:xfrm>
            <a:off x="341868" y="1803309"/>
            <a:ext cx="2375160" cy="264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zultat slika za shortcut and fold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" r="71849" b="25344"/>
          <a:stretch/>
        </p:blipFill>
        <p:spPr bwMode="auto">
          <a:xfrm>
            <a:off x="6469418" y="1582524"/>
            <a:ext cx="2423062" cy="298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441723" y="1794029"/>
            <a:ext cx="2260555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r-Latn-RS" sz="32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Oba imaju: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32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Ime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32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Ikonicu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32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Sadržaj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32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Lokaciju</a:t>
            </a:r>
            <a:endParaRPr lang="sr-Latn-RS" sz="32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9900" y="5382508"/>
            <a:ext cx="3042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2400" b="1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Fajl je jedan </a:t>
            </a:r>
            <a:r>
              <a:rPr lang="sr-Latn-RS" sz="2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podatak (tekstualni, zvučni, slikovni...).</a:t>
            </a:r>
            <a:endParaRPr lang="sr-Latn-RS" sz="2400" b="1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69418" y="5013176"/>
            <a:ext cx="26745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2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Folder je mjesto za smještanje fajlova i drugih podfoldera.</a:t>
            </a:r>
            <a:endParaRPr lang="sr-Latn-RS" sz="2400" b="1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55262" y="1018479"/>
            <a:ext cx="11887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2500" y="4787851"/>
            <a:ext cx="2439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različito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555776" y="5385601"/>
            <a:ext cx="648072" cy="4124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879138" y="5385601"/>
            <a:ext cx="637078" cy="3255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62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6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2178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412776"/>
            <a:ext cx="9118104" cy="5262979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Otvoriti WordPad dokument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 kreirati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tekstualni fajl na sledeći način:</a:t>
            </a:r>
            <a:endParaRPr lang="sr-Latn-RS" sz="2800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U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okviru kreiranog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foldera „Informatika sa tehnikom za V razred“ kreirati tekstualni fajl „Fajl je...“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U WordPad-u otkucati:</a:t>
            </a:r>
          </a:p>
          <a:p>
            <a:pPr lvl="0" algn="just"/>
            <a:r>
              <a:rPr lang="en-US" sz="2800" dirty="0" err="1">
                <a:latin typeface="Cambria" pitchFamily="18" charset="0"/>
              </a:rPr>
              <a:t>Fajlovi</a:t>
            </a:r>
            <a:r>
              <a:rPr lang="en-US" sz="2800" dirty="0">
                <a:latin typeface="Cambria" pitchFamily="18" charset="0"/>
              </a:rPr>
              <a:t> se pored </a:t>
            </a:r>
            <a:r>
              <a:rPr lang="en-US" sz="2800" dirty="0" err="1">
                <a:latin typeface="Cambria" pitchFamily="18" charset="0"/>
              </a:rPr>
              <a:t>imena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razlikuju</a:t>
            </a:r>
            <a:r>
              <a:rPr lang="en-US" sz="2800" dirty="0">
                <a:latin typeface="Cambria" pitchFamily="18" charset="0"/>
              </a:rPr>
              <a:t> i </a:t>
            </a:r>
            <a:r>
              <a:rPr lang="en-US" sz="2800" dirty="0" err="1">
                <a:latin typeface="Cambria" pitchFamily="18" charset="0"/>
              </a:rPr>
              <a:t>po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tipu</a:t>
            </a:r>
            <a:r>
              <a:rPr lang="en-US" sz="2800" dirty="0">
                <a:latin typeface="Cambria" pitchFamily="18" charset="0"/>
              </a:rPr>
              <a:t>. </a:t>
            </a:r>
            <a:r>
              <a:rPr lang="en-US" sz="2800" dirty="0" err="1">
                <a:latin typeface="Cambria" pitchFamily="18" charset="0"/>
              </a:rPr>
              <a:t>Operativni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sistem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mora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praviti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razliku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između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zvučnog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err="1">
                <a:latin typeface="Cambria" pitchFamily="18" charset="0"/>
              </a:rPr>
              <a:t>tekstulanog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err="1">
                <a:latin typeface="Cambria" pitchFamily="18" charset="0"/>
              </a:rPr>
              <a:t>slikovnog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fajla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err="1">
                <a:latin typeface="Cambria" pitchFamily="18" charset="0"/>
              </a:rPr>
              <a:t>zato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dodjeljuje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različite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ikonice</a:t>
            </a:r>
            <a:r>
              <a:rPr lang="en-US" sz="2800" dirty="0">
                <a:latin typeface="Cambria" pitchFamily="18" charset="0"/>
              </a:rPr>
              <a:t>. </a:t>
            </a:r>
          </a:p>
          <a:p>
            <a:pPr lvl="0" algn="just"/>
            <a:r>
              <a:rPr lang="en-US" sz="2800" dirty="0">
                <a:latin typeface="Cambria" pitchFamily="18" charset="0"/>
              </a:rPr>
              <a:t>Pored </a:t>
            </a:r>
            <a:r>
              <a:rPr lang="en-US" sz="2800" dirty="0" err="1">
                <a:latin typeface="Cambria" pitchFamily="18" charset="0"/>
              </a:rPr>
              <a:t>ikonica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dodjeljuje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</a:t>
            </a:r>
            <a:r>
              <a:rPr lang="en-US" sz="2800" dirty="0">
                <a:latin typeface="Cambria" pitchFamily="18" charset="0"/>
              </a:rPr>
              <a:t> i </a:t>
            </a:r>
            <a:r>
              <a:rPr lang="en-US" sz="2800" dirty="0" err="1">
                <a:latin typeface="Cambria" pitchFamily="18" charset="0"/>
              </a:rPr>
              <a:t>različite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ekstenzije</a:t>
            </a:r>
            <a:r>
              <a:rPr lang="en-US" sz="2800" dirty="0">
                <a:latin typeface="Cambria" pitchFamily="18" charset="0"/>
              </a:rPr>
              <a:t>. </a:t>
            </a:r>
            <a:r>
              <a:rPr lang="en-US" sz="2800" dirty="0" err="1">
                <a:latin typeface="Cambria" pitchFamily="18" charset="0"/>
              </a:rPr>
              <a:t>Ovaj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dodatak</a:t>
            </a:r>
            <a:r>
              <a:rPr lang="en-US" sz="2800" dirty="0">
                <a:latin typeface="Cambria" pitchFamily="18" charset="0"/>
              </a:rPr>
              <a:t> se </a:t>
            </a:r>
            <a:r>
              <a:rPr lang="en-US" sz="2800" dirty="0" err="1">
                <a:latin typeface="Cambria" pitchFamily="18" charset="0"/>
              </a:rPr>
              <a:t>obično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sastoji</a:t>
            </a:r>
            <a:r>
              <a:rPr lang="en-US" sz="2800" dirty="0">
                <a:latin typeface="Cambria" pitchFamily="18" charset="0"/>
              </a:rPr>
              <a:t> od tri </a:t>
            </a:r>
            <a:r>
              <a:rPr lang="en-US" sz="2800" dirty="0" err="1">
                <a:latin typeface="Cambria" pitchFamily="18" charset="0"/>
              </a:rPr>
              <a:t>slova</a:t>
            </a:r>
            <a:r>
              <a:rPr lang="en-US" sz="2800" dirty="0">
                <a:latin typeface="Cambria" pitchFamily="18" charset="0"/>
              </a:rPr>
              <a:t>, a </a:t>
            </a:r>
            <a:r>
              <a:rPr lang="en-US" sz="2800" dirty="0" err="1">
                <a:latin typeface="Cambria" pitchFamily="18" charset="0"/>
              </a:rPr>
              <a:t>može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biti</a:t>
            </a:r>
            <a:r>
              <a:rPr lang="en-US" sz="2800" dirty="0">
                <a:latin typeface="Cambria" pitchFamily="18" charset="0"/>
              </a:rPr>
              <a:t> i od </a:t>
            </a:r>
            <a:r>
              <a:rPr lang="en-US" sz="2800" dirty="0" err="1">
                <a:latin typeface="Cambria" pitchFamily="18" charset="0"/>
              </a:rPr>
              <a:t>četiri</a:t>
            </a:r>
            <a:r>
              <a:rPr lang="en-US" sz="2800" dirty="0">
                <a:latin typeface="Cambria" pitchFamily="18" charset="0"/>
              </a:rPr>
              <a:t> i pet. </a:t>
            </a:r>
            <a:r>
              <a:rPr lang="en-US" sz="2800" dirty="0" err="1">
                <a:latin typeface="Cambria" pitchFamily="18" charset="0"/>
              </a:rPr>
              <a:t>Ekstenzija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fajla</a:t>
            </a:r>
            <a:r>
              <a:rPr lang="en-US" sz="2800" dirty="0">
                <a:latin typeface="Cambria" pitchFamily="18" charset="0"/>
              </a:rPr>
              <a:t> se </a:t>
            </a:r>
            <a:r>
              <a:rPr lang="en-US" sz="2800" dirty="0" err="1">
                <a:latin typeface="Cambria" pitchFamily="18" charset="0"/>
              </a:rPr>
              <a:t>razdvaja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tačkom</a:t>
            </a:r>
            <a:r>
              <a:rPr lang="en-US" sz="2800" dirty="0">
                <a:latin typeface="Cambria" pitchFamily="18" charset="0"/>
              </a:rPr>
              <a:t> od </a:t>
            </a:r>
            <a:r>
              <a:rPr lang="en-US" sz="2800" dirty="0" err="1">
                <a:latin typeface="Cambria" pitchFamily="18" charset="0"/>
              </a:rPr>
              <a:t>imena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fajla</a:t>
            </a:r>
            <a:r>
              <a:rPr lang="en-US" sz="2800" dirty="0" smtClean="0">
                <a:latin typeface="Cambria" pitchFamily="18" charset="0"/>
              </a:rPr>
              <a:t>.</a:t>
            </a:r>
            <a:endParaRPr lang="sr-Latn-RS" sz="2800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Napraviti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shortcut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fajla „Fajl je...“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na desktopu.</a:t>
            </a: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7504" y="1557258"/>
            <a:ext cx="90364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>
                <a:latin typeface="Cambria" pitchFamily="18" charset="0"/>
              </a:rPr>
              <a:t>Š</a:t>
            </a:r>
            <a:r>
              <a:rPr lang="pl-PL" sz="2800" dirty="0" smtClean="0">
                <a:latin typeface="Cambria" pitchFamily="18" charset="0"/>
              </a:rPr>
              <a:t>ta </a:t>
            </a:r>
            <a:r>
              <a:rPr lang="pl-PL" sz="2800" dirty="0">
                <a:latin typeface="Cambria" pitchFamily="18" charset="0"/>
              </a:rPr>
              <a:t>je fajl </a:t>
            </a:r>
            <a:r>
              <a:rPr lang="pl-PL" sz="2800" dirty="0" smtClean="0">
                <a:latin typeface="Cambria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sr-Latn-RS" sz="2800" dirty="0">
                <a:latin typeface="Cambria" pitchFamily="18" charset="0"/>
              </a:rPr>
              <a:t>Š</a:t>
            </a:r>
            <a:r>
              <a:rPr lang="en-US" sz="2800" dirty="0" smtClean="0">
                <a:latin typeface="Cambria" pitchFamily="18" charset="0"/>
              </a:rPr>
              <a:t>ta </a:t>
            </a:r>
            <a:r>
              <a:rPr lang="en-US" sz="2800" dirty="0" err="1">
                <a:latin typeface="Cambria" pitchFamily="18" charset="0"/>
              </a:rPr>
              <a:t>sve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može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biti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</a:t>
            </a:r>
            <a:r>
              <a:rPr lang="en-US" sz="2800" dirty="0">
                <a:latin typeface="Cambria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sr-Latn-RS" sz="2800" dirty="0" err="1">
                <a:latin typeface="Cambria" pitchFamily="18" charset="0"/>
              </a:rPr>
              <a:t>P</a:t>
            </a:r>
            <a:r>
              <a:rPr lang="en-US" sz="2800" dirty="0" smtClean="0">
                <a:latin typeface="Cambria" pitchFamily="18" charset="0"/>
              </a:rPr>
              <a:t>o </a:t>
            </a:r>
            <a:r>
              <a:rPr lang="en-US" sz="2800" dirty="0" err="1">
                <a:latin typeface="Cambria" pitchFamily="18" charset="0"/>
              </a:rPr>
              <a:t>čemu</a:t>
            </a:r>
            <a:r>
              <a:rPr lang="en-US" sz="2800" dirty="0">
                <a:latin typeface="Cambria" pitchFamily="18" charset="0"/>
              </a:rPr>
              <a:t> se </a:t>
            </a:r>
            <a:r>
              <a:rPr lang="en-US" sz="2800" dirty="0" err="1">
                <a:latin typeface="Cambria" pitchFamily="18" charset="0"/>
              </a:rPr>
              <a:t>razlikuju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fajlovi</a:t>
            </a:r>
            <a:r>
              <a:rPr lang="en-US" sz="2800" dirty="0" smtClean="0">
                <a:latin typeface="Cambria" pitchFamily="18" charset="0"/>
              </a:rPr>
              <a:t>?</a:t>
            </a:r>
            <a:endParaRPr lang="sr-Latn-RS" sz="2800" dirty="0" smtClean="0"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Šta označava ekstenzija?</a:t>
            </a: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Šta vam govori naziv fajla </a:t>
            </a:r>
            <a:r>
              <a:rPr lang="sr-Latn-RS" sz="2800" b="1" i="1" dirty="0" smtClean="0">
                <a:latin typeface="Cambria" pitchFamily="18" charset="0"/>
              </a:rPr>
              <a:t>maja.jpg</a:t>
            </a:r>
            <a:r>
              <a:rPr lang="sr-Latn-RS" sz="2800" dirty="0" smtClean="0">
                <a:latin typeface="Cambria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sr-Latn-RS" sz="2800" dirty="0">
                <a:latin typeface="Cambria" pitchFamily="18" charset="0"/>
              </a:rPr>
              <a:t>Šta vam govori naziv fajla </a:t>
            </a:r>
            <a:r>
              <a:rPr lang="sr-Latn-RS" sz="2800" b="1" i="1" dirty="0" smtClean="0">
                <a:latin typeface="Cambria" pitchFamily="18" charset="0"/>
              </a:rPr>
              <a:t>maja.mp3</a:t>
            </a:r>
            <a:r>
              <a:rPr lang="sr-Latn-RS" sz="2800" dirty="0" smtClean="0">
                <a:latin typeface="Cambria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Kako mijenjamo ime fajlu?</a:t>
            </a:r>
          </a:p>
          <a:p>
            <a:pPr>
              <a:lnSpc>
                <a:spcPct val="150000"/>
              </a:lnSpc>
            </a:pPr>
            <a:r>
              <a:rPr lang="sr-Latn-RS" sz="2800" dirty="0" smtClean="0">
                <a:latin typeface="Cambria" pitchFamily="18" charset="0"/>
              </a:rPr>
              <a:t>D</a:t>
            </a:r>
            <a:r>
              <a:rPr lang="en-US" sz="2800" dirty="0" smtClean="0">
                <a:latin typeface="Cambria" pitchFamily="18" charset="0"/>
              </a:rPr>
              <a:t>a </a:t>
            </a:r>
            <a:r>
              <a:rPr lang="en-US" sz="2800" dirty="0">
                <a:latin typeface="Cambria" pitchFamily="18" charset="0"/>
              </a:rPr>
              <a:t>li se u </a:t>
            </a:r>
            <a:r>
              <a:rPr lang="en-US" sz="2800" dirty="0" err="1">
                <a:latin typeface="Cambria" pitchFamily="18" charset="0"/>
              </a:rPr>
              <a:t>jednom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folderu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mogu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naći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dva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fajla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istog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imena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smtClean="0">
                <a:latin typeface="Cambria" pitchFamily="18" charset="0"/>
              </a:rPr>
              <a:t>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442C8ED-2206-41CB-8C42-2356E826A2CC}"/>
</file>

<file path=customXml/itemProps2.xml><?xml version="1.0" encoding="utf-8"?>
<ds:datastoreItem xmlns:ds="http://schemas.openxmlformats.org/officeDocument/2006/customXml" ds:itemID="{584D43CE-0161-429E-BF4B-F5592A66592A}"/>
</file>

<file path=customXml/itemProps3.xml><?xml version="1.0" encoding="utf-8"?>
<ds:datastoreItem xmlns:ds="http://schemas.openxmlformats.org/officeDocument/2006/customXml" ds:itemID="{A39343E8-E069-4422-BF81-81BA7BA017E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14309</TotalTime>
  <Words>404</Words>
  <Application>Microsoft Office PowerPoint</Application>
  <PresentationFormat>On-screen Show (4:3)</PresentationFormat>
  <Paragraphs>106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297</cp:revision>
  <dcterms:created xsi:type="dcterms:W3CDTF">2017-09-11T06:46:45Z</dcterms:created>
  <dcterms:modified xsi:type="dcterms:W3CDTF">2017-11-07T14:42:51Z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