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gif" ContentType="image/gif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7" r:id="rId2"/>
    <p:sldId id="259" r:id="rId3"/>
    <p:sldId id="306" r:id="rId4"/>
    <p:sldId id="27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2994"/>
    <a:srgbClr val="0000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42" autoAdjust="0"/>
    <p:restoredTop sz="92718" autoAdjust="0"/>
  </p:normalViewPr>
  <p:slideViewPr>
    <p:cSldViewPr>
      <p:cViewPr varScale="1">
        <p:scale>
          <a:sx n="64" d="100"/>
          <a:sy n="64" d="100"/>
        </p:scale>
        <p:origin x="-1368" y="-108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0F461-9A42-4724-9C2F-73A785F32893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1782D-695C-4CD2-9543-D852FB79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77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49909-29E4-4745-AAE0-B6AFC7801444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9288A-5710-448E-9525-872AEE59D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6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učenici</a:t>
            </a:r>
            <a:r>
              <a:rPr lang="en-US" dirty="0" smtClean="0"/>
              <a:t> </a:t>
            </a:r>
            <a:r>
              <a:rPr lang="en-US" dirty="0" err="1" smtClean="0"/>
              <a:t>uraditi</a:t>
            </a:r>
            <a:r>
              <a:rPr lang="en-US" dirty="0" smtClean="0"/>
              <a:t>/</a:t>
            </a:r>
            <a:r>
              <a:rPr lang="en-US" dirty="0" err="1" smtClean="0"/>
              <a:t>naučiti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času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November 13,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53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November 13,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6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November 13,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November 13,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1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November 13,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0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November 13,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November 13,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58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November 13,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3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November 13,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November 13,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2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November 13,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1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November 13, 2017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260648"/>
            <a:ext cx="9144000" cy="112365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07504" y="260648"/>
            <a:ext cx="288032" cy="11521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67544" y="260648"/>
            <a:ext cx="144016" cy="11521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83568" y="260648"/>
            <a:ext cx="9100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9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64976" y="427311"/>
            <a:ext cx="61223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Knjiga strana 44 do  47</a:t>
            </a: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7" name="Picture 3" descr="D:\biljana\skola\ishodi učenja\prelazno  rješenje\5\2\giphy (2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739" y="1412776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5941729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60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Kreiranje fajla u paint-</a:t>
            </a:r>
            <a:r>
              <a:rPr lang="sr-Latn-RS" sz="32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U</a:t>
            </a:r>
            <a:endParaRPr lang="en-US" sz="3200" b="1" cap="all" dirty="0">
              <a:ln w="0"/>
              <a:solidFill>
                <a:schemeClr val="accent3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712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2"/>
          <p:cNvSpPr/>
          <p:nvPr/>
        </p:nvSpPr>
        <p:spPr>
          <a:xfrm>
            <a:off x="251520" y="1916832"/>
            <a:ext cx="8496944" cy="4752528"/>
          </a:xfrm>
          <a:prstGeom prst="flowChartDocumen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639264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nakon današnjeg časa moći ćete da: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203117"/>
            <a:ext cx="85324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pokrenete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program za crtanje pomoću računara (paint);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kreirate fajlove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u programu;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sačuvate ih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u stablu foldera;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manipulišete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sa njima i 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uklanjate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ih.</a:t>
            </a:r>
          </a:p>
        </p:txBody>
      </p:sp>
    </p:spTree>
    <p:extLst>
      <p:ext uri="{BB962C8B-B14F-4D97-AF65-F5344CB8AC3E}">
        <p14:creationId xmlns:p14="http://schemas.microsoft.com/office/powerpoint/2010/main" val="201467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Srodna slik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3" b="4055"/>
          <a:stretch/>
        </p:blipFill>
        <p:spPr bwMode="auto">
          <a:xfrm>
            <a:off x="1403648" y="1439069"/>
            <a:ext cx="6336704" cy="517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7584" y="552970"/>
            <a:ext cx="38665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Šta se krije ispod???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76456" y="1700808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sr-Latn-RS" sz="2000" dirty="0" smtClean="0">
                <a:latin typeface="Cambria" pitchFamily="18" charset="0"/>
              </a:rPr>
              <a:t>2. </a:t>
            </a:r>
            <a:r>
              <a:rPr lang="vi-VN" sz="2000" dirty="0">
                <a:latin typeface="Cambria" pitchFamily="18" charset="0"/>
              </a:rPr>
              <a:t>Šta sve može biti fajl?</a:t>
            </a:r>
            <a:endParaRPr lang="vi-VN" sz="2000" dirty="0">
              <a:latin typeface="Cambr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3511" y="1700808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1. </a:t>
            </a:r>
            <a:r>
              <a:rPr lang="sr-Latn-RS" sz="2000" dirty="0">
                <a:latin typeface="Cambria" pitchFamily="18" charset="0"/>
              </a:rPr>
              <a:t>Šta je fajl ?</a:t>
            </a:r>
            <a:endParaRPr lang="sr-Latn-RS" sz="2000" dirty="0"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86847" y="1700808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CS" sz="2000" dirty="0" smtClean="0">
                <a:latin typeface="Cambria" pitchFamily="18" charset="0"/>
              </a:rPr>
              <a:t>3. </a:t>
            </a:r>
            <a:r>
              <a:rPr lang="en-US" sz="2000" dirty="0" err="1">
                <a:latin typeface="Cambria" pitchFamily="18" charset="0"/>
              </a:rPr>
              <a:t>Šta</a:t>
            </a:r>
            <a:r>
              <a:rPr lang="en-US" sz="2000" dirty="0">
                <a:latin typeface="Cambria" pitchFamily="18" charset="0"/>
              </a:rPr>
              <a:t> je folder?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95536" y="1556792"/>
            <a:ext cx="8496944" cy="4968552"/>
          </a:xfrm>
          <a:prstGeom prst="rect">
            <a:avLst/>
          </a:prstGeom>
          <a:noFill/>
          <a:ln w="76200">
            <a:solidFill>
              <a:schemeClr val="bg1"/>
            </a:solidFill>
            <a:prstDash val="sysDot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63511" y="285293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10. </a:t>
            </a:r>
            <a:r>
              <a:rPr lang="fi-FI" sz="2000" dirty="0">
                <a:latin typeface="Cambria" pitchFamily="18" charset="0"/>
              </a:rPr>
              <a:t>Kako se kreira folder?</a:t>
            </a:r>
            <a:endParaRPr lang="fi-FI" sz="2000" dirty="0">
              <a:latin typeface="Cambri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86847" y="285293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8. </a:t>
            </a:r>
            <a:r>
              <a:rPr lang="sr-Latn-RS" sz="2000" dirty="0">
                <a:latin typeface="Cambria" pitchFamily="18" charset="0"/>
              </a:rPr>
              <a:t>Gdje se smještaju folderi nakon brisanja?</a:t>
            </a:r>
            <a:endParaRPr lang="sr-Latn-RS" sz="2000" dirty="0">
              <a:latin typeface="Cambria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76456" y="285293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11</a:t>
            </a:r>
            <a:r>
              <a:rPr lang="sr-Cyrl-CS" sz="2000" dirty="0" smtClean="0">
                <a:latin typeface="Cambria" pitchFamily="18" charset="0"/>
              </a:rPr>
              <a:t>. </a:t>
            </a:r>
            <a:r>
              <a:rPr lang="vi-VN" sz="2000" dirty="0">
                <a:latin typeface="Cambria" pitchFamily="18" charset="0"/>
              </a:rPr>
              <a:t>Po čemu se razlikuju fajlovi?</a:t>
            </a:r>
            <a:endParaRPr lang="vi-VN" sz="2000" dirty="0"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3511" y="4005064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sr-Latn-RS" sz="2000" dirty="0" smtClean="0">
                <a:latin typeface="Cambria" pitchFamily="18" charset="0"/>
              </a:rPr>
              <a:t>9</a:t>
            </a:r>
            <a:r>
              <a:rPr lang="sr-Latn-RS" sz="2000" dirty="0">
                <a:latin typeface="Cambria" pitchFamily="18" charset="0"/>
              </a:rPr>
              <a:t>. Kako mijenjamo ime fajlu?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76456" y="4005064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12. </a:t>
            </a:r>
            <a:r>
              <a:rPr lang="sr-Latn-RS" sz="2000" dirty="0">
                <a:latin typeface="Cambria" pitchFamily="18" charset="0"/>
              </a:rPr>
              <a:t>Kako vraćemo </a:t>
            </a:r>
            <a:r>
              <a:rPr lang="sr-Latn-RS" sz="2000" dirty="0" smtClean="0">
                <a:latin typeface="Cambria" pitchFamily="18" charset="0"/>
              </a:rPr>
              <a:t>fajlove i foldete iz </a:t>
            </a:r>
            <a:r>
              <a:rPr lang="sr-Latn-RS" sz="2000" dirty="0">
                <a:latin typeface="Cambria" pitchFamily="18" charset="0"/>
              </a:rPr>
              <a:t>Recycle Bin?</a:t>
            </a:r>
            <a:endParaRPr lang="sr-Latn-RS" sz="2000" dirty="0"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86847" y="4005064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sr-Latn-RS" sz="2000" dirty="0" smtClean="0">
                <a:latin typeface="Cambria" pitchFamily="18" charset="0"/>
              </a:rPr>
              <a:t>5. </a:t>
            </a:r>
            <a:r>
              <a:rPr lang="sr-Latn-RS" sz="2000" dirty="0">
                <a:latin typeface="Cambria" pitchFamily="18" charset="0"/>
              </a:rPr>
              <a:t>Šta je prečica?</a:t>
            </a:r>
            <a:endParaRPr lang="sr-Latn-RS" sz="2000" dirty="0"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76456" y="513129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7. </a:t>
            </a:r>
            <a:r>
              <a:rPr lang="sv-SE" sz="2000" dirty="0">
                <a:latin typeface="Cambria" pitchFamily="18" charset="0"/>
              </a:rPr>
              <a:t>Kako trajno brišemo foldere iz Recycle Bin?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3511" y="513129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>
                <a:latin typeface="Cambria" pitchFamily="18" charset="0"/>
              </a:rPr>
              <a:t>4</a:t>
            </a:r>
            <a:r>
              <a:rPr lang="sr-Latn-RS" sz="2000" dirty="0" smtClean="0">
                <a:latin typeface="Cambria" pitchFamily="18" charset="0"/>
              </a:rPr>
              <a:t>. </a:t>
            </a:r>
            <a:r>
              <a:rPr lang="sr-Latn-RS" sz="2000" dirty="0">
                <a:latin typeface="Cambria" pitchFamily="18" charset="0"/>
              </a:rPr>
              <a:t>Šta označava ekstenzija?</a:t>
            </a:r>
            <a:endParaRPr lang="sr-Latn-RS" sz="2000" dirty="0"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86847" y="513129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sr-Latn-RS" sz="2000" dirty="0" smtClean="0">
                <a:latin typeface="Cambria" pitchFamily="18" charset="0"/>
              </a:rPr>
              <a:t>6. </a:t>
            </a:r>
            <a:r>
              <a:rPr lang="sr-Latn-RS" sz="2000" dirty="0">
                <a:latin typeface="Cambria" pitchFamily="18" charset="0"/>
              </a:rPr>
              <a:t>Da li unutar jednog foldera može biti još foldera?</a:t>
            </a:r>
            <a:endParaRPr lang="sr-Latn-RS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30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6" grpId="0" animBg="1"/>
      <p:bldP spid="30" grpId="0" animBg="1"/>
      <p:bldP spid="10" grpId="0" animBg="1"/>
      <p:bldP spid="12" grpId="0" animBg="1"/>
      <p:bldP spid="13" grpId="0" animBg="1"/>
      <p:bldP spid="11" grpId="0" animBg="1"/>
      <p:bldP spid="14" grpId="0" animBg="1"/>
      <p:bldP spid="18" grpId="0" animBg="1"/>
      <p:bldP spid="15" grpId="0" animBg="1"/>
      <p:bldP spid="17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21788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zadatak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896" y="1412776"/>
            <a:ext cx="9118104" cy="4832092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Otvoriti program Paint za crtanje i kreirati crtež na temu “</a:t>
            </a:r>
            <a:r>
              <a:rPr lang="sr-Latn-RS" sz="2800" i="1" dirty="0">
                <a:solidFill>
                  <a:schemeClr val="bg1"/>
                </a:solidFill>
                <a:latin typeface="Cambria" pitchFamily="18" charset="0"/>
              </a:rPr>
              <a:t>Jesen u mom gradu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”. </a:t>
            </a:r>
          </a:p>
          <a:p>
            <a:endParaRPr lang="sr-Latn-RS" sz="2800" dirty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Po završetku rada, sačuvati fajl u okviru kreiranog foldera „</a:t>
            </a:r>
            <a:r>
              <a:rPr lang="sr-Latn-RS" sz="2800" i="1" dirty="0">
                <a:solidFill>
                  <a:schemeClr val="bg1"/>
                </a:solidFill>
                <a:latin typeface="Cambria" pitchFamily="18" charset="0"/>
              </a:rPr>
              <a:t>Informatika sa tehnikom za V razred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“, u podfolderu “</a:t>
            </a:r>
            <a:r>
              <a:rPr lang="sr-Latn-RS" sz="2800" i="1" dirty="0">
                <a:solidFill>
                  <a:schemeClr val="bg1"/>
                </a:solidFill>
                <a:latin typeface="Cambria" pitchFamily="18" charset="0"/>
              </a:rPr>
              <a:t>novembar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”, pod nazivom  „Jesen u mom gradu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“.</a:t>
            </a:r>
          </a:p>
          <a:p>
            <a:endParaRPr lang="sr-Latn-RS" sz="2800" dirty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Napraviti shortcut fajla „</a:t>
            </a:r>
            <a:r>
              <a:rPr lang="sr-Latn-RS" sz="2800" i="1" dirty="0" smtClean="0">
                <a:solidFill>
                  <a:schemeClr val="bg1"/>
                </a:solidFill>
                <a:latin typeface="Cambria" pitchFamily="18" charset="0"/>
              </a:rPr>
              <a:t>Jesen u mom gradu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“ i postaviti ga na desktop računara.</a:t>
            </a:r>
          </a:p>
          <a:p>
            <a:endParaRPr lang="sr-Latn-RS" sz="2800" dirty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Promijeniti ime fajlu na desktop u „</a:t>
            </a:r>
            <a:r>
              <a:rPr lang="sr-Latn-RS" sz="2800" i="1" dirty="0" smtClean="0">
                <a:solidFill>
                  <a:schemeClr val="bg1"/>
                </a:solidFill>
                <a:latin typeface="Cambria" pitchFamily="18" charset="0"/>
              </a:rPr>
              <a:t>Jesenji dan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“.</a:t>
            </a:r>
            <a:endParaRPr lang="sr-Latn-RS" sz="2800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51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1770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2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ambria" pitchFamily="18" charset="0"/>
              </a:rPr>
              <a:t>Rezime:</a:t>
            </a:r>
            <a:endParaRPr lang="en-US" sz="32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/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7504" y="1557258"/>
            <a:ext cx="903649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800" dirty="0" smtClean="0">
                <a:latin typeface="Cambria" pitchFamily="18" charset="0"/>
              </a:rPr>
              <a:t>Koju komandu ste koristili za čuvanje fajla?</a:t>
            </a:r>
            <a:endParaRPr lang="pl-PL" sz="2800" dirty="0" smtClean="0">
              <a:latin typeface="Cambria" pitchFamily="18" charset="0"/>
            </a:endParaRPr>
          </a:p>
          <a:p>
            <a:pPr>
              <a:lnSpc>
                <a:spcPct val="150000"/>
              </a:lnSpc>
            </a:pPr>
            <a:r>
              <a:rPr lang="sr-Latn-RS" sz="2800" dirty="0" smtClean="0">
                <a:latin typeface="Cambria" pitchFamily="18" charset="0"/>
              </a:rPr>
              <a:t>Koje ekstenzije je fajl „Jesen u mom gradu“?</a:t>
            </a:r>
          </a:p>
          <a:p>
            <a:pPr>
              <a:lnSpc>
                <a:spcPct val="150000"/>
              </a:lnSpc>
            </a:pPr>
            <a:r>
              <a:rPr lang="sr-Latn-RS" sz="2800" dirty="0" smtClean="0">
                <a:latin typeface="Cambria" pitchFamily="18" charset="0"/>
              </a:rPr>
              <a:t>Koja komand se koristi za promjenu imena fajla?</a:t>
            </a:r>
          </a:p>
          <a:p>
            <a:pPr>
              <a:lnSpc>
                <a:spcPct val="150000"/>
              </a:lnSpc>
            </a:pPr>
            <a:r>
              <a:rPr lang="sr-Latn-RS" sz="2800" smtClean="0">
                <a:latin typeface="Cambria" pitchFamily="18" charset="0"/>
              </a:rPr>
              <a:t>Kako kreiramo prečicu?</a:t>
            </a:r>
            <a:endParaRPr lang="sr-Latn-RS" sz="2800" dirty="0" smtClean="0">
              <a:latin typeface="Cambria" pitchFamily="18" charset="0"/>
            </a:endParaRPr>
          </a:p>
          <a:p>
            <a:pPr>
              <a:lnSpc>
                <a:spcPct val="150000"/>
              </a:lnSpc>
            </a:pPr>
            <a:endParaRPr lang="en-US" sz="2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53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9EEC27F-7EDD-40EB-9568-8B7D9E7C5FC4}"/>
</file>

<file path=customXml/itemProps2.xml><?xml version="1.0" encoding="utf-8"?>
<ds:datastoreItem xmlns:ds="http://schemas.openxmlformats.org/officeDocument/2006/customXml" ds:itemID="{A5B25583-22D4-47A5-9113-EE635AD16437}"/>
</file>

<file path=customXml/itemProps3.xml><?xml version="1.0" encoding="utf-8"?>
<ds:datastoreItem xmlns:ds="http://schemas.openxmlformats.org/officeDocument/2006/customXml" ds:itemID="{299317D6-D36D-4EA3-BEFC-D6BF7CE7951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14521</TotalTime>
  <Words>264</Words>
  <Application>Microsoft Office PowerPoint</Application>
  <PresentationFormat>On-screen Show (4:3)</PresentationFormat>
  <Paragraphs>41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Informatika sa tehnikom – V razred</dc:title>
  <dc:creator>Biljana Popović</dc:creator>
  <cp:lastModifiedBy>Biljana Popović</cp:lastModifiedBy>
  <cp:revision>307</cp:revision>
  <dcterms:created xsi:type="dcterms:W3CDTF">2017-09-11T06:46:45Z</dcterms:created>
  <dcterms:modified xsi:type="dcterms:W3CDTF">2017-11-13T13:26:49Z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