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67" r:id="rId4"/>
    <p:sldId id="258" r:id="rId5"/>
    <p:sldId id="260" r:id="rId6"/>
    <p:sldId id="261" r:id="rId7"/>
    <p:sldId id="26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33CC"/>
    <a:srgbClr val="27C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251CE-CB16-4485-8B5B-7EDFACC65F7C}" type="datetimeFigureOut">
              <a:rPr lang="en-US" smtClean="0"/>
              <a:t>2/18/2018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58575-9B5E-44C1-9195-1DD5CE077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4184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62918-4445-4E2D-BD99-66A5D76E5320}" type="datetimeFigureOut">
              <a:rPr lang="en-US" smtClean="0"/>
              <a:t>2/18/2018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DD003-6F70-4EEA-8C2B-27F6A9AE6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51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58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  <a:lvl2pPr>
              <a:defRPr>
                <a:latin typeface="Cambria" pitchFamily="18" charset="0"/>
              </a:defRPr>
            </a:lvl2pPr>
            <a:lvl3pPr>
              <a:defRPr>
                <a:latin typeface="Cambria" pitchFamily="18" charset="0"/>
              </a:defRPr>
            </a:lvl3pPr>
            <a:lvl4pPr>
              <a:defRPr>
                <a:latin typeface="Cambria" pitchFamily="18" charset="0"/>
              </a:defRPr>
            </a:lvl4pPr>
            <a:lvl5pPr>
              <a:defRPr>
                <a:latin typeface="Cambr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3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04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2/18/2018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44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2/18/2018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87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mbr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2/18/2018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653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2/18/2018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833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2/18/2018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0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2/18/2018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53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731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6968-8B69-4B55-A5BB-565A4DB98087}" type="datetimeFigureOut">
              <a:rPr lang="en-US" smtClean="0"/>
              <a:pPr/>
              <a:t>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08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36512" y="261114"/>
            <a:ext cx="9180512" cy="1152128"/>
          </a:xfrm>
          <a:prstGeom prst="rect">
            <a:avLst/>
          </a:prstGeom>
          <a:solidFill>
            <a:srgbClr val="27C1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itchFamily="18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0411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06968-8B69-4B55-A5BB-565A4DB98087}" type="datetimeFigureOut">
              <a:rPr lang="en-US" smtClean="0"/>
              <a:pPr/>
              <a:t>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E2AFD-6FAF-438A-B48B-56C287C4DAB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9" name="Picture 5" descr="C:\Users\Biljana\Desktop\3987 [Converted]q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311" y="605302"/>
            <a:ext cx="2534642" cy="80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107504" y="261114"/>
            <a:ext cx="144016" cy="1152128"/>
          </a:xfrm>
          <a:prstGeom prst="rect">
            <a:avLst/>
          </a:prstGeom>
          <a:solidFill>
            <a:srgbClr val="92D05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282060" y="261114"/>
            <a:ext cx="144016" cy="1152128"/>
          </a:xfrm>
          <a:prstGeom prst="rect">
            <a:avLst/>
          </a:prstGeom>
          <a:solidFill>
            <a:srgbClr val="FFC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613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6890538" cy="1000132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TEHNI</a:t>
            </a:r>
            <a:r>
              <a:rPr lang="sr-Latn-M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ČKO CRTANjE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pesa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700808"/>
            <a:ext cx="8599888" cy="4786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rodna sli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86085"/>
            <a:ext cx="4932040" cy="4908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ME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OSNOVNI PRIBOR ZA TEHNIČKO CRTANJE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600200"/>
            <a:ext cx="4320480" cy="5253729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sr-Latn-ME" dirty="0" smtClean="0"/>
              <a:t>Da biste bilo šta nacrtali, potrebno je da imate odgovarajući pribor. </a:t>
            </a:r>
          </a:p>
          <a:p>
            <a:pPr marL="0" indent="0" algn="just">
              <a:buNone/>
            </a:pPr>
            <a:r>
              <a:rPr lang="sr-Latn-ME" dirty="0" smtClean="0"/>
              <a:t>Za tehničko crtanje se koristi: </a:t>
            </a:r>
          </a:p>
          <a:p>
            <a:pPr algn="just">
              <a:buClr>
                <a:srgbClr val="27C1E5"/>
              </a:buClr>
              <a:buFont typeface="Wingdings" pitchFamily="2" charset="2"/>
              <a:buChar char="ü"/>
            </a:pPr>
            <a:r>
              <a:rPr lang="sr-Latn-ME" dirty="0" smtClean="0"/>
              <a:t>grafitna olovka, </a:t>
            </a:r>
          </a:p>
          <a:p>
            <a:pPr algn="just">
              <a:buClr>
                <a:srgbClr val="27C1E5"/>
              </a:buClr>
              <a:buFont typeface="Wingdings" pitchFamily="2" charset="2"/>
              <a:buChar char="ü"/>
            </a:pPr>
            <a:r>
              <a:rPr lang="sr-Latn-ME" dirty="0" smtClean="0"/>
              <a:t>gumica i rezač, </a:t>
            </a:r>
          </a:p>
          <a:p>
            <a:pPr algn="just">
              <a:buClr>
                <a:srgbClr val="27C1E5"/>
              </a:buClr>
              <a:buFont typeface="Wingdings" pitchFamily="2" charset="2"/>
              <a:buChar char="ü"/>
            </a:pPr>
            <a:r>
              <a:rPr lang="sr-Latn-ME" dirty="0" smtClean="0"/>
              <a:t>dva </a:t>
            </a:r>
            <a:r>
              <a:rPr lang="sr-Latn-ME" dirty="0" smtClean="0"/>
              <a:t>trougla, </a:t>
            </a:r>
            <a:endParaRPr lang="sr-Latn-ME" dirty="0" smtClean="0"/>
          </a:p>
          <a:p>
            <a:pPr algn="just">
              <a:buClr>
                <a:srgbClr val="27C1E5"/>
              </a:buClr>
              <a:buFont typeface="Wingdings" pitchFamily="2" charset="2"/>
              <a:buChar char="ü"/>
            </a:pPr>
            <a:r>
              <a:rPr lang="sr-Latn-ME" dirty="0" smtClean="0"/>
              <a:t>lenjir, </a:t>
            </a:r>
          </a:p>
          <a:p>
            <a:pPr algn="just">
              <a:buClr>
                <a:srgbClr val="27C1E5"/>
              </a:buClr>
              <a:buFont typeface="Wingdings" pitchFamily="2" charset="2"/>
              <a:buChar char="ü"/>
            </a:pPr>
            <a:r>
              <a:rPr lang="sr-Latn-ME" dirty="0" smtClean="0"/>
              <a:t>uglomer, </a:t>
            </a:r>
          </a:p>
          <a:p>
            <a:pPr algn="just">
              <a:buClr>
                <a:srgbClr val="27C1E5"/>
              </a:buClr>
              <a:buFont typeface="Wingdings" pitchFamily="2" charset="2"/>
              <a:buChar char="ü"/>
            </a:pPr>
            <a:r>
              <a:rPr lang="sr-Latn-ME" dirty="0" smtClean="0"/>
              <a:t>šestar.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628800"/>
            <a:ext cx="9144000" cy="115212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FORMATI CRTEŽA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ME" dirty="0" smtClean="0">
                <a:solidFill>
                  <a:schemeClr val="bg1"/>
                </a:solidFill>
              </a:rPr>
              <a:t>Skup propisanih veličina i oblika za tehničke crteže naziva se</a:t>
            </a:r>
            <a:r>
              <a:rPr lang="sr-Latn-ME" dirty="0" smtClean="0"/>
              <a:t> </a:t>
            </a:r>
            <a:r>
              <a:rPr lang="sr-Latn-ME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FORMAT.</a:t>
            </a:r>
          </a:p>
          <a:p>
            <a:pPr marL="0" indent="0">
              <a:buNone/>
            </a:pPr>
            <a:endParaRPr lang="sr-Latn-ME" u="sng" dirty="0" smtClean="0"/>
          </a:p>
          <a:p>
            <a:pPr marL="0" indent="0">
              <a:buNone/>
            </a:pPr>
            <a:r>
              <a:rPr lang="sr-Latn-ME" dirty="0" smtClean="0"/>
              <a:t>Svojstva formata su:</a:t>
            </a:r>
          </a:p>
          <a:p>
            <a:pPr>
              <a:buClr>
                <a:srgbClr val="27C1E5"/>
              </a:buClr>
              <a:buFont typeface="Wingdings" pitchFamily="2" charset="2"/>
              <a:buChar char="ü"/>
            </a:pPr>
            <a:r>
              <a:rPr lang="sr-Latn-ME" dirty="0" smtClean="0"/>
              <a:t>svaki format ima oblik pravougaonika;</a:t>
            </a:r>
          </a:p>
          <a:p>
            <a:pPr>
              <a:buClr>
                <a:srgbClr val="27C1E5"/>
              </a:buClr>
              <a:buFont typeface="Wingdings" pitchFamily="2" charset="2"/>
              <a:buChar char="ü"/>
            </a:pPr>
            <a:r>
              <a:rPr lang="sr-Latn-ME" dirty="0" smtClean="0"/>
              <a:t>osnovni format je A0 površine 1 m²;</a:t>
            </a:r>
          </a:p>
          <a:p>
            <a:pPr>
              <a:buClr>
                <a:srgbClr val="27C1E5"/>
              </a:buClr>
              <a:buFont typeface="Wingdings" pitchFamily="2" charset="2"/>
              <a:buChar char="ü"/>
            </a:pPr>
            <a:r>
              <a:rPr lang="sr-Latn-ME" dirty="0" smtClean="0"/>
              <a:t>manji format se dobija polovljenjem duže stranice većeg formata.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96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ormat-papira-stamparija-PROOF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3226" y="1412776"/>
            <a:ext cx="7957548" cy="5218063"/>
          </a:xfr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04111" cy="1143000"/>
          </a:xfrm>
        </p:spPr>
        <p:txBody>
          <a:bodyPr/>
          <a:lstStyle/>
          <a:p>
            <a:r>
              <a:rPr lang="sr-Latn-M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FORMATI CRTEŽA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5842992" cy="881196"/>
          </a:xfrm>
        </p:spPr>
        <p:txBody>
          <a:bodyPr>
            <a:noAutofit/>
          </a:bodyPr>
          <a:lstStyle/>
          <a:p>
            <a:r>
              <a:rPr lang="sr-Latn-M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VRSTE LINIJA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83012"/>
            <a:ext cx="8687972" cy="5158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ME" sz="2400" dirty="0" smtClean="0"/>
              <a:t>Radi postizanja što veće jasnoće i preglednosti, u tehničkim crtežima primjenjuju se linije različitih vrsta i različite debljine.</a:t>
            </a:r>
          </a:p>
          <a:p>
            <a:pPr marL="0" indent="0">
              <a:buNone/>
            </a:pPr>
            <a:r>
              <a:rPr lang="sr-Latn-ME" sz="2400" dirty="0" smtClean="0"/>
              <a:t>U tehničkom crtanju koristi se više vrsta linija i to:</a:t>
            </a:r>
          </a:p>
          <a:p>
            <a:pPr>
              <a:buFontTx/>
              <a:buChar char="-"/>
            </a:pPr>
            <a:r>
              <a:rPr lang="en-US" sz="2400" b="1" dirty="0" err="1" smtClean="0">
                <a:solidFill>
                  <a:schemeClr val="accent1"/>
                </a:solidFill>
              </a:rPr>
              <a:t>puna</a:t>
            </a:r>
            <a:r>
              <a:rPr lang="sr-Latn-ME" sz="2400" b="1" dirty="0" smtClean="0">
                <a:solidFill>
                  <a:schemeClr val="accent1"/>
                </a:solidFill>
              </a:rPr>
              <a:t> debela linija</a:t>
            </a:r>
            <a:r>
              <a:rPr lang="sr-Latn-ME" sz="2400" dirty="0" smtClean="0"/>
              <a:t>       koristi se za crtanje kontura</a:t>
            </a:r>
          </a:p>
          <a:p>
            <a:pPr>
              <a:buFontTx/>
              <a:buChar char="-"/>
            </a:pPr>
            <a:r>
              <a:rPr lang="sr-Latn-ME" sz="2400" b="1" dirty="0" smtClean="0">
                <a:solidFill>
                  <a:srgbClr val="FF0000"/>
                </a:solidFill>
              </a:rPr>
              <a:t>puna tanka linija</a:t>
            </a:r>
            <a:r>
              <a:rPr lang="sr-Latn-ME" sz="2400" b="1" dirty="0" smtClean="0"/>
              <a:t>       </a:t>
            </a:r>
            <a:r>
              <a:rPr lang="sr-Latn-ME" sz="2400" dirty="0" smtClean="0"/>
              <a:t>koristi se za crtanje kotnih linija i linija šrafure presjeka</a:t>
            </a:r>
          </a:p>
          <a:p>
            <a:pPr>
              <a:buFontTx/>
              <a:buChar char="-"/>
            </a:pPr>
            <a:r>
              <a:rPr lang="sr-Latn-ME" sz="2400" b="1" dirty="0" smtClean="0">
                <a:solidFill>
                  <a:srgbClr val="FFC000"/>
                </a:solidFill>
              </a:rPr>
              <a:t>isprekidana linija</a:t>
            </a:r>
            <a:r>
              <a:rPr lang="sr-Latn-ME" sz="2400" b="1" dirty="0" smtClean="0"/>
              <a:t> </a:t>
            </a:r>
            <a:r>
              <a:rPr lang="sr-Latn-ME" sz="2400" dirty="0" smtClean="0"/>
              <a:t>      koristi se za crtanje zaklonjenih kontura</a:t>
            </a:r>
          </a:p>
          <a:p>
            <a:pPr>
              <a:buFontTx/>
              <a:buChar char="-"/>
            </a:pPr>
            <a:r>
              <a:rPr lang="sr-Latn-ME" sz="2400" b="1" dirty="0" smtClean="0">
                <a:solidFill>
                  <a:srgbClr val="00B050"/>
                </a:solidFill>
              </a:rPr>
              <a:t>crta, tačka, crta linija</a:t>
            </a:r>
            <a:r>
              <a:rPr lang="sr-Latn-ME" sz="2400" b="1" dirty="0" smtClean="0"/>
              <a:t>       </a:t>
            </a:r>
            <a:r>
              <a:rPr lang="sr-Latn-ME" sz="2400" dirty="0" smtClean="0"/>
              <a:t>koristi se za crtanje osa simetrije</a:t>
            </a:r>
          </a:p>
          <a:p>
            <a:pPr>
              <a:buFontTx/>
              <a:buChar char="-"/>
            </a:pPr>
            <a:r>
              <a:rPr lang="sr-Latn-ME" sz="2400" b="1" dirty="0" smtClean="0">
                <a:solidFill>
                  <a:srgbClr val="7030A0"/>
                </a:solidFill>
              </a:rPr>
              <a:t>debela crta, tačka, crta linija</a:t>
            </a:r>
            <a:r>
              <a:rPr lang="sr-Latn-ME" sz="2400" b="1" dirty="0" smtClean="0"/>
              <a:t>       </a:t>
            </a:r>
            <a:r>
              <a:rPr lang="sr-Latn-ME" sz="2400" dirty="0" smtClean="0"/>
              <a:t>koristi se za obeležavanje mjesta presjeka</a:t>
            </a:r>
          </a:p>
          <a:p>
            <a:pPr>
              <a:buFontTx/>
              <a:buChar char="-"/>
            </a:pPr>
            <a:r>
              <a:rPr lang="sr-Latn-ME" sz="2400" b="1" dirty="0" smtClean="0">
                <a:solidFill>
                  <a:srgbClr val="C00000"/>
                </a:solidFill>
              </a:rPr>
              <a:t>slobodoručna linija</a:t>
            </a:r>
            <a:r>
              <a:rPr lang="sr-Latn-ME" sz="2400" b="1" dirty="0" smtClean="0"/>
              <a:t>       </a:t>
            </a:r>
            <a:r>
              <a:rPr lang="sr-Latn-ME" sz="2400" dirty="0" smtClean="0"/>
              <a:t>služi za crtanje skica i prikazivanje preloma, skraćenja predmeta i prekida</a:t>
            </a:r>
            <a:endParaRPr lang="en-US" sz="2400" dirty="0"/>
          </a:p>
        </p:txBody>
      </p:sp>
      <p:sp>
        <p:nvSpPr>
          <p:cNvPr id="4" name="Right Arrow 3"/>
          <p:cNvSpPr/>
          <p:nvPr/>
        </p:nvSpPr>
        <p:spPr>
          <a:xfrm>
            <a:off x="3275856" y="2928934"/>
            <a:ext cx="357190" cy="341756"/>
          </a:xfrm>
          <a:prstGeom prst="rightArrow">
            <a:avLst/>
          </a:prstGeom>
          <a:solidFill>
            <a:srgbClr val="27C1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3131840" y="3357562"/>
            <a:ext cx="357190" cy="341756"/>
          </a:xfrm>
          <a:prstGeom prst="rightArrow">
            <a:avLst/>
          </a:prstGeom>
          <a:solidFill>
            <a:srgbClr val="27C1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3278706" y="4143380"/>
            <a:ext cx="357190" cy="341756"/>
          </a:xfrm>
          <a:prstGeom prst="rightArrow">
            <a:avLst/>
          </a:prstGeom>
          <a:solidFill>
            <a:srgbClr val="27C1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3707904" y="4572008"/>
            <a:ext cx="357190" cy="341756"/>
          </a:xfrm>
          <a:prstGeom prst="rightArrow">
            <a:avLst/>
          </a:prstGeom>
          <a:solidFill>
            <a:srgbClr val="27C1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718866" y="5013176"/>
            <a:ext cx="357190" cy="341756"/>
          </a:xfrm>
          <a:prstGeom prst="rightArrow">
            <a:avLst/>
          </a:prstGeom>
          <a:solidFill>
            <a:srgbClr val="27C1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491880" y="5857892"/>
            <a:ext cx="357190" cy="341756"/>
          </a:xfrm>
          <a:prstGeom prst="rightArrow">
            <a:avLst/>
          </a:prstGeom>
          <a:solidFill>
            <a:srgbClr val="27C1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iljana\Desktop\Linij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8097463" cy="528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5770984" cy="881196"/>
          </a:xfrm>
        </p:spPr>
        <p:txBody>
          <a:bodyPr>
            <a:noAutofit/>
          </a:bodyPr>
          <a:lstStyle/>
          <a:p>
            <a:r>
              <a:rPr lang="sr-Latn-M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VRSTE LINIJA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iljana\AppData\Local\Temp\Rar$DRa0.904\141197-OSX8P8-26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14"/>
          <a:stretch/>
        </p:blipFill>
        <p:spPr bwMode="auto">
          <a:xfrm>
            <a:off x="19502" y="1436413"/>
            <a:ext cx="9144000" cy="544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5770984" cy="881196"/>
          </a:xfrm>
        </p:spPr>
        <p:txBody>
          <a:bodyPr>
            <a:noAutofit/>
          </a:bodyPr>
          <a:lstStyle/>
          <a:p>
            <a:r>
              <a:rPr lang="sr-Latn-M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REZIME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9552" y="4402847"/>
            <a:ext cx="84249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sr-Latn-RS" sz="3200" dirty="0" smtClean="0">
                <a:latin typeface="Cambria" pitchFamily="18" charset="0"/>
              </a:rPr>
              <a:t>Šta sve spada u pripora za tehničko crtanje?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3200" dirty="0" smtClean="0">
                <a:latin typeface="Cambria" pitchFamily="18" charset="0"/>
              </a:rPr>
              <a:t>Koja su svojstva formata?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3200" dirty="0" smtClean="0">
                <a:latin typeface="Cambria" pitchFamily="18" charset="0"/>
              </a:rPr>
              <a:t>Kojeg je formata </a:t>
            </a:r>
            <a:r>
              <a:rPr lang="sr-Latn-RS" sz="3200" i="1" dirty="0" smtClean="0">
                <a:latin typeface="Cambria" pitchFamily="18" charset="0"/>
              </a:rPr>
              <a:t>velika</a:t>
            </a:r>
            <a:r>
              <a:rPr lang="sr-Latn-RS" sz="3200" dirty="0" smtClean="0">
                <a:latin typeface="Cambria" pitchFamily="18" charset="0"/>
              </a:rPr>
              <a:t> sveska, a kojeg </a:t>
            </a:r>
            <a:r>
              <a:rPr lang="sr-Latn-RS" sz="3200" i="1" dirty="0" smtClean="0">
                <a:latin typeface="Cambria" pitchFamily="18" charset="0"/>
              </a:rPr>
              <a:t>mala</a:t>
            </a:r>
            <a:r>
              <a:rPr lang="sr-Latn-RS" sz="3200" dirty="0" smtClean="0">
                <a:latin typeface="Cambria" pitchFamily="18" charset="0"/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3200" dirty="0" smtClean="0">
                <a:latin typeface="Cambria" pitchFamily="18" charset="0"/>
              </a:rPr>
              <a:t>Zašto koristimo različite vrste linija?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83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DBB9CED0B5B43B65FDDE6B73758B4" ma:contentTypeVersion="1" ma:contentTypeDescription="Create a new document." ma:contentTypeScope="" ma:versionID="0947416cb1ba58ae6f25b9e8ab961497">
  <xsd:schema xmlns:xsd="http://www.w3.org/2001/XMLSchema" xmlns:p="http://schemas.microsoft.com/office/2006/metadata/properties" targetNamespace="http://schemas.microsoft.com/office/2006/metadata/properties" ma:root="true" ma:fieldsID="370bbd9e7055ec15135a633f822cfc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5EDEE8C-79C8-47DE-B1B1-54B29C5E28C6}"/>
</file>

<file path=customXml/itemProps2.xml><?xml version="1.0" encoding="utf-8"?>
<ds:datastoreItem xmlns:ds="http://schemas.openxmlformats.org/officeDocument/2006/customXml" ds:itemID="{92CDCCBE-C4F6-47F2-8254-267F7A644E9A}"/>
</file>

<file path=customXml/itemProps3.xml><?xml version="1.0" encoding="utf-8"?>
<ds:datastoreItem xmlns:ds="http://schemas.openxmlformats.org/officeDocument/2006/customXml" ds:itemID="{CF0D4064-85A2-4276-8985-0F8C6B9218C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</TotalTime>
  <Words>221</Words>
  <Application>Microsoft Office PowerPoint</Application>
  <PresentationFormat>On-screen Show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TEHNIČKO CRTANjE</vt:lpstr>
      <vt:lpstr>OSNOVNI PRIBOR ZA TEHNIČKO CRTANJE</vt:lpstr>
      <vt:lpstr>FORMATI CRTEŽA</vt:lpstr>
      <vt:lpstr>FORMATI CRTEŽA</vt:lpstr>
      <vt:lpstr>VRSTE LINIJA</vt:lpstr>
      <vt:lpstr>VRSTE LINIJA</vt:lpstr>
      <vt:lpstr>REZIME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TEHNIČKO CRTANjE</dc:title>
  <dc:creator>Janko Vukotic;Biljana Popović</dc:creator>
  <cp:lastModifiedBy>Biljana Popović</cp:lastModifiedBy>
  <cp:revision>44</cp:revision>
  <dcterms:created xsi:type="dcterms:W3CDTF">2018-02-17T18:20:21Z</dcterms:created>
  <dcterms:modified xsi:type="dcterms:W3CDTF">2018-02-18T12:46:34Z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0x010100572DBB9CED0B5B43B65FDDE6B73758B4</vt:lpwstr>
  </property>
</Properties>
</file>