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74" r:id="rId4"/>
    <p:sldId id="272" r:id="rId5"/>
    <p:sldId id="275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CC"/>
    <a:srgbClr val="27C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251CE-CB16-4485-8B5B-7EDFACC65F7C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58575-9B5E-44C1-9195-1DD5CE07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18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62918-4445-4E2D-BD99-66A5D76E532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DD003-6F70-4EEA-8C2B-27F6A9AE6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58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3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0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4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8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5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3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3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2" y="261114"/>
            <a:ext cx="9180512" cy="1152128"/>
          </a:xfrm>
          <a:prstGeom prst="rect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041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06968-8B69-4B55-A5BB-565A4DB98087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9" name="Picture 5" descr="C:\Users\Biljana\Desktop\3987 [Converted]q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11" y="605302"/>
            <a:ext cx="2534642" cy="8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107504" y="261114"/>
            <a:ext cx="144016" cy="11521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2060" y="261114"/>
            <a:ext cx="144016" cy="11521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1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6890538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KOTIRANJE</a:t>
            </a: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(knjiga strana </a:t>
            </a: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14-15)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kotiranj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44" y="1785392"/>
            <a:ext cx="8633356" cy="4356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Kotiranje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20480"/>
          </a:xfrm>
        </p:spPr>
        <p:txBody>
          <a:bodyPr>
            <a:normAutofit/>
          </a:bodyPr>
          <a:lstStyle/>
          <a:p>
            <a:r>
              <a:rPr lang="sr-Latn-ME" dirty="0" smtClean="0"/>
              <a:t>Da bismo mogli da napravimo nacrtani predmet, na crtežu moraju biti istaknute sve mjere važne za njegovu izradu.</a:t>
            </a:r>
          </a:p>
          <a:p>
            <a:r>
              <a:rPr lang="sr-Latn-ME" dirty="0" smtClean="0"/>
              <a:t>Informacije o mjerama predmeta upisuje se u brojčanom obliku i tako njeno prenošenje postaje nezavisno o tačnosti crtanja.</a:t>
            </a:r>
          </a:p>
          <a:p>
            <a:r>
              <a:rPr lang="sr-Latn-ME" dirty="0" smtClean="0"/>
              <a:t>Djelovi crteža koji sadrže informacije o mjerama predmeta nazivaju se </a:t>
            </a:r>
            <a:r>
              <a:rPr lang="sr-Latn-ME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kotama</a:t>
            </a:r>
            <a:r>
              <a:rPr lang="sr-Latn-ME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sr-Latn-ME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810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ljana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124" y="1705382"/>
            <a:ext cx="6048672" cy="425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sr-Latn-ME" dirty="0"/>
              <a:t>Elementi kotiranja </a:t>
            </a:r>
            <a:r>
              <a:rPr lang="sr-Latn-ME" dirty="0" smtClean="0"/>
              <a:t>su: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760" y="3520752"/>
            <a:ext cx="1524072" cy="40011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sr-Latn-ME" sz="2000" dirty="0" smtClean="0"/>
              <a:t>KOTNI BROJ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3740" y="5301208"/>
            <a:ext cx="1751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Latn-ME" sz="2000" dirty="0" smtClean="0">
                <a:latin typeface="Cambria" pitchFamily="18" charset="0"/>
              </a:rPr>
              <a:t>GLAVNA</a:t>
            </a:r>
          </a:p>
          <a:p>
            <a:pPr algn="ctr"/>
            <a:r>
              <a:rPr lang="sr-Latn-ME" sz="2000" dirty="0" smtClean="0">
                <a:latin typeface="Cambria" pitchFamily="18" charset="0"/>
              </a:rPr>
              <a:t>KOTNA LINIJA</a:t>
            </a:r>
            <a:endParaRPr lang="sr-Latn-ME" sz="2000" dirty="0"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9084" y="5000982"/>
            <a:ext cx="12924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Latn-ME" sz="2000" dirty="0" smtClean="0">
                <a:latin typeface="Cambria" pitchFamily="18" charset="0"/>
              </a:rPr>
              <a:t>KOTNA </a:t>
            </a:r>
          </a:p>
          <a:p>
            <a:pPr algn="ctr"/>
            <a:r>
              <a:rPr lang="sr-Latn-ME" sz="2000" dirty="0" smtClean="0">
                <a:latin typeface="Cambria" pitchFamily="18" charset="0"/>
              </a:rPr>
              <a:t>STRELICA</a:t>
            </a:r>
            <a:endParaRPr lang="sr-Latn-ME" sz="2000" dirty="0"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2152" y="3344798"/>
            <a:ext cx="1751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Latn-ME" sz="2000" dirty="0">
                <a:latin typeface="Cambria" pitchFamily="18" charset="0"/>
              </a:rPr>
              <a:t>POMOĆNA </a:t>
            </a:r>
            <a:endParaRPr lang="sr-Latn-ME" sz="2000" dirty="0" smtClean="0">
              <a:latin typeface="Cambria" pitchFamily="18" charset="0"/>
            </a:endParaRPr>
          </a:p>
          <a:p>
            <a:pPr algn="ctr"/>
            <a:r>
              <a:rPr lang="sr-Latn-ME" sz="2000" dirty="0" smtClean="0">
                <a:latin typeface="Cambria" pitchFamily="18" charset="0"/>
              </a:rPr>
              <a:t>KOTNA </a:t>
            </a:r>
            <a:r>
              <a:rPr lang="sr-Latn-ME" sz="2000" dirty="0">
                <a:latin typeface="Cambria" pitchFamily="18" charset="0"/>
              </a:rPr>
              <a:t>LINIJA</a:t>
            </a:r>
          </a:p>
        </p:txBody>
      </p:sp>
    </p:spTree>
    <p:extLst>
      <p:ext uri="{BB962C8B-B14F-4D97-AF65-F5344CB8AC3E}">
        <p14:creationId xmlns:p14="http://schemas.microsoft.com/office/powerpoint/2010/main" val="137905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6516256" cy="468052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sr-Latn-ME" dirty="0" smtClean="0"/>
              <a:t>Za kotiranje se koriste pune tanke linije i povlače se paralelno sa ivicama predmeta</a:t>
            </a:r>
            <a:r>
              <a:rPr lang="sr-Latn-ME" dirty="0" smtClean="0"/>
              <a:t>.</a:t>
            </a:r>
          </a:p>
          <a:p>
            <a:pPr>
              <a:spcAft>
                <a:spcPts val="1800"/>
              </a:spcAft>
            </a:pPr>
            <a:r>
              <a:rPr lang="sr-Latn-ME" dirty="0" smtClean="0"/>
              <a:t>Kotni brojevi ispisuju se iznad kotne linije, na sredini njene dužine.</a:t>
            </a:r>
          </a:p>
          <a:p>
            <a:pPr>
              <a:spcAft>
                <a:spcPts val="1800"/>
              </a:spcAft>
            </a:pPr>
            <a:r>
              <a:rPr lang="sr-Latn-ME" dirty="0" smtClean="0"/>
              <a:t>Brojčane vrijednosti izražene su u milimetrima, ali se mm ne upisuje.</a:t>
            </a:r>
            <a:endParaRPr lang="sr-Latn-ME" dirty="0" smtClean="0"/>
          </a:p>
        </p:txBody>
      </p:sp>
      <p:pic>
        <p:nvPicPr>
          <p:cNvPr id="2051" name="Picture 3" descr="D:\biljana\skola\ishodi učenja\prelazno  rješenje\5\5\TO5\Osnovi tehnike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89"/>
          <a:stretch/>
        </p:blipFill>
        <p:spPr bwMode="auto">
          <a:xfrm>
            <a:off x="6695768" y="4005238"/>
            <a:ext cx="2277527" cy="26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biljana\skola\ishodi učenja\prelazno  rješenje\5\5\TO5\Osnovi tehnike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8" r="58989" b="-7248"/>
          <a:stretch/>
        </p:blipFill>
        <p:spPr bwMode="auto">
          <a:xfrm>
            <a:off x="6695767" y="1370996"/>
            <a:ext cx="2277527" cy="26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Kotiranje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30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51784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Kada se kotiraju djelovi cilindričnog oblika, ispred kotnog broja upisuje se </a:t>
            </a:r>
            <a:r>
              <a:rPr lang="sr-Latn-ME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oznaka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Ø</a:t>
            </a:r>
            <a:r>
              <a:rPr lang="sr-Latn-RS" sz="4000" dirty="0" smtClean="0"/>
              <a:t> </a:t>
            </a:r>
            <a:r>
              <a:rPr lang="sr-Latn-RS" dirty="0" smtClean="0"/>
              <a:t>(fi).</a:t>
            </a:r>
            <a:endParaRPr lang="en-US" dirty="0" smtClean="0"/>
          </a:p>
          <a:p>
            <a:endParaRPr lang="sr-Latn-ME" dirty="0" smtClean="0"/>
          </a:p>
          <a:p>
            <a:pPr>
              <a:buFontTx/>
              <a:buChar char="-"/>
            </a:pPr>
            <a:endParaRPr lang="sr-Latn-ME" dirty="0" smtClean="0"/>
          </a:p>
        </p:txBody>
      </p:sp>
      <p:pic>
        <p:nvPicPr>
          <p:cNvPr id="2050" name="Picture 2" descr="D:\biljana\skola\ishodi učenja\prelazno  rješenje\5\5\TO5\Osnovi tehnike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63391"/>
            <a:ext cx="5616624" cy="363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Kotiranje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ralelno-kotiranj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2276872"/>
            <a:ext cx="8303567" cy="3600400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Zadatak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7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78C14BA-4EC5-40FE-84E6-6AD05F4AE25D}"/>
</file>

<file path=customXml/itemProps2.xml><?xml version="1.0" encoding="utf-8"?>
<ds:datastoreItem xmlns:ds="http://schemas.openxmlformats.org/officeDocument/2006/customXml" ds:itemID="{465FF130-270B-47E8-99A1-DEC3A71BBE77}"/>
</file>

<file path=customXml/itemProps3.xml><?xml version="1.0" encoding="utf-8"?>
<ds:datastoreItem xmlns:ds="http://schemas.openxmlformats.org/officeDocument/2006/customXml" ds:itemID="{A676CA5A-172E-4758-82F9-315AC0681DE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128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KOTIRANJE (knjiga strana 14-15)</vt:lpstr>
      <vt:lpstr>Kotiranje</vt:lpstr>
      <vt:lpstr>Elementi kotiranja su:</vt:lpstr>
      <vt:lpstr>Kotiranje</vt:lpstr>
      <vt:lpstr>Kotiranje</vt:lpstr>
      <vt:lpstr>Zadatak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TEHNIČKO CRTANjE</dc:title>
  <dc:creator>Biljana Popović</dc:creator>
  <cp:lastModifiedBy>Biljana Popović</cp:lastModifiedBy>
  <cp:revision>57</cp:revision>
  <dcterms:created xsi:type="dcterms:W3CDTF">2018-02-17T18:20:21Z</dcterms:created>
  <dcterms:modified xsi:type="dcterms:W3CDTF">2018-03-12T09:38:06Z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