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1"/>
  </p:notesMasterIdLst>
  <p:sldIdLst>
    <p:sldId id="257" r:id="rId2"/>
    <p:sldId id="259" r:id="rId3"/>
    <p:sldId id="270" r:id="rId4"/>
    <p:sldId id="256" r:id="rId5"/>
    <p:sldId id="258" r:id="rId6"/>
    <p:sldId id="260" r:id="rId7"/>
    <p:sldId id="261" r:id="rId8"/>
    <p:sldId id="262" r:id="rId9"/>
    <p:sldId id="263" r:id="rId10"/>
    <p:sldId id="264" r:id="rId11"/>
    <p:sldId id="265" r:id="rId12"/>
    <p:sldId id="266" r:id="rId13"/>
    <p:sldId id="267" r:id="rId14"/>
    <p:sldId id="273" r:id="rId15"/>
    <p:sldId id="272" r:id="rId16"/>
    <p:sldId id="275" r:id="rId17"/>
    <p:sldId id="269" r:id="rId18"/>
    <p:sldId id="271"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021" autoAdjust="0"/>
  </p:normalViewPr>
  <p:slideViewPr>
    <p:cSldViewPr>
      <p:cViewPr varScale="1">
        <p:scale>
          <a:sx n="51" d="100"/>
          <a:sy n="51" d="100"/>
        </p:scale>
        <p:origin x="-183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149909-29E4-4745-AAE0-B6AFC7801444}" type="datetimeFigureOut">
              <a:rPr lang="en-US" smtClean="0"/>
              <a:t>9/14/2017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C9288A-5710-448E-9525-872AEE59DAC2}" type="slidenum">
              <a:rPr lang="en-US" smtClean="0"/>
              <a:t>‹#›</a:t>
            </a:fld>
            <a:endParaRPr lang="en-US"/>
          </a:p>
        </p:txBody>
      </p:sp>
    </p:spTree>
    <p:extLst>
      <p:ext uri="{BB962C8B-B14F-4D97-AF65-F5344CB8AC3E}">
        <p14:creationId xmlns:p14="http://schemas.microsoft.com/office/powerpoint/2010/main" val="747062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šta</a:t>
            </a:r>
            <a:r>
              <a:rPr lang="en-US" dirty="0" smtClean="0"/>
              <a:t> </a:t>
            </a:r>
            <a:r>
              <a:rPr lang="en-US" dirty="0" err="1" smtClean="0"/>
              <a:t>će</a:t>
            </a:r>
            <a:r>
              <a:rPr lang="en-US" dirty="0" smtClean="0"/>
              <a:t> </a:t>
            </a:r>
            <a:r>
              <a:rPr lang="en-US" dirty="0" err="1" smtClean="0"/>
              <a:t>učenici</a:t>
            </a:r>
            <a:r>
              <a:rPr lang="en-US" dirty="0" smtClean="0"/>
              <a:t> </a:t>
            </a:r>
            <a:r>
              <a:rPr lang="en-US" dirty="0" err="1" smtClean="0"/>
              <a:t>uraditi</a:t>
            </a:r>
            <a:r>
              <a:rPr lang="en-US" dirty="0" smtClean="0"/>
              <a:t>/</a:t>
            </a:r>
            <a:r>
              <a:rPr lang="en-US" dirty="0" err="1" smtClean="0"/>
              <a:t>naučiti</a:t>
            </a:r>
            <a:r>
              <a:rPr lang="en-US" dirty="0" smtClean="0"/>
              <a:t> </a:t>
            </a:r>
            <a:r>
              <a:rPr lang="en-US" dirty="0" err="1" smtClean="0"/>
              <a:t>na</a:t>
            </a:r>
            <a:r>
              <a:rPr lang="en-US" dirty="0" smtClean="0"/>
              <a:t> </a:t>
            </a:r>
            <a:r>
              <a:rPr lang="en-US" dirty="0" err="1" smtClean="0"/>
              <a:t>času</a:t>
            </a:r>
            <a:endParaRPr lang="en-US" dirty="0"/>
          </a:p>
        </p:txBody>
      </p:sp>
      <p:sp>
        <p:nvSpPr>
          <p:cNvPr id="4" name="Slide Number Placeholder 3"/>
          <p:cNvSpPr>
            <a:spLocks noGrp="1"/>
          </p:cNvSpPr>
          <p:nvPr>
            <p:ph type="sldNum" sz="quarter" idx="10"/>
          </p:nvPr>
        </p:nvSpPr>
        <p:spPr/>
        <p:txBody>
          <a:bodyPr/>
          <a:lstStyle/>
          <a:p>
            <a:fld id="{0BC9288A-5710-448E-9525-872AEE59DAC2}" type="slidenum">
              <a:rPr lang="en-US" smtClean="0"/>
              <a:t>2</a:t>
            </a:fld>
            <a:endParaRPr lang="en-US"/>
          </a:p>
        </p:txBody>
      </p:sp>
    </p:spTree>
    <p:extLst>
      <p:ext uri="{BB962C8B-B14F-4D97-AF65-F5344CB8AC3E}">
        <p14:creationId xmlns:p14="http://schemas.microsoft.com/office/powerpoint/2010/main" val="887404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RS" dirty="0" smtClean="0"/>
              <a:t>Unaprijed pripremim</a:t>
            </a:r>
            <a:r>
              <a:rPr lang="sr-Latn-RS" baseline="0" dirty="0" smtClean="0"/>
              <a:t> listice za različitim djelovima saobraćaja i zamolim učenike da priđu stolu na kome se nalaze i uzmu po jednu listicu. Nakon toga ih pustim par minuta da probaju da se grupišu. Pustim ih da se grupišu onako kako su mislili da treba, a dalje tokom časa ću ih pitati da li, na osnovu svoje listice, i dalje misle da su dio te grupe.</a:t>
            </a:r>
            <a:endParaRPr lang="en-US" dirty="0"/>
          </a:p>
        </p:txBody>
      </p:sp>
      <p:sp>
        <p:nvSpPr>
          <p:cNvPr id="4" name="Slide Number Placeholder 3"/>
          <p:cNvSpPr>
            <a:spLocks noGrp="1"/>
          </p:cNvSpPr>
          <p:nvPr>
            <p:ph type="sldNum" sz="quarter" idx="10"/>
          </p:nvPr>
        </p:nvSpPr>
        <p:spPr/>
        <p:txBody>
          <a:bodyPr/>
          <a:lstStyle/>
          <a:p>
            <a:fld id="{0BC9288A-5710-448E-9525-872AEE59DAC2}" type="slidenum">
              <a:rPr lang="en-US" smtClean="0"/>
              <a:t>3</a:t>
            </a:fld>
            <a:endParaRPr lang="en-US"/>
          </a:p>
        </p:txBody>
      </p:sp>
    </p:spTree>
    <p:extLst>
      <p:ext uri="{BB962C8B-B14F-4D97-AF65-F5344CB8AC3E}">
        <p14:creationId xmlns:p14="http://schemas.microsoft.com/office/powerpoint/2010/main" val="2330983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C9288A-5710-448E-9525-872AEE59DAC2}" type="slidenum">
              <a:rPr lang="en-US" smtClean="0"/>
              <a:t>5</a:t>
            </a:fld>
            <a:endParaRPr lang="en-US"/>
          </a:p>
        </p:txBody>
      </p:sp>
    </p:spTree>
    <p:extLst>
      <p:ext uri="{BB962C8B-B14F-4D97-AF65-F5344CB8AC3E}">
        <p14:creationId xmlns:p14="http://schemas.microsoft.com/office/powerpoint/2010/main" val="2649462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RS" dirty="0" smtClean="0"/>
              <a:t>Zamolim</a:t>
            </a:r>
            <a:r>
              <a:rPr lang="sr-Latn-RS" baseline="0" dirty="0" smtClean="0"/>
              <a:t> sedam dobrovoljaca da priđu i uzmu po jednu od ponuđenih listica. Nihov zadatak je da pantomimom predstave sadržaj svoje listice, kako bi ostali učenici shvatili koji je njihov sadržaj i na osnovu toga formirali niz od sedam prvenstva prolaza (od najmanjeg do najvećeg). Ostali učenici takođe učestvuju na način što im sugerišu gdje možda treba da stanu.</a:t>
            </a:r>
            <a:endParaRPr lang="en-US" dirty="0"/>
          </a:p>
        </p:txBody>
      </p:sp>
      <p:sp>
        <p:nvSpPr>
          <p:cNvPr id="4" name="Slide Number Placeholder 3"/>
          <p:cNvSpPr>
            <a:spLocks noGrp="1"/>
          </p:cNvSpPr>
          <p:nvPr>
            <p:ph type="sldNum" sz="quarter" idx="10"/>
          </p:nvPr>
        </p:nvSpPr>
        <p:spPr/>
        <p:txBody>
          <a:bodyPr/>
          <a:lstStyle/>
          <a:p>
            <a:fld id="{0BC9288A-5710-448E-9525-872AEE59DAC2}" type="slidenum">
              <a:rPr lang="en-US" smtClean="0"/>
              <a:t>14</a:t>
            </a:fld>
            <a:endParaRPr lang="en-US"/>
          </a:p>
        </p:txBody>
      </p:sp>
    </p:spTree>
    <p:extLst>
      <p:ext uri="{BB962C8B-B14F-4D97-AF65-F5344CB8AC3E}">
        <p14:creationId xmlns:p14="http://schemas.microsoft.com/office/powerpoint/2010/main" val="1497019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RS" dirty="0" smtClean="0"/>
              <a:t>Učenici na nivou grupe rješavaju datu situaciju.</a:t>
            </a:r>
          </a:p>
          <a:p>
            <a:r>
              <a:rPr lang="sr-Latn-RS" dirty="0" smtClean="0"/>
              <a:t>Pitam:</a:t>
            </a:r>
          </a:p>
          <a:p>
            <a:r>
              <a:rPr lang="sr-Latn-RS" dirty="0" smtClean="0"/>
              <a:t>Koji se pješak pravilno  kreće u saobraćaju?</a:t>
            </a:r>
            <a:endParaRPr lang="en-US" dirty="0"/>
          </a:p>
        </p:txBody>
      </p:sp>
      <p:sp>
        <p:nvSpPr>
          <p:cNvPr id="4" name="Slide Number Placeholder 3"/>
          <p:cNvSpPr>
            <a:spLocks noGrp="1"/>
          </p:cNvSpPr>
          <p:nvPr>
            <p:ph type="sldNum" sz="quarter" idx="10"/>
          </p:nvPr>
        </p:nvSpPr>
        <p:spPr/>
        <p:txBody>
          <a:bodyPr/>
          <a:lstStyle/>
          <a:p>
            <a:fld id="{0BC9288A-5710-448E-9525-872AEE59DAC2}" type="slidenum">
              <a:rPr lang="en-US" smtClean="0"/>
              <a:t>16</a:t>
            </a:fld>
            <a:endParaRPr lang="en-US"/>
          </a:p>
        </p:txBody>
      </p:sp>
    </p:spTree>
    <p:extLst>
      <p:ext uri="{BB962C8B-B14F-4D97-AF65-F5344CB8AC3E}">
        <p14:creationId xmlns:p14="http://schemas.microsoft.com/office/powerpoint/2010/main" val="3988644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RS" dirty="0" smtClean="0"/>
              <a:t>Učenici na nivou grupe rješavaju datu situaciju.</a:t>
            </a:r>
          </a:p>
          <a:p>
            <a:r>
              <a:rPr lang="sr-Latn-RS" dirty="0" smtClean="0"/>
              <a:t>Rješenje:</a:t>
            </a:r>
            <a:r>
              <a:rPr lang="sr-Latn-RS" baseline="0" dirty="0" smtClean="0"/>
              <a:t> </a:t>
            </a:r>
            <a:r>
              <a:rPr lang="vi-VN" sz="1200" b="0" i="0" kern="1200" dirty="0" smtClean="0">
                <a:solidFill>
                  <a:schemeClr val="tx1"/>
                </a:solidFill>
                <a:effectLst/>
                <a:latin typeface="+mn-lt"/>
                <a:ea typeface="+mn-ea"/>
                <a:cs typeface="+mn-cs"/>
              </a:rPr>
              <a:t>Kroz raskrsnicu prvo prolazi vozilo sa brojem 1 jer se nalazi na putu sa pravom prvenstva prolaza i u odnosu na vozilo sa brojem 2 koje dolazi iz suprotnog sm</a:t>
            </a:r>
            <a:r>
              <a:rPr lang="sr-Latn-RS" sz="1200" b="0" i="0" kern="1200" dirty="0" smtClean="0">
                <a:solidFill>
                  <a:schemeClr val="tx1"/>
                </a:solidFill>
                <a:effectLst/>
                <a:latin typeface="+mn-lt"/>
                <a:ea typeface="+mn-ea"/>
                <a:cs typeface="+mn-cs"/>
              </a:rPr>
              <a:t>j</a:t>
            </a:r>
            <a:r>
              <a:rPr lang="vi-VN" sz="1200" b="0" i="0" kern="1200" dirty="0" smtClean="0">
                <a:solidFill>
                  <a:schemeClr val="tx1"/>
                </a:solidFill>
                <a:effectLst/>
                <a:latin typeface="+mn-lt"/>
                <a:ea typeface="+mn-ea"/>
                <a:cs typeface="+mn-cs"/>
              </a:rPr>
              <a:t>era, takođe sa puta sa prvenstvom prolaza, skreće udesno, tj. nalazi se sa njegove desne strane. Zatim ide vozilo sa brojem 2 i na kraju vozilo sa brojem 3, koje dolazi sa sporednog puta.</a:t>
            </a:r>
            <a:endParaRPr lang="en-US" dirty="0"/>
          </a:p>
        </p:txBody>
      </p:sp>
      <p:sp>
        <p:nvSpPr>
          <p:cNvPr id="4" name="Slide Number Placeholder 3"/>
          <p:cNvSpPr>
            <a:spLocks noGrp="1"/>
          </p:cNvSpPr>
          <p:nvPr>
            <p:ph type="sldNum" sz="quarter" idx="10"/>
          </p:nvPr>
        </p:nvSpPr>
        <p:spPr/>
        <p:txBody>
          <a:bodyPr/>
          <a:lstStyle/>
          <a:p>
            <a:fld id="{0BC9288A-5710-448E-9525-872AEE59DAC2}" type="slidenum">
              <a:rPr lang="en-US" smtClean="0"/>
              <a:t>17</a:t>
            </a:fld>
            <a:endParaRPr lang="en-US"/>
          </a:p>
        </p:txBody>
      </p:sp>
    </p:spTree>
    <p:extLst>
      <p:ext uri="{BB962C8B-B14F-4D97-AF65-F5344CB8AC3E}">
        <p14:creationId xmlns:p14="http://schemas.microsoft.com/office/powerpoint/2010/main" val="343306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r-Latn-RS" dirty="0" smtClean="0"/>
              <a:t>Učenici na nivou grupe rješavaju datu situaciju.</a:t>
            </a:r>
          </a:p>
          <a:p>
            <a:pPr marL="0" marR="0" indent="0" algn="l" defTabSz="914400" rtl="0" eaLnBrk="1" fontAlgn="auto" latinLnBrk="0" hangingPunct="1">
              <a:lnSpc>
                <a:spcPct val="100000"/>
              </a:lnSpc>
              <a:spcBef>
                <a:spcPts val="0"/>
              </a:spcBef>
              <a:spcAft>
                <a:spcPts val="0"/>
              </a:spcAft>
              <a:buClrTx/>
              <a:buSzTx/>
              <a:buFontTx/>
              <a:buNone/>
              <a:tabLst/>
              <a:defRPr/>
            </a:pPr>
            <a:r>
              <a:rPr lang="sr-Latn-RS" dirty="0" smtClean="0"/>
              <a:t>Rješenje: Vozilo policije</a:t>
            </a:r>
            <a:r>
              <a:rPr lang="sr-Latn-RS" baseline="0" dirty="0" smtClean="0"/>
              <a:t> </a:t>
            </a:r>
            <a:r>
              <a:rPr lang="vi-VN" dirty="0" smtClean="0"/>
              <a:t>prolazi prvo kroz raskrsnicu, posle njega ide vozilo sa brojem 2, jer u odnosu na vozilo sa brojem 3, koje se takođe nalazi na putu sa pravom prvenstva prolaza, zadržava pravac kretanja (u međusobnom odnosu ova dva vozila primenjujemo pravila saobraćaja koja nalažu da vozilo koje zadržava svoj pravac kretanja u odnosu na vozilo iz suprotnog smera ima prvenstvo prolaza na raskrsnici). Zatim ide vozilo sa brojem 3. Kroz raskrsnicu sledeći prolazi tramvaj sa brojem 4, jer je u pitanju šinsko vozilo, i na kraju vozilo sa brojem 5.</a:t>
            </a:r>
            <a:endParaRPr lang="en-US" dirty="0" smtClean="0"/>
          </a:p>
        </p:txBody>
      </p:sp>
      <p:sp>
        <p:nvSpPr>
          <p:cNvPr id="4" name="Slide Number Placeholder 3"/>
          <p:cNvSpPr>
            <a:spLocks noGrp="1"/>
          </p:cNvSpPr>
          <p:nvPr>
            <p:ph type="sldNum" sz="quarter" idx="10"/>
          </p:nvPr>
        </p:nvSpPr>
        <p:spPr/>
        <p:txBody>
          <a:bodyPr/>
          <a:lstStyle/>
          <a:p>
            <a:fld id="{0BC9288A-5710-448E-9525-872AEE59DAC2}" type="slidenum">
              <a:rPr lang="en-US" smtClean="0"/>
              <a:t>18</a:t>
            </a:fld>
            <a:endParaRPr lang="en-US"/>
          </a:p>
        </p:txBody>
      </p:sp>
    </p:spTree>
    <p:extLst>
      <p:ext uri="{BB962C8B-B14F-4D97-AF65-F5344CB8AC3E}">
        <p14:creationId xmlns:p14="http://schemas.microsoft.com/office/powerpoint/2010/main" val="2439521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0BC9288A-5710-448E-9525-872AEE59DAC2}" type="slidenum">
              <a:rPr lang="en-US" smtClean="0"/>
              <a:t>19</a:t>
            </a:fld>
            <a:endParaRPr lang="en-US"/>
          </a:p>
        </p:txBody>
      </p:sp>
    </p:spTree>
    <p:extLst>
      <p:ext uri="{BB962C8B-B14F-4D97-AF65-F5344CB8AC3E}">
        <p14:creationId xmlns:p14="http://schemas.microsoft.com/office/powerpoint/2010/main" val="2439521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D0065BE-0657-4A47-90AD-C21C55E16B19}" type="datetime4">
              <a:rPr lang="en-US" smtClean="0"/>
              <a:pPr/>
              <a:t>September 14,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24949533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7BB8AF-C16A-4836-A92D-61834B5F0BA5}" type="datetime4">
              <a:rPr lang="en-US" smtClean="0"/>
              <a:pPr/>
              <a:t>September 14,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174896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7D2193-4505-4A75-99BB-880C6989A757}" type="datetime4">
              <a:rPr lang="en-US" smtClean="0"/>
              <a:pPr/>
              <a:t>September 14,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899275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3A18F4-33C3-445B-924C-31108C51719C}" type="datetime4">
              <a:rPr lang="en-US" smtClean="0"/>
              <a:pPr/>
              <a:t>September 14, 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3904014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F7543A-E259-478F-9E0D-57BA40E442B7}" type="datetime4">
              <a:rPr lang="en-US" smtClean="0"/>
              <a:pPr/>
              <a:t>September 14, 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3812401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FB012D-77A1-44B0-BB26-329BA1EE55C9}" type="datetime4">
              <a:rPr lang="en-US" smtClean="0"/>
              <a:pPr/>
              <a:t>September 14, 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2397403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7499E-3031-413E-B01E-B94970708CAA}" type="datetime4">
              <a:rPr lang="en-US" smtClean="0"/>
              <a:pPr/>
              <a:t>September 14, 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773658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7EAB0C-2220-4D0E-A0DD-DB7FA0F742F4}" type="datetime4">
              <a:rPr lang="en-US" smtClean="0"/>
              <a:pPr/>
              <a:t>September 14, 2017</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extLst>
      <p:ext uri="{BB962C8B-B14F-4D97-AF65-F5344CB8AC3E}">
        <p14:creationId xmlns:p14="http://schemas.microsoft.com/office/powerpoint/2010/main" val="4269935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416D63-31BF-4B94-B6C5-E20B2C63F515}" type="datetime4">
              <a:rPr lang="en-US" smtClean="0"/>
              <a:pPr/>
              <a:t>September 14, 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103710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6C3AA4-67BE-44F7-809A-3582401494AF}" type="datetime4">
              <a:rPr lang="en-US" smtClean="0"/>
              <a:pPr/>
              <a:t>September 14,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1690224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172EEB-1769-4776-AD69-E7C1260563EB}" type="datetime4">
              <a:rPr lang="en-US" smtClean="0"/>
              <a:pPr/>
              <a:t>September 14,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3433113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1B13E-D5AF-485E-81A1-82A140076526}" type="datetime4">
              <a:rPr lang="en-US" smtClean="0"/>
              <a:pPr/>
              <a:t>September 14, 2017</a:t>
            </a:fld>
            <a:endParaRPr lang="en-US" dirty="0"/>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54ED01-E2A0-4C1E-8E21-014B99041579}" type="slidenum">
              <a:rPr lang="en-US" smtClean="0"/>
              <a:pPr/>
              <a:t>‹#›</a:t>
            </a:fld>
            <a:endParaRPr lang="en-US" dirty="0"/>
          </a:p>
        </p:txBody>
      </p:sp>
    </p:spTree>
    <p:extLst>
      <p:ext uri="{BB962C8B-B14F-4D97-AF65-F5344CB8AC3E}">
        <p14:creationId xmlns:p14="http://schemas.microsoft.com/office/powerpoint/2010/main" val="28085949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54ED01-E2A0-4C1E-8E21-014B99041579}" type="slidenum">
              <a:rPr lang="en-US" smtClean="0"/>
              <a:pPr/>
              <a:t>1</a:t>
            </a:fld>
            <a:endParaRPr lang="en-US"/>
          </a:p>
        </p:txBody>
      </p:sp>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2459" b="8852"/>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1095254" y="2013228"/>
            <a:ext cx="6953492" cy="2123658"/>
          </a:xfrm>
          <a:prstGeom prst="rect">
            <a:avLst/>
          </a:prstGeom>
          <a:noFill/>
        </p:spPr>
        <p:txBody>
          <a:bodyPr wrap="square" lIns="91440" tIns="45720" rIns="91440" bIns="45720">
            <a:spAutoFit/>
          </a:bodyPr>
          <a:lstStyle/>
          <a:p>
            <a:pPr algn="ctr"/>
            <a:r>
              <a:rPr lang="sr-Latn-RS" sz="6600" b="1"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SAOBRAĆAJNA INFRASTRUKTURA</a:t>
            </a:r>
            <a:endParaRPr lang="en-US" sz="6600" b="1"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2771230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54ED01-E2A0-4C1E-8E21-014B99041579}" type="slidenum">
              <a:rPr lang="en-US" smtClean="0"/>
              <a:pPr/>
              <a:t>2</a:t>
            </a:fld>
            <a:endParaRPr lang="en-US"/>
          </a:p>
        </p:txBody>
      </p:sp>
      <p:sp>
        <p:nvSpPr>
          <p:cNvPr id="3" name="Rounded Rectangle 2"/>
          <p:cNvSpPr/>
          <p:nvPr/>
        </p:nvSpPr>
        <p:spPr>
          <a:xfrm>
            <a:off x="1475656" y="485318"/>
            <a:ext cx="7416824" cy="720080"/>
          </a:xfrm>
          <a:prstGeom prst="round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03" y="82823"/>
            <a:ext cx="1473969" cy="147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552970"/>
            <a:ext cx="6413422" cy="523220"/>
          </a:xfrm>
          <a:prstGeom prst="rect">
            <a:avLst/>
          </a:prstGeom>
        </p:spPr>
        <p:txBody>
          <a:bodyPr wrap="none">
            <a:spAutoFit/>
          </a:bodyPr>
          <a:lstStyle/>
          <a:p>
            <a:r>
              <a:rPr lang="sr-Latn-BA" sz="2800" b="1" cap="all" dirty="0" smtClean="0">
                <a:ln w="9000" cmpd="sng">
                  <a:noFill/>
                  <a:prstDash val="solid"/>
                </a:ln>
                <a:solidFill>
                  <a:schemeClr val="bg1"/>
                </a:solidFill>
                <a:effectLst/>
              </a:rPr>
              <a:t>nakon današnjeg časa moći ćete da:</a:t>
            </a:r>
            <a:endParaRPr lang="en-US" sz="2800" b="1" cap="all" dirty="0">
              <a:ln w="9000" cmpd="sng">
                <a:noFill/>
                <a:prstDash val="solid"/>
              </a:ln>
              <a:solidFill>
                <a:schemeClr val="bg1"/>
              </a:solidFill>
              <a:effectLst/>
            </a:endParaRPr>
          </a:p>
        </p:txBody>
      </p:sp>
      <p:sp>
        <p:nvSpPr>
          <p:cNvPr id="6" name="Rectangle 5"/>
          <p:cNvSpPr/>
          <p:nvPr/>
        </p:nvSpPr>
        <p:spPr>
          <a:xfrm>
            <a:off x="467544" y="2204864"/>
            <a:ext cx="8103526" cy="3416320"/>
          </a:xfrm>
          <a:prstGeom prst="rect">
            <a:avLst/>
          </a:prstGeom>
        </p:spPr>
        <p:txBody>
          <a:bodyPr wrap="square">
            <a:spAutoFit/>
          </a:bodyPr>
          <a:lstStyle/>
          <a:p>
            <a:pPr marL="571500" lvl="0" indent="-571500">
              <a:buFont typeface="Arial" pitchFamily="34" charset="0"/>
              <a:buChar char="•"/>
            </a:pPr>
            <a:r>
              <a:rPr lang="sr-Latn-RS" sz="3600" dirty="0" smtClean="0">
                <a:latin typeface="Cambria" pitchFamily="18" charset="0"/>
              </a:rPr>
              <a:t>navedete</a:t>
            </a:r>
            <a:r>
              <a:rPr lang="en-US" sz="3600" dirty="0" smtClean="0">
                <a:latin typeface="Cambria" pitchFamily="18" charset="0"/>
              </a:rPr>
              <a:t> </a:t>
            </a:r>
            <a:r>
              <a:rPr lang="en-US" sz="3600" dirty="0" err="1">
                <a:latin typeface="Cambria" pitchFamily="18" charset="0"/>
              </a:rPr>
              <a:t>učesnike</a:t>
            </a:r>
            <a:r>
              <a:rPr lang="en-US" sz="3600" dirty="0">
                <a:latin typeface="Cambria" pitchFamily="18" charset="0"/>
              </a:rPr>
              <a:t> u </a:t>
            </a:r>
            <a:r>
              <a:rPr lang="en-US" sz="3600" dirty="0" err="1">
                <a:latin typeface="Cambria" pitchFamily="18" charset="0"/>
              </a:rPr>
              <a:t>saobraćaju</a:t>
            </a:r>
            <a:r>
              <a:rPr lang="en-US" sz="3600" dirty="0">
                <a:latin typeface="Cambria" pitchFamily="18" charset="0"/>
              </a:rPr>
              <a:t>; </a:t>
            </a:r>
            <a:endParaRPr lang="sr-Latn-RS" sz="3600" dirty="0" smtClean="0">
              <a:latin typeface="Cambria" pitchFamily="18" charset="0"/>
            </a:endParaRPr>
          </a:p>
          <a:p>
            <a:pPr marL="571500" lvl="0" indent="-571500">
              <a:buFont typeface="Arial" pitchFamily="34" charset="0"/>
              <a:buChar char="•"/>
            </a:pPr>
            <a:r>
              <a:rPr lang="en-US" sz="3600" dirty="0" err="1" smtClean="0">
                <a:latin typeface="Cambria" pitchFamily="18" charset="0"/>
              </a:rPr>
              <a:t>nabroj</a:t>
            </a:r>
            <a:r>
              <a:rPr lang="sr-Latn-RS" sz="3600" dirty="0" smtClean="0">
                <a:latin typeface="Cambria" pitchFamily="18" charset="0"/>
              </a:rPr>
              <a:t>ite</a:t>
            </a:r>
            <a:r>
              <a:rPr lang="en-US" sz="3600" dirty="0" smtClean="0">
                <a:latin typeface="Cambria" pitchFamily="18" charset="0"/>
              </a:rPr>
              <a:t> </a:t>
            </a:r>
            <a:r>
              <a:rPr lang="en-US" sz="3600" dirty="0" err="1">
                <a:latin typeface="Cambria" pitchFamily="18" charset="0"/>
              </a:rPr>
              <a:t>redoslijed</a:t>
            </a:r>
            <a:r>
              <a:rPr lang="en-US" sz="3600" dirty="0">
                <a:latin typeface="Cambria" pitchFamily="18" charset="0"/>
              </a:rPr>
              <a:t> </a:t>
            </a:r>
            <a:r>
              <a:rPr lang="en-US" sz="3600" dirty="0" err="1">
                <a:latin typeface="Cambria" pitchFamily="18" charset="0"/>
              </a:rPr>
              <a:t>prednosti</a:t>
            </a:r>
            <a:r>
              <a:rPr lang="en-US" sz="3600" dirty="0">
                <a:latin typeface="Cambria" pitchFamily="18" charset="0"/>
              </a:rPr>
              <a:t> </a:t>
            </a:r>
            <a:r>
              <a:rPr lang="en-US" sz="3600" dirty="0" err="1">
                <a:latin typeface="Cambria" pitchFamily="18" charset="0"/>
              </a:rPr>
              <a:t>upravljanja</a:t>
            </a:r>
            <a:r>
              <a:rPr lang="en-US" sz="3600" dirty="0">
                <a:latin typeface="Cambria" pitchFamily="18" charset="0"/>
              </a:rPr>
              <a:t> </a:t>
            </a:r>
            <a:r>
              <a:rPr lang="en-US" sz="3600" dirty="0" err="1">
                <a:latin typeface="Cambria" pitchFamily="18" charset="0"/>
              </a:rPr>
              <a:t>saobraćajom</a:t>
            </a:r>
            <a:r>
              <a:rPr lang="en-US" sz="3600" dirty="0">
                <a:latin typeface="Cambria" pitchFamily="18" charset="0"/>
              </a:rPr>
              <a:t>; </a:t>
            </a:r>
            <a:endParaRPr lang="sr-Latn-RS" sz="3600" dirty="0" smtClean="0">
              <a:latin typeface="Cambria" pitchFamily="18" charset="0"/>
            </a:endParaRPr>
          </a:p>
          <a:p>
            <a:pPr marL="571500" lvl="0" indent="-571500">
              <a:buFont typeface="Arial" pitchFamily="34" charset="0"/>
              <a:buChar char="•"/>
            </a:pPr>
            <a:r>
              <a:rPr lang="en-US" sz="3600" dirty="0" err="1" smtClean="0">
                <a:latin typeface="Cambria" pitchFamily="18" charset="0"/>
              </a:rPr>
              <a:t>nav</a:t>
            </a:r>
            <a:r>
              <a:rPr lang="sr-Latn-RS" sz="3600" dirty="0" smtClean="0">
                <a:latin typeface="Cambria" pitchFamily="18" charset="0"/>
              </a:rPr>
              <a:t>e</a:t>
            </a:r>
            <a:r>
              <a:rPr lang="en-US" sz="3600" dirty="0" smtClean="0">
                <a:latin typeface="Cambria" pitchFamily="18" charset="0"/>
              </a:rPr>
              <a:t>de</a:t>
            </a:r>
            <a:r>
              <a:rPr lang="sr-Latn-RS" sz="3600" dirty="0" smtClean="0">
                <a:latin typeface="Cambria" pitchFamily="18" charset="0"/>
              </a:rPr>
              <a:t>te</a:t>
            </a:r>
            <a:r>
              <a:rPr lang="en-US" sz="3600" dirty="0" smtClean="0">
                <a:latin typeface="Cambria" pitchFamily="18" charset="0"/>
              </a:rPr>
              <a:t> </a:t>
            </a:r>
            <a:r>
              <a:rPr lang="en-US" sz="3600" dirty="0" err="1">
                <a:latin typeface="Cambria" pitchFamily="18" charset="0"/>
              </a:rPr>
              <a:t>vozila</a:t>
            </a:r>
            <a:r>
              <a:rPr lang="en-US" sz="3600" dirty="0">
                <a:latin typeface="Cambria" pitchFamily="18" charset="0"/>
              </a:rPr>
              <a:t> s </a:t>
            </a:r>
            <a:r>
              <a:rPr lang="en-US" sz="3600" dirty="0" err="1">
                <a:latin typeface="Cambria" pitchFamily="18" charset="0"/>
              </a:rPr>
              <a:t>prednošću</a:t>
            </a:r>
            <a:r>
              <a:rPr lang="en-US" sz="3600" dirty="0">
                <a:latin typeface="Cambria" pitchFamily="18" charset="0"/>
              </a:rPr>
              <a:t> </a:t>
            </a:r>
            <a:r>
              <a:rPr lang="en-US" sz="3600" dirty="0" err="1" smtClean="0">
                <a:latin typeface="Cambria" pitchFamily="18" charset="0"/>
              </a:rPr>
              <a:t>prolaza</a:t>
            </a:r>
            <a:r>
              <a:rPr lang="en-US" sz="3600" dirty="0" smtClean="0">
                <a:latin typeface="Cambria" pitchFamily="18" charset="0"/>
              </a:rPr>
              <a:t>;</a:t>
            </a:r>
            <a:endParaRPr lang="sr-Latn-RS" sz="3600" dirty="0" smtClean="0">
              <a:latin typeface="Cambria" pitchFamily="18" charset="0"/>
            </a:endParaRPr>
          </a:p>
          <a:p>
            <a:pPr marL="571500" lvl="0" indent="-571500">
              <a:buFont typeface="Arial" pitchFamily="34" charset="0"/>
              <a:buChar char="•"/>
            </a:pPr>
            <a:r>
              <a:rPr lang="sr-Latn-RS" sz="3600" dirty="0" smtClean="0">
                <a:latin typeface="Cambria" pitchFamily="18" charset="0"/>
              </a:rPr>
              <a:t>navedete </a:t>
            </a:r>
            <a:r>
              <a:rPr lang="en-US" sz="3600" dirty="0" err="1" smtClean="0">
                <a:latin typeface="Cambria" pitchFamily="18" charset="0"/>
              </a:rPr>
              <a:t>pravilno</a:t>
            </a:r>
            <a:r>
              <a:rPr lang="en-US" sz="3600" dirty="0" smtClean="0">
                <a:latin typeface="Cambria" pitchFamily="18" charset="0"/>
              </a:rPr>
              <a:t> </a:t>
            </a:r>
            <a:r>
              <a:rPr lang="en-US" sz="3600" dirty="0" err="1">
                <a:latin typeface="Cambria" pitchFamily="18" charset="0"/>
              </a:rPr>
              <a:t>kretanje</a:t>
            </a:r>
            <a:r>
              <a:rPr lang="en-US" sz="3600" dirty="0">
                <a:latin typeface="Cambria" pitchFamily="18" charset="0"/>
              </a:rPr>
              <a:t> </a:t>
            </a:r>
            <a:r>
              <a:rPr lang="en-US" sz="3600" dirty="0" err="1">
                <a:latin typeface="Cambria" pitchFamily="18" charset="0"/>
              </a:rPr>
              <a:t>pješaka</a:t>
            </a:r>
            <a:r>
              <a:rPr lang="en-US" sz="3600" dirty="0">
                <a:latin typeface="Cambria" pitchFamily="18" charset="0"/>
              </a:rPr>
              <a:t> </a:t>
            </a:r>
            <a:r>
              <a:rPr lang="en-US" sz="3600" dirty="0" err="1">
                <a:latin typeface="Cambria" pitchFamily="18" charset="0"/>
              </a:rPr>
              <a:t>trotoarom</a:t>
            </a:r>
            <a:r>
              <a:rPr lang="en-US" sz="3600" dirty="0">
                <a:latin typeface="Cambria" pitchFamily="18" charset="0"/>
              </a:rPr>
              <a:t> i </a:t>
            </a:r>
            <a:r>
              <a:rPr lang="en-US" sz="3600" dirty="0" err="1">
                <a:latin typeface="Cambria" pitchFamily="18" charset="0"/>
              </a:rPr>
              <a:t>prelazak</a:t>
            </a:r>
            <a:r>
              <a:rPr lang="en-US" sz="3600" dirty="0">
                <a:latin typeface="Cambria" pitchFamily="18" charset="0"/>
              </a:rPr>
              <a:t> </a:t>
            </a:r>
            <a:r>
              <a:rPr lang="en-US" sz="3600" dirty="0" err="1">
                <a:latin typeface="Cambria" pitchFamily="18" charset="0"/>
              </a:rPr>
              <a:t>ulice</a:t>
            </a:r>
            <a:r>
              <a:rPr lang="en-US" sz="3600" dirty="0">
                <a:latin typeface="Cambria" pitchFamily="18" charset="0"/>
              </a:rPr>
              <a:t>.</a:t>
            </a:r>
          </a:p>
        </p:txBody>
      </p:sp>
    </p:spTree>
    <p:extLst>
      <p:ext uri="{BB962C8B-B14F-4D97-AF65-F5344CB8AC3E}">
        <p14:creationId xmlns:p14="http://schemas.microsoft.com/office/powerpoint/2010/main" val="20146735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54ED01-E2A0-4C1E-8E21-014B99041579}" type="slidenum">
              <a:rPr lang="en-US" smtClean="0"/>
              <a:pPr/>
              <a:t>3</a:t>
            </a:fld>
            <a:endParaRPr lang="en-US"/>
          </a:p>
        </p:txBody>
      </p:sp>
      <p:sp>
        <p:nvSpPr>
          <p:cNvPr id="3" name="Rounded Rectangle 2"/>
          <p:cNvSpPr/>
          <p:nvPr/>
        </p:nvSpPr>
        <p:spPr>
          <a:xfrm>
            <a:off x="1475656" y="485318"/>
            <a:ext cx="7416824" cy="720080"/>
          </a:xfrm>
          <a:prstGeom prst="round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03" y="82823"/>
            <a:ext cx="1473969" cy="147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552970"/>
            <a:ext cx="3283528" cy="523220"/>
          </a:xfrm>
          <a:prstGeom prst="rect">
            <a:avLst/>
          </a:prstGeom>
        </p:spPr>
        <p:txBody>
          <a:bodyPr wrap="none">
            <a:spAutoFit/>
          </a:bodyPr>
          <a:lstStyle/>
          <a:p>
            <a:r>
              <a:rPr lang="sr-Latn-BA" sz="2800" b="1" cap="all" dirty="0" smtClean="0">
                <a:ln w="9000" cmpd="sng">
                  <a:noFill/>
                  <a:prstDash val="solid"/>
                </a:ln>
                <a:solidFill>
                  <a:schemeClr val="bg1"/>
                </a:solidFill>
                <a:effectLst/>
              </a:rPr>
              <a:t>Formiranje grupa</a:t>
            </a:r>
            <a:endParaRPr lang="en-US" sz="2800" b="1" cap="all" dirty="0">
              <a:ln w="9000" cmpd="sng">
                <a:noFill/>
                <a:prstDash val="solid"/>
              </a:ln>
              <a:solidFill>
                <a:schemeClr val="bg1"/>
              </a:solidFill>
              <a:effectLst/>
            </a:endParaRPr>
          </a:p>
        </p:txBody>
      </p:sp>
      <p:sp>
        <p:nvSpPr>
          <p:cNvPr id="6" name="Rectangle 5"/>
          <p:cNvSpPr/>
          <p:nvPr/>
        </p:nvSpPr>
        <p:spPr>
          <a:xfrm>
            <a:off x="454174" y="1988840"/>
            <a:ext cx="8438306" cy="1754326"/>
          </a:xfrm>
          <a:prstGeom prst="rect">
            <a:avLst/>
          </a:prstGeom>
        </p:spPr>
        <p:txBody>
          <a:bodyPr wrap="square">
            <a:spAutoFit/>
          </a:bodyPr>
          <a:lstStyle/>
          <a:p>
            <a:pPr lvl="0"/>
            <a:r>
              <a:rPr lang="sr-Latn-RS" sz="3600" dirty="0" smtClean="0">
                <a:latin typeface="Cambria" pitchFamily="18" charset="0"/>
              </a:rPr>
              <a:t>Izaberite jednu od ponuđenih listica i probajte da formirate grupe na osnovu sopstvenog nahođenja.</a:t>
            </a:r>
            <a:endParaRPr lang="en-US" sz="3600" dirty="0">
              <a:latin typeface="Cambria" pitchFamily="18" charset="0"/>
            </a:endParaRPr>
          </a:p>
        </p:txBody>
      </p:sp>
    </p:spTree>
    <p:extLst>
      <p:ext uri="{BB962C8B-B14F-4D97-AF65-F5344CB8AC3E}">
        <p14:creationId xmlns:p14="http://schemas.microsoft.com/office/powerpoint/2010/main" val="7735164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b="6283"/>
          <a:stretch/>
        </p:blipFill>
        <p:spPr bwMode="auto">
          <a:xfrm>
            <a:off x="495300" y="2382"/>
            <a:ext cx="81534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8725" y="1124744"/>
            <a:ext cx="195672"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5617" y="1419461"/>
            <a:ext cx="3843087" cy="2267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p:nvSpPr>
        <p:spPr>
          <a:xfrm>
            <a:off x="4963614" y="1604798"/>
            <a:ext cx="3527084" cy="1446550"/>
          </a:xfrm>
          <a:prstGeom prst="rect">
            <a:avLst/>
          </a:prstGeom>
          <a:noFill/>
        </p:spPr>
        <p:txBody>
          <a:bodyPr wrap="square" lIns="91440" tIns="45720" rIns="91440" bIns="45720">
            <a:spAutoFit/>
          </a:bodyPr>
          <a:lstStyle/>
          <a:p>
            <a:pPr algn="ctr"/>
            <a:r>
              <a:rPr lang="sr-Latn-RS" sz="4400" b="1" dirty="0" smtClean="0">
                <a:ln w="10541" cmpd="sng">
                  <a:solidFill>
                    <a:srgbClr val="7D7D7D">
                      <a:tint val="100000"/>
                      <a:shade val="100000"/>
                      <a:satMod val="110000"/>
                    </a:srgbClr>
                  </a:solidFill>
                  <a:prstDash val="solid"/>
                </a:ln>
                <a:solidFill>
                  <a:sysClr val="windowText" lastClr="000000"/>
                </a:solidFill>
              </a:rPr>
              <a:t>Ko su učesnici u saobraćaju?</a:t>
            </a:r>
            <a:endParaRPr lang="en-US" sz="4400" b="1" dirty="0">
              <a:ln w="10541" cmpd="sng">
                <a:solidFill>
                  <a:srgbClr val="7D7D7D">
                    <a:tint val="100000"/>
                    <a:shade val="100000"/>
                    <a:satMod val="110000"/>
                  </a:srgbClr>
                </a:solidFill>
                <a:prstDash val="solid"/>
              </a:ln>
              <a:solidFill>
                <a:sysClr val="windowText" lastClr="000000"/>
              </a:solidFill>
            </a:endParaRPr>
          </a:p>
        </p:txBody>
      </p:sp>
      <p:sp>
        <p:nvSpPr>
          <p:cNvPr id="8" name="Rectangle 7"/>
          <p:cNvSpPr/>
          <p:nvPr/>
        </p:nvSpPr>
        <p:spPr>
          <a:xfrm>
            <a:off x="347916" y="375433"/>
            <a:ext cx="1234249" cy="584775"/>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vozač</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endParaRPr>
          </a:p>
        </p:txBody>
      </p:sp>
      <p:sp>
        <p:nvSpPr>
          <p:cNvPr id="9" name="Rectangle 8"/>
          <p:cNvSpPr/>
          <p:nvPr/>
        </p:nvSpPr>
        <p:spPr>
          <a:xfrm>
            <a:off x="3323615" y="1958741"/>
            <a:ext cx="1423788" cy="584775"/>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p</a:t>
            </a:r>
            <a:r>
              <a:rPr lang="sr-Latn-R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j</a:t>
            </a:r>
            <a:r>
              <a:rPr lang="en-US" sz="3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ešak</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endParaRPr>
          </a:p>
        </p:txBody>
      </p:sp>
      <p:sp>
        <p:nvSpPr>
          <p:cNvPr id="10" name="Rectangle 9"/>
          <p:cNvSpPr/>
          <p:nvPr/>
        </p:nvSpPr>
        <p:spPr>
          <a:xfrm>
            <a:off x="7066545" y="4437112"/>
            <a:ext cx="1938351" cy="584775"/>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biciklista</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endParaRPr>
          </a:p>
        </p:txBody>
      </p:sp>
      <p:sp>
        <p:nvSpPr>
          <p:cNvPr id="11" name="Rectangle 10"/>
          <p:cNvSpPr/>
          <p:nvPr/>
        </p:nvSpPr>
        <p:spPr>
          <a:xfrm>
            <a:off x="5574620" y="114687"/>
            <a:ext cx="3011978" cy="584775"/>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putnik</a:t>
            </a: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 u </a:t>
            </a:r>
            <a:r>
              <a:rPr lang="en-US" sz="32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vozilu</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endParaRPr>
          </a:p>
        </p:txBody>
      </p:sp>
      <p:sp>
        <p:nvSpPr>
          <p:cNvPr id="12" name="Rectangle 11"/>
          <p:cNvSpPr/>
          <p:nvPr/>
        </p:nvSpPr>
        <p:spPr>
          <a:xfrm>
            <a:off x="-57330" y="5978456"/>
            <a:ext cx="2987741" cy="584775"/>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radnik</a:t>
            </a: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 </a:t>
            </a:r>
            <a:r>
              <a:rPr lang="en-US" sz="32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na</a:t>
            </a: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 </a:t>
            </a:r>
            <a:r>
              <a:rPr lang="en-US" sz="32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putu</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endParaRPr>
          </a:p>
        </p:txBody>
      </p:sp>
      <p:sp>
        <p:nvSpPr>
          <p:cNvPr id="21" name="Rectangle 20"/>
          <p:cNvSpPr/>
          <p:nvPr/>
        </p:nvSpPr>
        <p:spPr>
          <a:xfrm>
            <a:off x="376715" y="4461088"/>
            <a:ext cx="740908" cy="1569660"/>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sr-Latn-RS" sz="9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a:t>
            </a: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endParaRPr>
          </a:p>
        </p:txBody>
      </p:sp>
      <p:sp>
        <p:nvSpPr>
          <p:cNvPr id="22" name="Rectangle 21"/>
          <p:cNvSpPr/>
          <p:nvPr/>
        </p:nvSpPr>
        <p:spPr>
          <a:xfrm>
            <a:off x="8120244" y="5021887"/>
            <a:ext cx="740908" cy="1569660"/>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sr-Latn-RS" sz="9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a:t>
            </a: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endParaRPr>
          </a:p>
        </p:txBody>
      </p:sp>
      <p:sp>
        <p:nvSpPr>
          <p:cNvPr id="23" name="Rectangle 22"/>
          <p:cNvSpPr/>
          <p:nvPr/>
        </p:nvSpPr>
        <p:spPr>
          <a:xfrm>
            <a:off x="2189503" y="-361513"/>
            <a:ext cx="740908" cy="1569660"/>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sr-Latn-RS" sz="9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a:t>
            </a: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endParaRPr>
          </a:p>
        </p:txBody>
      </p:sp>
    </p:spTree>
    <p:extLst>
      <p:ext uri="{BB962C8B-B14F-4D97-AF65-F5344CB8AC3E}">
        <p14:creationId xmlns:p14="http://schemas.microsoft.com/office/powerpoint/2010/main" val="140413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1" nodeType="withEffect">
                                  <p:stCondLst>
                                    <p:cond delay="0"/>
                                  </p:stCondLst>
                                  <p:childTnLst>
                                    <p:animEffect transition="out" filter="fade">
                                      <p:cBhvr>
                                        <p:cTn id="6" dur="500" tmFilter="0, 0; .2, .5; .8, .5; 1, 0"/>
                                        <p:tgtEl>
                                          <p:spTgt spid="21"/>
                                        </p:tgtEl>
                                      </p:cBhvr>
                                    </p:animEffect>
                                    <p:animScale>
                                      <p:cBhvr>
                                        <p:cTn id="7" dur="250" autoRev="1" fill="hold"/>
                                        <p:tgtEl>
                                          <p:spTgt spid="21"/>
                                        </p:tgtEl>
                                      </p:cBhvr>
                                      <p:by x="105000" y="105000"/>
                                    </p:animScale>
                                  </p:childTnLst>
                                </p:cTn>
                              </p:par>
                              <p:par>
                                <p:cTn id="8" presetID="26" presetClass="emph" presetSubtype="0" repeatCount="indefinite" fill="hold" grpId="1" nodeType="withEffect">
                                  <p:stCondLst>
                                    <p:cond delay="100"/>
                                  </p:stCondLst>
                                  <p:childTnLst>
                                    <p:animEffect transition="out" filter="fade">
                                      <p:cBhvr>
                                        <p:cTn id="9" dur="500" tmFilter="0, 0; .2, .5; .8, .5; 1, 0"/>
                                        <p:tgtEl>
                                          <p:spTgt spid="23"/>
                                        </p:tgtEl>
                                      </p:cBhvr>
                                    </p:animEffect>
                                    <p:animScale>
                                      <p:cBhvr>
                                        <p:cTn id="10" dur="250" autoRev="1" fill="hold"/>
                                        <p:tgtEl>
                                          <p:spTgt spid="23"/>
                                        </p:tgtEl>
                                      </p:cBhvr>
                                      <p:by x="105000" y="105000"/>
                                    </p:animScale>
                                  </p:childTnLst>
                                </p:cTn>
                              </p:par>
                              <p:par>
                                <p:cTn id="11" presetID="26" presetClass="emph" presetSubtype="0" repeatCount="indefinite" fill="hold" grpId="1" nodeType="withEffect">
                                  <p:stCondLst>
                                    <p:cond delay="0"/>
                                  </p:stCondLst>
                                  <p:childTnLst>
                                    <p:animEffect transition="out" filter="fade">
                                      <p:cBhvr>
                                        <p:cTn id="12" dur="700" tmFilter="0, 0; .2, .5; .8, .5; 1, 0"/>
                                        <p:tgtEl>
                                          <p:spTgt spid="22"/>
                                        </p:tgtEl>
                                      </p:cBhvr>
                                    </p:animEffect>
                                    <p:animScale>
                                      <p:cBhvr>
                                        <p:cTn id="13" dur="350" autoRev="1" fill="hold"/>
                                        <p:tgtEl>
                                          <p:spTgt spid="22"/>
                                        </p:tgtEl>
                                      </p:cBhvr>
                                      <p:by x="105000" y="105000"/>
                                    </p:animScale>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2" nodeType="clickEffect">
                                  <p:stCondLst>
                                    <p:cond delay="0"/>
                                  </p:stCondLst>
                                  <p:childTnLst>
                                    <p:set>
                                      <p:cBhvr>
                                        <p:cTn id="17" dur="1" fill="hold">
                                          <p:stCondLst>
                                            <p:cond delay="0"/>
                                          </p:stCondLst>
                                        </p:cTn>
                                        <p:tgtEl>
                                          <p:spTgt spid="21"/>
                                        </p:tgtEl>
                                        <p:attrNameLst>
                                          <p:attrName>style.visibility</p:attrName>
                                        </p:attrNameLst>
                                      </p:cBhvr>
                                      <p:to>
                                        <p:strVal val="hidden"/>
                                      </p:to>
                                    </p:set>
                                  </p:childTnLst>
                                </p:cTn>
                              </p:par>
                            </p:childTnLst>
                          </p:cTn>
                        </p:par>
                        <p:par>
                          <p:cTn id="18" fill="hold">
                            <p:stCondLst>
                              <p:cond delay="0"/>
                            </p:stCondLst>
                            <p:childTnLst>
                              <p:par>
                                <p:cTn id="19" presetID="1" presetClass="exit" presetSubtype="0" fill="hold" grpId="2" nodeType="afterEffect">
                                  <p:stCondLst>
                                    <p:cond delay="0"/>
                                  </p:stCondLst>
                                  <p:childTnLst>
                                    <p:set>
                                      <p:cBhvr>
                                        <p:cTn id="20" dur="1" fill="hold">
                                          <p:stCondLst>
                                            <p:cond delay="0"/>
                                          </p:stCondLst>
                                        </p:cTn>
                                        <p:tgtEl>
                                          <p:spTgt spid="23"/>
                                        </p:tgtEl>
                                        <p:attrNameLst>
                                          <p:attrName>style.visibility</p:attrName>
                                        </p:attrNameLst>
                                      </p:cBhvr>
                                      <p:to>
                                        <p:strVal val="hidden"/>
                                      </p:to>
                                    </p:set>
                                  </p:childTnLst>
                                </p:cTn>
                              </p:par>
                            </p:childTnLst>
                          </p:cTn>
                        </p:par>
                        <p:par>
                          <p:cTn id="21" fill="hold">
                            <p:stCondLst>
                              <p:cond delay="0"/>
                            </p:stCondLst>
                            <p:childTnLst>
                              <p:par>
                                <p:cTn id="22" presetID="1" presetClass="exit" presetSubtype="0" fill="hold" grpId="2" nodeType="afterEffect">
                                  <p:stCondLst>
                                    <p:cond delay="0"/>
                                  </p:stCondLst>
                                  <p:childTnLst>
                                    <p:set>
                                      <p:cBhvr>
                                        <p:cTn id="23" dur="1" fill="hold">
                                          <p:stCondLst>
                                            <p:cond delay="0"/>
                                          </p:stCondLst>
                                        </p:cTn>
                                        <p:tgtEl>
                                          <p:spTgt spid="22"/>
                                        </p:tgtEl>
                                        <p:attrNameLst>
                                          <p:attrName>style.visibility</p:attrName>
                                        </p:attrNameLst>
                                      </p:cBhvr>
                                      <p:to>
                                        <p:strVal val="hidden"/>
                                      </p:to>
                                    </p:set>
                                  </p:childTnLst>
                                </p:cTn>
                              </p:par>
                            </p:childTnLst>
                          </p:cTn>
                        </p:par>
                        <p:par>
                          <p:cTn id="24" fill="hold">
                            <p:stCondLst>
                              <p:cond delay="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par>
                          <p:cTn id="30" fill="hold">
                            <p:stCondLst>
                              <p:cond delay="500"/>
                            </p:stCondLst>
                            <p:childTnLst>
                              <p:par>
                                <p:cTn id="31" presetID="53" presetClass="entr" presetSubtype="16"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1000"/>
                            </p:stCondLst>
                            <p:childTnLst>
                              <p:par>
                                <p:cTn id="37" presetID="53" presetClass="entr" presetSubtype="16"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childTnLst>
                          </p:cTn>
                        </p:par>
                        <p:par>
                          <p:cTn id="42" fill="hold">
                            <p:stCondLst>
                              <p:cond delay="1500"/>
                            </p:stCondLst>
                            <p:childTnLst>
                              <p:par>
                                <p:cTn id="43" presetID="53" presetClass="entr" presetSubtype="16"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childTnLst>
                                </p:cTn>
                              </p:par>
                            </p:childTnLst>
                          </p:cTn>
                        </p:par>
                        <p:par>
                          <p:cTn id="48" fill="hold">
                            <p:stCondLst>
                              <p:cond delay="2000"/>
                            </p:stCondLst>
                            <p:childTnLst>
                              <p:par>
                                <p:cTn id="49" presetID="53" presetClass="entr" presetSubtype="16"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21" grpId="1"/>
      <p:bldP spid="21" grpId="2"/>
      <p:bldP spid="22" grpId="1"/>
      <p:bldP spid="22" grpId="2"/>
      <p:bldP spid="23" grpId="1"/>
      <p:bldP spid="23" grpId="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475656" y="485318"/>
            <a:ext cx="7416824" cy="720080"/>
          </a:xfrm>
          <a:prstGeom prst="round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2754ED01-E2A0-4C1E-8E21-014B99041579}" type="slidenum">
              <a:rPr lang="en-US" smtClean="0"/>
              <a:pPr/>
              <a:t>5</a:t>
            </a:fld>
            <a:endParaRPr 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89196"/>
            <a:ext cx="9250373" cy="4012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703" y="82823"/>
            <a:ext cx="1473969" cy="147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619672" y="552970"/>
            <a:ext cx="6743256" cy="523220"/>
          </a:xfrm>
          <a:prstGeom prst="rect">
            <a:avLst/>
          </a:prstGeom>
        </p:spPr>
        <p:txBody>
          <a:bodyPr wrap="none">
            <a:spAutoFit/>
          </a:bodyPr>
          <a:lstStyle/>
          <a:p>
            <a:r>
              <a:rPr lang="sr-Latn-BA" sz="2800" b="1" cap="all" dirty="0" smtClean="0">
                <a:ln w="9000" cmpd="sng">
                  <a:noFill/>
                  <a:prstDash val="solid"/>
                </a:ln>
                <a:solidFill>
                  <a:schemeClr val="bg1"/>
                </a:solidFill>
                <a:effectLst/>
              </a:rPr>
              <a:t>ELEMENti </a:t>
            </a:r>
            <a:r>
              <a:rPr lang="sr-Latn-BA" sz="2800" b="1" cap="all" dirty="0" smtClean="0">
                <a:ln w="9000" cmpd="sng">
                  <a:noFill/>
                  <a:prstDash val="solid"/>
                </a:ln>
                <a:solidFill>
                  <a:schemeClr val="bg1"/>
                </a:solidFill>
                <a:effectLst/>
              </a:rPr>
              <a:t>SAOBRAĆAJNE INFRASTRUKTURE </a:t>
            </a:r>
            <a:endParaRPr lang="en-US" sz="2800" b="1" cap="all" dirty="0">
              <a:ln w="9000" cmpd="sng">
                <a:noFill/>
                <a:prstDash val="solid"/>
              </a:ln>
              <a:solidFill>
                <a:schemeClr val="bg1"/>
              </a:solidFill>
              <a:effectLst/>
            </a:endParaRPr>
          </a:p>
        </p:txBody>
      </p:sp>
      <p:sp>
        <p:nvSpPr>
          <p:cNvPr id="5" name="Rectangle 4"/>
          <p:cNvSpPr/>
          <p:nvPr/>
        </p:nvSpPr>
        <p:spPr>
          <a:xfrm>
            <a:off x="0" y="4003788"/>
            <a:ext cx="2828211" cy="523220"/>
          </a:xfrm>
          <a:prstGeom prst="rect">
            <a:avLst/>
          </a:prstGeom>
          <a:effectLst>
            <a:glow rad="228600">
              <a:schemeClr val="accent5">
                <a:satMod val="175000"/>
                <a:alpha val="40000"/>
              </a:schemeClr>
            </a:glow>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wrap="none">
            <a:spAutoFit/>
          </a:bodyPr>
          <a:lstStyle/>
          <a:p>
            <a:pPr algn="ctr"/>
            <a:r>
              <a:rPr lang="sr-Latn-BA" sz="2800" b="1" smtClean="0">
                <a:solidFill>
                  <a:srgbClr val="C00000"/>
                </a:solidFill>
              </a:rPr>
              <a:t>saobraćajna traka</a:t>
            </a:r>
            <a:endParaRPr lang="en-US" sz="2800" b="1" dirty="0">
              <a:solidFill>
                <a:srgbClr val="C00000"/>
              </a:solidFill>
            </a:endParaRPr>
          </a:p>
        </p:txBody>
      </p:sp>
      <p:sp>
        <p:nvSpPr>
          <p:cNvPr id="6" name="Rectangle 5"/>
          <p:cNvSpPr/>
          <p:nvPr/>
        </p:nvSpPr>
        <p:spPr>
          <a:xfrm>
            <a:off x="5796136" y="2833772"/>
            <a:ext cx="2738570" cy="523220"/>
          </a:xfrm>
          <a:prstGeom prst="rect">
            <a:avLst/>
          </a:prstGeom>
          <a:effectLst>
            <a:glow rad="228600">
              <a:schemeClr val="accent5">
                <a:satMod val="175000"/>
                <a:alpha val="40000"/>
              </a:schemeClr>
            </a:glow>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wrap="none">
            <a:spAutoFit/>
          </a:bodyPr>
          <a:lstStyle/>
          <a:p>
            <a:pPr algn="ctr"/>
            <a:r>
              <a:rPr lang="sr-Latn-BA" sz="2800" b="1" dirty="0" smtClean="0">
                <a:solidFill>
                  <a:srgbClr val="C00000"/>
                </a:solidFill>
              </a:rPr>
              <a:t>biciklistička staza</a:t>
            </a:r>
            <a:endParaRPr lang="en-US" sz="2800" b="1" dirty="0">
              <a:solidFill>
                <a:srgbClr val="C00000"/>
              </a:solidFill>
            </a:endParaRPr>
          </a:p>
        </p:txBody>
      </p:sp>
      <p:sp>
        <p:nvSpPr>
          <p:cNvPr id="7" name="Rectangle 6"/>
          <p:cNvSpPr/>
          <p:nvPr/>
        </p:nvSpPr>
        <p:spPr>
          <a:xfrm>
            <a:off x="3246327" y="5445224"/>
            <a:ext cx="2370329" cy="523220"/>
          </a:xfrm>
          <a:prstGeom prst="rect">
            <a:avLst/>
          </a:prstGeom>
          <a:effectLst>
            <a:glow rad="228600">
              <a:schemeClr val="accent5">
                <a:satMod val="175000"/>
                <a:alpha val="40000"/>
              </a:schemeClr>
            </a:glow>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wrap="none">
            <a:spAutoFit/>
          </a:bodyPr>
          <a:lstStyle/>
          <a:p>
            <a:pPr algn="ctr"/>
            <a:r>
              <a:rPr lang="sr-Latn-BA" sz="2800" b="1" dirty="0">
                <a:solidFill>
                  <a:srgbClr val="C00000"/>
                </a:solidFill>
              </a:rPr>
              <a:t>pješački prelaz</a:t>
            </a:r>
            <a:endParaRPr lang="en-US" sz="2800" b="1" dirty="0">
              <a:solidFill>
                <a:srgbClr val="C00000"/>
              </a:solidFill>
            </a:endParaRPr>
          </a:p>
        </p:txBody>
      </p:sp>
    </p:spTree>
    <p:extLst>
      <p:ext uri="{BB962C8B-B14F-4D97-AF65-F5344CB8AC3E}">
        <p14:creationId xmlns:p14="http://schemas.microsoft.com/office/powerpoint/2010/main" val="935913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54ED01-E2A0-4C1E-8E21-014B99041579}" type="slidenum">
              <a:rPr lang="en-US" smtClean="0"/>
              <a:pPr/>
              <a:t>6</a:t>
            </a:fld>
            <a:endParaRPr lang="en-US"/>
          </a:p>
        </p:txBody>
      </p:sp>
      <p:sp>
        <p:nvSpPr>
          <p:cNvPr id="3" name="Rounded Rectangle 2"/>
          <p:cNvSpPr/>
          <p:nvPr/>
        </p:nvSpPr>
        <p:spPr>
          <a:xfrm>
            <a:off x="1475656" y="485318"/>
            <a:ext cx="7416824" cy="720080"/>
          </a:xfrm>
          <a:prstGeom prst="round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03" y="82823"/>
            <a:ext cx="1473969" cy="147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552970"/>
            <a:ext cx="7175939" cy="461665"/>
          </a:xfrm>
          <a:prstGeom prst="rect">
            <a:avLst/>
          </a:prstGeom>
        </p:spPr>
        <p:txBody>
          <a:bodyPr wrap="none">
            <a:spAutoFit/>
          </a:bodyPr>
          <a:lstStyle/>
          <a:p>
            <a:r>
              <a:rPr lang="sr-Latn-BA" sz="2400" b="1" cap="all" dirty="0">
                <a:ln w="9000" cmpd="sng">
                  <a:noFill/>
                  <a:prstDash val="solid"/>
                </a:ln>
                <a:solidFill>
                  <a:schemeClr val="bg1"/>
                </a:solidFill>
                <a:effectLst/>
              </a:rPr>
              <a:t>redoslijed prednosti upravljanja saobraćajom</a:t>
            </a:r>
            <a:endParaRPr lang="en-US" sz="2400" b="1" cap="all" dirty="0">
              <a:ln w="9000" cmpd="sng">
                <a:noFill/>
                <a:prstDash val="solid"/>
              </a:ln>
              <a:solidFill>
                <a:schemeClr val="bg1"/>
              </a:solidFill>
              <a:effectLst/>
            </a:endParaRPr>
          </a:p>
        </p:txBody>
      </p:sp>
      <p:sp>
        <p:nvSpPr>
          <p:cNvPr id="7" name="Rectangle 6"/>
          <p:cNvSpPr/>
          <p:nvPr/>
        </p:nvSpPr>
        <p:spPr>
          <a:xfrm>
            <a:off x="298667" y="2276872"/>
            <a:ext cx="8496944" cy="2677656"/>
          </a:xfrm>
          <a:prstGeom prst="rect">
            <a:avLst/>
          </a:prstGeom>
        </p:spPr>
        <p:txBody>
          <a:bodyPr wrap="square">
            <a:spAutoFit/>
          </a:bodyPr>
          <a:lstStyle/>
          <a:p>
            <a:pPr algn="just" fontAlgn="base"/>
            <a:r>
              <a:rPr lang="en-US" sz="2800" dirty="0" smtClean="0">
                <a:latin typeface="Cambria" pitchFamily="18" charset="0"/>
              </a:rPr>
              <a:t>U</a:t>
            </a:r>
            <a:r>
              <a:rPr lang="sr-Latn-RS" sz="2800" dirty="0" smtClean="0">
                <a:latin typeface="Cambria" pitchFamily="18" charset="0"/>
              </a:rPr>
              <a:t>č</a:t>
            </a:r>
            <a:r>
              <a:rPr lang="en-US" sz="2800" dirty="0" err="1" smtClean="0">
                <a:latin typeface="Cambria" pitchFamily="18" charset="0"/>
              </a:rPr>
              <a:t>esnici</a:t>
            </a:r>
            <a:r>
              <a:rPr lang="en-US" sz="2800" dirty="0" smtClean="0">
                <a:latin typeface="Cambria" pitchFamily="18" charset="0"/>
              </a:rPr>
              <a:t> </a:t>
            </a:r>
            <a:r>
              <a:rPr lang="en-US" sz="2800" dirty="0">
                <a:latin typeface="Cambria" pitchFamily="18" charset="0"/>
              </a:rPr>
              <a:t>u </a:t>
            </a:r>
            <a:r>
              <a:rPr lang="en-US" sz="2800" dirty="0" err="1">
                <a:latin typeface="Cambria" pitchFamily="18" charset="0"/>
              </a:rPr>
              <a:t>saobraćaju</a:t>
            </a:r>
            <a:r>
              <a:rPr lang="en-US" sz="2800" dirty="0">
                <a:latin typeface="Cambria" pitchFamily="18" charset="0"/>
              </a:rPr>
              <a:t> </a:t>
            </a:r>
            <a:r>
              <a:rPr lang="en-US" sz="2800" dirty="0" err="1">
                <a:latin typeface="Cambria" pitchFamily="18" charset="0"/>
              </a:rPr>
              <a:t>su</a:t>
            </a:r>
            <a:r>
              <a:rPr lang="en-US" sz="2800" dirty="0">
                <a:latin typeface="Cambria" pitchFamily="18" charset="0"/>
              </a:rPr>
              <a:t> </a:t>
            </a:r>
            <a:r>
              <a:rPr lang="en-US" sz="2800" dirty="0" err="1">
                <a:latin typeface="Cambria" pitchFamily="18" charset="0"/>
              </a:rPr>
              <a:t>dužni</a:t>
            </a:r>
            <a:r>
              <a:rPr lang="en-US" sz="2800" dirty="0">
                <a:latin typeface="Cambria" pitchFamily="18" charset="0"/>
              </a:rPr>
              <a:t> da </a:t>
            </a:r>
            <a:r>
              <a:rPr lang="en-US" sz="2800" dirty="0" err="1" smtClean="0">
                <a:latin typeface="Cambria" pitchFamily="18" charset="0"/>
              </a:rPr>
              <a:t>po</a:t>
            </a:r>
            <a:r>
              <a:rPr lang="sr-Latn-RS" sz="2800" dirty="0">
                <a:latin typeface="Cambria" pitchFamily="18" charset="0"/>
              </a:rPr>
              <a:t>s</a:t>
            </a:r>
            <a:r>
              <a:rPr lang="en-US" sz="2800" dirty="0" err="1" smtClean="0">
                <a:latin typeface="Cambria" pitchFamily="18" charset="0"/>
              </a:rPr>
              <a:t>tupaju</a:t>
            </a:r>
            <a:r>
              <a:rPr lang="en-US" sz="2800" dirty="0" smtClean="0">
                <a:latin typeface="Cambria" pitchFamily="18" charset="0"/>
              </a:rPr>
              <a:t> </a:t>
            </a:r>
            <a:r>
              <a:rPr lang="en-US" sz="2800" dirty="0">
                <a:latin typeface="Cambria" pitchFamily="18" charset="0"/>
              </a:rPr>
              <a:t>u </a:t>
            </a:r>
            <a:r>
              <a:rPr lang="en-US" sz="2800" dirty="0" err="1">
                <a:latin typeface="Cambria" pitchFamily="18" charset="0"/>
              </a:rPr>
              <a:t>skladu</a:t>
            </a:r>
            <a:r>
              <a:rPr lang="en-US" sz="2800" dirty="0">
                <a:latin typeface="Cambria" pitchFamily="18" charset="0"/>
              </a:rPr>
              <a:t> </a:t>
            </a:r>
            <a:r>
              <a:rPr lang="en-US" sz="2800" dirty="0" err="1">
                <a:latin typeface="Cambria" pitchFamily="18" charset="0"/>
              </a:rPr>
              <a:t>sa</a:t>
            </a:r>
            <a:r>
              <a:rPr lang="en-US" sz="2800" dirty="0">
                <a:latin typeface="Cambria" pitchFamily="18" charset="0"/>
              </a:rPr>
              <a:t> </a:t>
            </a:r>
            <a:r>
              <a:rPr lang="en-US" sz="2800" dirty="0" err="1">
                <a:latin typeface="Cambria" pitchFamily="18" charset="0"/>
              </a:rPr>
              <a:t>propisima</a:t>
            </a:r>
            <a:r>
              <a:rPr lang="en-US" sz="2800" dirty="0">
                <a:latin typeface="Cambria" pitchFamily="18" charset="0"/>
              </a:rPr>
              <a:t> o </a:t>
            </a:r>
            <a:r>
              <a:rPr lang="en-US" sz="2800" dirty="0" err="1">
                <a:latin typeface="Cambria" pitchFamily="18" charset="0"/>
              </a:rPr>
              <a:t>prvenstvu</a:t>
            </a:r>
            <a:r>
              <a:rPr lang="en-US" sz="2800" dirty="0">
                <a:latin typeface="Cambria" pitchFamily="18" charset="0"/>
              </a:rPr>
              <a:t> </a:t>
            </a:r>
            <a:r>
              <a:rPr lang="en-US" sz="2800" dirty="0" err="1">
                <a:latin typeface="Cambria" pitchFamily="18" charset="0"/>
              </a:rPr>
              <a:t>prolaza</a:t>
            </a:r>
            <a:r>
              <a:rPr lang="en-US" sz="2800" dirty="0">
                <a:latin typeface="Cambria" pitchFamily="18" charset="0"/>
              </a:rPr>
              <a:t> u </a:t>
            </a:r>
            <a:r>
              <a:rPr lang="en-US" sz="2800" dirty="0" err="1">
                <a:latin typeface="Cambria" pitchFamily="18" charset="0"/>
              </a:rPr>
              <a:t>raskrsnici</a:t>
            </a:r>
            <a:r>
              <a:rPr lang="en-US" sz="2800" dirty="0" smtClean="0">
                <a:latin typeface="Cambria" pitchFamily="18" charset="0"/>
              </a:rPr>
              <a:t>.</a:t>
            </a:r>
            <a:endParaRPr lang="sr-Latn-RS" sz="2800" dirty="0" smtClean="0">
              <a:latin typeface="Cambria" pitchFamily="18" charset="0"/>
            </a:endParaRPr>
          </a:p>
          <a:p>
            <a:pPr algn="just" fontAlgn="base"/>
            <a:endParaRPr lang="en-US" sz="2800" dirty="0">
              <a:latin typeface="Cambria" pitchFamily="18" charset="0"/>
            </a:endParaRPr>
          </a:p>
          <a:p>
            <a:pPr algn="just" fontAlgn="base"/>
            <a:r>
              <a:rPr lang="en-US" sz="2800" dirty="0">
                <a:latin typeface="Cambria" pitchFamily="18" charset="0"/>
              </a:rPr>
              <a:t>Da bi </a:t>
            </a:r>
            <a:r>
              <a:rPr lang="en-US" sz="2800" dirty="0" err="1">
                <a:latin typeface="Cambria" pitchFamily="18" charset="0"/>
              </a:rPr>
              <a:t>odredili</a:t>
            </a:r>
            <a:r>
              <a:rPr lang="en-US" sz="2800" dirty="0">
                <a:latin typeface="Cambria" pitchFamily="18" charset="0"/>
              </a:rPr>
              <a:t> </a:t>
            </a:r>
            <a:r>
              <a:rPr lang="en-US" sz="2800" dirty="0" err="1">
                <a:latin typeface="Cambria" pitchFamily="18" charset="0"/>
              </a:rPr>
              <a:t>redosled</a:t>
            </a:r>
            <a:r>
              <a:rPr lang="en-US" sz="2800" dirty="0">
                <a:latin typeface="Cambria" pitchFamily="18" charset="0"/>
              </a:rPr>
              <a:t> </a:t>
            </a:r>
            <a:r>
              <a:rPr lang="en-US" sz="2800" dirty="0" err="1">
                <a:latin typeface="Cambria" pitchFamily="18" charset="0"/>
              </a:rPr>
              <a:t>prvenstva</a:t>
            </a:r>
            <a:r>
              <a:rPr lang="en-US" sz="2800" dirty="0">
                <a:latin typeface="Cambria" pitchFamily="18" charset="0"/>
              </a:rPr>
              <a:t> </a:t>
            </a:r>
            <a:r>
              <a:rPr lang="en-US" sz="2800" dirty="0" err="1">
                <a:latin typeface="Cambria" pitchFamily="18" charset="0"/>
              </a:rPr>
              <a:t>prolaza</a:t>
            </a:r>
            <a:r>
              <a:rPr lang="en-US" sz="2800" dirty="0">
                <a:latin typeface="Cambria" pitchFamily="18" charset="0"/>
              </a:rPr>
              <a:t> </a:t>
            </a:r>
            <a:r>
              <a:rPr lang="en-US" sz="2800" dirty="0" err="1">
                <a:latin typeface="Cambria" pitchFamily="18" charset="0"/>
              </a:rPr>
              <a:t>kroz</a:t>
            </a:r>
            <a:r>
              <a:rPr lang="en-US" sz="2800" dirty="0">
                <a:latin typeface="Cambria" pitchFamily="18" charset="0"/>
              </a:rPr>
              <a:t> </a:t>
            </a:r>
            <a:r>
              <a:rPr lang="en-US" sz="2800" dirty="0" err="1">
                <a:latin typeface="Cambria" pitchFamily="18" charset="0"/>
              </a:rPr>
              <a:t>raskrsnicu</a:t>
            </a:r>
            <a:r>
              <a:rPr lang="en-US" sz="2800" dirty="0">
                <a:latin typeface="Cambria" pitchFamily="18" charset="0"/>
              </a:rPr>
              <a:t> </a:t>
            </a:r>
            <a:r>
              <a:rPr lang="en-US" sz="2800" dirty="0" err="1">
                <a:latin typeface="Cambria" pitchFamily="18" charset="0"/>
              </a:rPr>
              <a:t>potrebno</a:t>
            </a:r>
            <a:r>
              <a:rPr lang="en-US" sz="2800" dirty="0">
                <a:latin typeface="Cambria" pitchFamily="18" charset="0"/>
              </a:rPr>
              <a:t> je da </a:t>
            </a:r>
            <a:r>
              <a:rPr lang="en-US" sz="2800" dirty="0" err="1">
                <a:latin typeface="Cambria" pitchFamily="18" charset="0"/>
              </a:rPr>
              <a:t>postupite</a:t>
            </a:r>
            <a:r>
              <a:rPr lang="en-US" sz="2800" dirty="0">
                <a:latin typeface="Cambria" pitchFamily="18" charset="0"/>
              </a:rPr>
              <a:t> </a:t>
            </a:r>
            <a:r>
              <a:rPr lang="en-US" sz="2800" dirty="0" err="1">
                <a:latin typeface="Cambria" pitchFamily="18" charset="0"/>
              </a:rPr>
              <a:t>po</a:t>
            </a:r>
            <a:r>
              <a:rPr lang="en-US" sz="2800" dirty="0">
                <a:latin typeface="Cambria" pitchFamily="18" charset="0"/>
              </a:rPr>
              <a:t> </a:t>
            </a:r>
            <a:r>
              <a:rPr lang="en-US" sz="2800" dirty="0" err="1" smtClean="0">
                <a:latin typeface="Cambria" pitchFamily="18" charset="0"/>
              </a:rPr>
              <a:t>sledećem</a:t>
            </a:r>
            <a:r>
              <a:rPr lang="en-US" sz="2800" dirty="0" smtClean="0">
                <a:latin typeface="Cambria" pitchFamily="18" charset="0"/>
              </a:rPr>
              <a:t> </a:t>
            </a:r>
            <a:r>
              <a:rPr lang="en-US" sz="2800" dirty="0" err="1">
                <a:latin typeface="Cambria" pitchFamily="18" charset="0"/>
              </a:rPr>
              <a:t>prioritetu</a:t>
            </a:r>
            <a:r>
              <a:rPr lang="en-US" sz="2800" dirty="0">
                <a:latin typeface="Cambria" pitchFamily="18" charset="0"/>
              </a:rPr>
              <a:t>:</a:t>
            </a:r>
          </a:p>
        </p:txBody>
      </p:sp>
    </p:spTree>
    <p:extLst>
      <p:ext uri="{BB962C8B-B14F-4D97-AF65-F5344CB8AC3E}">
        <p14:creationId xmlns:p14="http://schemas.microsoft.com/office/powerpoint/2010/main" val="40439195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54ED01-E2A0-4C1E-8E21-014B99041579}" type="slidenum">
              <a:rPr lang="en-US" smtClean="0"/>
              <a:pPr/>
              <a:t>7</a:t>
            </a:fld>
            <a:endParaRPr lang="en-US"/>
          </a:p>
        </p:txBody>
      </p:sp>
      <p:sp>
        <p:nvSpPr>
          <p:cNvPr id="3" name="Rounded Rectangle 2"/>
          <p:cNvSpPr/>
          <p:nvPr/>
        </p:nvSpPr>
        <p:spPr>
          <a:xfrm>
            <a:off x="1475656" y="485318"/>
            <a:ext cx="7416824" cy="720080"/>
          </a:xfrm>
          <a:prstGeom prst="round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03" y="82823"/>
            <a:ext cx="1473969" cy="147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552970"/>
            <a:ext cx="7175939" cy="461665"/>
          </a:xfrm>
          <a:prstGeom prst="rect">
            <a:avLst/>
          </a:prstGeom>
        </p:spPr>
        <p:txBody>
          <a:bodyPr wrap="none">
            <a:spAutoFit/>
          </a:bodyPr>
          <a:lstStyle/>
          <a:p>
            <a:r>
              <a:rPr lang="sr-Latn-BA" sz="2400" b="1" cap="all" dirty="0">
                <a:ln w="9000" cmpd="sng">
                  <a:noFill/>
                  <a:prstDash val="solid"/>
                </a:ln>
                <a:solidFill>
                  <a:schemeClr val="bg1"/>
                </a:solidFill>
                <a:effectLst/>
              </a:rPr>
              <a:t>redoslijed prednosti upravljanja saobraćajom</a:t>
            </a:r>
            <a:endParaRPr lang="en-US" sz="2400" b="1" cap="all" dirty="0">
              <a:ln w="9000" cmpd="sng">
                <a:noFill/>
                <a:prstDash val="solid"/>
              </a:ln>
              <a:solidFill>
                <a:schemeClr val="bg1"/>
              </a:solidFill>
              <a:effectLst/>
            </a:endParaRPr>
          </a:p>
        </p:txBody>
      </p:sp>
      <p:sp>
        <p:nvSpPr>
          <p:cNvPr id="8" name="Rectangle 7"/>
          <p:cNvSpPr/>
          <p:nvPr/>
        </p:nvSpPr>
        <p:spPr>
          <a:xfrm>
            <a:off x="3909220" y="2581826"/>
            <a:ext cx="4752528" cy="1569660"/>
          </a:xfrm>
          <a:prstGeom prst="rect">
            <a:avLst/>
          </a:prstGeom>
        </p:spPr>
        <p:txBody>
          <a:bodyPr wrap="square">
            <a:spAutoFit/>
          </a:bodyPr>
          <a:lstStyle/>
          <a:p>
            <a:pPr algn="ctr" fontAlgn="base"/>
            <a:r>
              <a:rPr lang="en-US" sz="3200" dirty="0" err="1">
                <a:latin typeface="Cambria" pitchFamily="18" charset="0"/>
              </a:rPr>
              <a:t>znacima</a:t>
            </a:r>
            <a:r>
              <a:rPr lang="en-US" sz="3200" dirty="0">
                <a:latin typeface="Cambria" pitchFamily="18" charset="0"/>
              </a:rPr>
              <a:t> </a:t>
            </a:r>
            <a:r>
              <a:rPr lang="en-US" sz="3200" dirty="0" err="1">
                <a:latin typeface="Cambria" pitchFamily="18" charset="0"/>
              </a:rPr>
              <a:t>policijskih</a:t>
            </a:r>
            <a:r>
              <a:rPr lang="en-US" sz="3200" dirty="0">
                <a:latin typeface="Cambria" pitchFamily="18" charset="0"/>
              </a:rPr>
              <a:t> </a:t>
            </a:r>
            <a:r>
              <a:rPr lang="en-US" sz="3200" dirty="0" err="1">
                <a:latin typeface="Cambria" pitchFamily="18" charset="0"/>
              </a:rPr>
              <a:t>službenika</a:t>
            </a:r>
            <a:r>
              <a:rPr lang="en-US" sz="3200" dirty="0">
                <a:latin typeface="Cambria" pitchFamily="18" charset="0"/>
              </a:rPr>
              <a:t> </a:t>
            </a:r>
            <a:r>
              <a:rPr lang="en-US" sz="3200" dirty="0" err="1">
                <a:latin typeface="Cambria" pitchFamily="18" charset="0"/>
              </a:rPr>
              <a:t>koji</a:t>
            </a:r>
            <a:r>
              <a:rPr lang="en-US" sz="3200" dirty="0">
                <a:latin typeface="Cambria" pitchFamily="18" charset="0"/>
              </a:rPr>
              <a:t> </a:t>
            </a:r>
            <a:r>
              <a:rPr lang="en-US" sz="3200" dirty="0" err="1">
                <a:latin typeface="Cambria" pitchFamily="18" charset="0"/>
              </a:rPr>
              <a:t>regulišu</a:t>
            </a:r>
            <a:r>
              <a:rPr lang="en-US" sz="3200" dirty="0">
                <a:latin typeface="Cambria" pitchFamily="18" charset="0"/>
              </a:rPr>
              <a:t> </a:t>
            </a:r>
            <a:r>
              <a:rPr lang="en-US" sz="3200" dirty="0" err="1">
                <a:latin typeface="Cambria" pitchFamily="18" charset="0"/>
              </a:rPr>
              <a:t>saobraćaj</a:t>
            </a:r>
            <a:endParaRPr lang="sr-Latn-RS" sz="3200" dirty="0">
              <a:latin typeface="Cambria" pitchFamily="18" charset="0"/>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2" y="1700807"/>
            <a:ext cx="3055443" cy="5024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5819653" y="1052736"/>
            <a:ext cx="931665" cy="186204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sr-Latn-RS" sz="115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a:t>
            </a:r>
            <a:endParaRPr lang="en-US" sz="115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627603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54ED01-E2A0-4C1E-8E21-014B99041579}" type="slidenum">
              <a:rPr lang="en-US" smtClean="0"/>
              <a:pPr/>
              <a:t>8</a:t>
            </a:fld>
            <a:endParaRPr lang="en-US"/>
          </a:p>
        </p:txBody>
      </p:sp>
      <p:sp>
        <p:nvSpPr>
          <p:cNvPr id="3" name="Rounded Rectangle 2"/>
          <p:cNvSpPr/>
          <p:nvPr/>
        </p:nvSpPr>
        <p:spPr>
          <a:xfrm>
            <a:off x="1475656" y="485318"/>
            <a:ext cx="7416824" cy="720080"/>
          </a:xfrm>
          <a:prstGeom prst="round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03" y="82823"/>
            <a:ext cx="1473969" cy="147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552970"/>
            <a:ext cx="7175939" cy="461665"/>
          </a:xfrm>
          <a:prstGeom prst="rect">
            <a:avLst/>
          </a:prstGeom>
        </p:spPr>
        <p:txBody>
          <a:bodyPr wrap="none">
            <a:spAutoFit/>
          </a:bodyPr>
          <a:lstStyle/>
          <a:p>
            <a:r>
              <a:rPr lang="sr-Latn-BA" sz="2400" b="1" cap="all" dirty="0">
                <a:ln w="9000" cmpd="sng">
                  <a:noFill/>
                  <a:prstDash val="solid"/>
                </a:ln>
                <a:solidFill>
                  <a:schemeClr val="bg1"/>
                </a:solidFill>
                <a:effectLst/>
              </a:rPr>
              <a:t>redoslijed prednosti upravljanja saobraćajom</a:t>
            </a:r>
            <a:endParaRPr lang="en-US" sz="2400" b="1" cap="all" dirty="0">
              <a:ln w="9000" cmpd="sng">
                <a:noFill/>
                <a:prstDash val="solid"/>
              </a:ln>
              <a:solidFill>
                <a:schemeClr val="bg1"/>
              </a:solidFill>
              <a:effectLst/>
            </a:endParaRPr>
          </a:p>
        </p:txBody>
      </p:sp>
      <p:sp>
        <p:nvSpPr>
          <p:cNvPr id="6" name="Rectangle 5"/>
          <p:cNvSpPr/>
          <p:nvPr/>
        </p:nvSpPr>
        <p:spPr>
          <a:xfrm>
            <a:off x="3851920" y="2783830"/>
            <a:ext cx="4680520" cy="1077218"/>
          </a:xfrm>
          <a:prstGeom prst="rect">
            <a:avLst/>
          </a:prstGeom>
        </p:spPr>
        <p:txBody>
          <a:bodyPr wrap="square">
            <a:spAutoFit/>
          </a:bodyPr>
          <a:lstStyle/>
          <a:p>
            <a:pPr algn="ctr" fontAlgn="base"/>
            <a:r>
              <a:rPr lang="en-US" sz="3200" dirty="0" err="1">
                <a:latin typeface="Cambria" pitchFamily="18" charset="0"/>
              </a:rPr>
              <a:t>semaforima</a:t>
            </a:r>
            <a:r>
              <a:rPr lang="en-US" sz="3200" dirty="0">
                <a:latin typeface="Cambria" pitchFamily="18" charset="0"/>
              </a:rPr>
              <a:t> – </a:t>
            </a:r>
            <a:r>
              <a:rPr lang="en-US" sz="3200" dirty="0" err="1" smtClean="0">
                <a:latin typeface="Cambria" pitchFamily="18" charset="0"/>
              </a:rPr>
              <a:t>sv</a:t>
            </a:r>
            <a:r>
              <a:rPr lang="sr-Latn-RS" sz="3200" dirty="0" smtClean="0">
                <a:latin typeface="Cambria" pitchFamily="18" charset="0"/>
              </a:rPr>
              <a:t>j</a:t>
            </a:r>
            <a:r>
              <a:rPr lang="en-US" sz="3200" dirty="0" err="1" smtClean="0">
                <a:latin typeface="Cambria" pitchFamily="18" charset="0"/>
              </a:rPr>
              <a:t>etlosnim</a:t>
            </a:r>
            <a:r>
              <a:rPr lang="en-US" sz="3200" dirty="0" smtClean="0">
                <a:latin typeface="Cambria" pitchFamily="18" charset="0"/>
              </a:rPr>
              <a:t> </a:t>
            </a:r>
            <a:r>
              <a:rPr lang="en-US" sz="3200" dirty="0" err="1">
                <a:latin typeface="Cambria" pitchFamily="18" charset="0"/>
              </a:rPr>
              <a:t>saobraćajnim</a:t>
            </a:r>
            <a:r>
              <a:rPr lang="en-US" sz="3200" dirty="0">
                <a:latin typeface="Cambria" pitchFamily="18" charset="0"/>
              </a:rPr>
              <a:t> </a:t>
            </a:r>
            <a:r>
              <a:rPr lang="en-US" sz="3200" dirty="0" err="1" smtClean="0">
                <a:latin typeface="Cambria" pitchFamily="18" charset="0"/>
              </a:rPr>
              <a:t>znakovima</a:t>
            </a:r>
            <a:endParaRPr lang="sr-Latn-RS" sz="3200" dirty="0">
              <a:latin typeface="Cambria" pitchFamily="18" charset="0"/>
            </a:endParaRPr>
          </a:p>
        </p:txBody>
      </p:sp>
      <p:sp>
        <p:nvSpPr>
          <p:cNvPr id="11" name="Rectangle 10"/>
          <p:cNvSpPr/>
          <p:nvPr/>
        </p:nvSpPr>
        <p:spPr>
          <a:xfrm>
            <a:off x="5819653" y="1340768"/>
            <a:ext cx="931665" cy="186204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sr-Latn-RS" sz="11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a:t>
            </a:r>
            <a:endParaRPr lang="en-US" sz="115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057" y="1700808"/>
            <a:ext cx="1795206" cy="5495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142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54ED01-E2A0-4C1E-8E21-014B99041579}" type="slidenum">
              <a:rPr lang="en-US" smtClean="0"/>
              <a:pPr/>
              <a:t>9</a:t>
            </a:fld>
            <a:endParaRPr lang="en-US"/>
          </a:p>
        </p:txBody>
      </p:sp>
      <p:sp>
        <p:nvSpPr>
          <p:cNvPr id="3" name="Rounded Rectangle 2"/>
          <p:cNvSpPr/>
          <p:nvPr/>
        </p:nvSpPr>
        <p:spPr>
          <a:xfrm>
            <a:off x="1475656" y="485318"/>
            <a:ext cx="7416824" cy="720080"/>
          </a:xfrm>
          <a:prstGeom prst="round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03" y="82823"/>
            <a:ext cx="1473969" cy="147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552970"/>
            <a:ext cx="7175939" cy="461665"/>
          </a:xfrm>
          <a:prstGeom prst="rect">
            <a:avLst/>
          </a:prstGeom>
        </p:spPr>
        <p:txBody>
          <a:bodyPr wrap="none">
            <a:spAutoFit/>
          </a:bodyPr>
          <a:lstStyle/>
          <a:p>
            <a:r>
              <a:rPr lang="sr-Latn-BA" sz="2400" b="1" cap="all" dirty="0">
                <a:ln w="9000" cmpd="sng">
                  <a:noFill/>
                  <a:prstDash val="solid"/>
                </a:ln>
                <a:solidFill>
                  <a:schemeClr val="bg1"/>
                </a:solidFill>
                <a:effectLst/>
              </a:rPr>
              <a:t>redoslijed prednosti upravljanja saobraćajom</a:t>
            </a:r>
            <a:endParaRPr lang="en-US" sz="2400" b="1" cap="all" dirty="0">
              <a:ln w="9000" cmpd="sng">
                <a:noFill/>
                <a:prstDash val="solid"/>
              </a:ln>
              <a:solidFill>
                <a:schemeClr val="bg1"/>
              </a:solidFill>
              <a:effectLst/>
            </a:endParaRPr>
          </a:p>
        </p:txBody>
      </p:sp>
      <p:sp>
        <p:nvSpPr>
          <p:cNvPr id="6" name="Rectangle 5"/>
          <p:cNvSpPr/>
          <p:nvPr/>
        </p:nvSpPr>
        <p:spPr>
          <a:xfrm>
            <a:off x="4179781" y="3011468"/>
            <a:ext cx="4644008" cy="1569660"/>
          </a:xfrm>
          <a:prstGeom prst="rect">
            <a:avLst/>
          </a:prstGeom>
        </p:spPr>
        <p:txBody>
          <a:bodyPr wrap="square">
            <a:spAutoFit/>
          </a:bodyPr>
          <a:lstStyle/>
          <a:p>
            <a:pPr algn="ctr" fontAlgn="base"/>
            <a:r>
              <a:rPr lang="en-US" sz="3200" dirty="0" err="1" smtClean="0">
                <a:latin typeface="Cambria" pitchFamily="18" charset="0"/>
              </a:rPr>
              <a:t>vozila</a:t>
            </a:r>
            <a:r>
              <a:rPr lang="en-US" sz="3200" dirty="0" smtClean="0">
                <a:latin typeface="Cambria" pitchFamily="18" charset="0"/>
              </a:rPr>
              <a:t> pod </a:t>
            </a:r>
            <a:r>
              <a:rPr lang="en-US" sz="3200" dirty="0" err="1" smtClean="0">
                <a:latin typeface="Cambria" pitchFamily="18" charset="0"/>
              </a:rPr>
              <a:t>pratnjom</a:t>
            </a:r>
            <a:r>
              <a:rPr lang="en-US" sz="3200" dirty="0" smtClean="0">
                <a:latin typeface="Cambria" pitchFamily="18" charset="0"/>
              </a:rPr>
              <a:t> i </a:t>
            </a:r>
            <a:r>
              <a:rPr lang="en-US" sz="3200" dirty="0" err="1" smtClean="0">
                <a:latin typeface="Cambria" pitchFamily="18" charset="0"/>
              </a:rPr>
              <a:t>vozila</a:t>
            </a:r>
            <a:r>
              <a:rPr lang="en-US" sz="3200" dirty="0" smtClean="0">
                <a:latin typeface="Cambria" pitchFamily="18" charset="0"/>
              </a:rPr>
              <a:t> </a:t>
            </a:r>
            <a:r>
              <a:rPr lang="en-US" sz="3200" dirty="0" err="1" smtClean="0">
                <a:latin typeface="Cambria" pitchFamily="18" charset="0"/>
              </a:rPr>
              <a:t>sa</a:t>
            </a:r>
            <a:r>
              <a:rPr lang="en-US" sz="3200" dirty="0" smtClean="0">
                <a:latin typeface="Cambria" pitchFamily="18" charset="0"/>
              </a:rPr>
              <a:t> </a:t>
            </a:r>
            <a:r>
              <a:rPr lang="en-US" sz="3200" dirty="0" err="1" smtClean="0">
                <a:latin typeface="Cambria" pitchFamily="18" charset="0"/>
              </a:rPr>
              <a:t>prvenstvom</a:t>
            </a:r>
            <a:r>
              <a:rPr lang="en-US" sz="3200" dirty="0" smtClean="0">
                <a:latin typeface="Cambria" pitchFamily="18" charset="0"/>
              </a:rPr>
              <a:t> </a:t>
            </a:r>
            <a:r>
              <a:rPr lang="en-US" sz="3200" dirty="0" err="1" smtClean="0">
                <a:latin typeface="Cambria" pitchFamily="18" charset="0"/>
              </a:rPr>
              <a:t>prolaza</a:t>
            </a:r>
            <a:endParaRPr lang="sr-Latn-RS" sz="3200" dirty="0" smtClean="0">
              <a:latin typeface="Cambria" pitchFamily="18" charset="0"/>
            </a:endParaRPr>
          </a:p>
        </p:txBody>
      </p:sp>
      <p:sp>
        <p:nvSpPr>
          <p:cNvPr id="7" name="Rectangle 6"/>
          <p:cNvSpPr/>
          <p:nvPr/>
        </p:nvSpPr>
        <p:spPr>
          <a:xfrm>
            <a:off x="5819653" y="1340768"/>
            <a:ext cx="931665" cy="186204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sr-Latn-RS" sz="115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3</a:t>
            </a:r>
            <a:endParaRPr lang="en-US" sz="115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014" y="4994768"/>
            <a:ext cx="3277869" cy="1576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942" y="1936751"/>
            <a:ext cx="3486149" cy="1491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19978" y="5013176"/>
            <a:ext cx="3531014" cy="1558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119" y="3573016"/>
            <a:ext cx="4100878" cy="1175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4102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54ED01-E2A0-4C1E-8E21-014B99041579}" type="slidenum">
              <a:rPr lang="en-US" smtClean="0"/>
              <a:pPr/>
              <a:t>10</a:t>
            </a:fld>
            <a:endParaRPr lang="en-US"/>
          </a:p>
        </p:txBody>
      </p:sp>
      <p:sp>
        <p:nvSpPr>
          <p:cNvPr id="3" name="Rounded Rectangle 2"/>
          <p:cNvSpPr/>
          <p:nvPr/>
        </p:nvSpPr>
        <p:spPr>
          <a:xfrm>
            <a:off x="1475656" y="485318"/>
            <a:ext cx="7416824" cy="720080"/>
          </a:xfrm>
          <a:prstGeom prst="round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03" y="82823"/>
            <a:ext cx="1473969" cy="147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552970"/>
            <a:ext cx="7175939" cy="461665"/>
          </a:xfrm>
          <a:prstGeom prst="rect">
            <a:avLst/>
          </a:prstGeom>
        </p:spPr>
        <p:txBody>
          <a:bodyPr wrap="none">
            <a:spAutoFit/>
          </a:bodyPr>
          <a:lstStyle/>
          <a:p>
            <a:r>
              <a:rPr lang="sr-Latn-BA" sz="2400" b="1" cap="all" dirty="0">
                <a:ln w="9000" cmpd="sng">
                  <a:noFill/>
                  <a:prstDash val="solid"/>
                </a:ln>
                <a:solidFill>
                  <a:schemeClr val="bg1"/>
                </a:solidFill>
                <a:effectLst/>
              </a:rPr>
              <a:t>redoslijed prednosti upravljanja saobraćajom</a:t>
            </a:r>
            <a:endParaRPr lang="en-US" sz="2400" b="1" cap="all" dirty="0">
              <a:ln w="9000" cmpd="sng">
                <a:noFill/>
                <a:prstDash val="solid"/>
              </a:ln>
              <a:solidFill>
                <a:schemeClr val="bg1"/>
              </a:solidFill>
              <a:effectLst/>
            </a:endParaRPr>
          </a:p>
        </p:txBody>
      </p:sp>
      <p:sp>
        <p:nvSpPr>
          <p:cNvPr id="7" name="Rectangle 6"/>
          <p:cNvSpPr/>
          <p:nvPr/>
        </p:nvSpPr>
        <p:spPr>
          <a:xfrm>
            <a:off x="4179781" y="3011468"/>
            <a:ext cx="4644008" cy="584775"/>
          </a:xfrm>
          <a:prstGeom prst="rect">
            <a:avLst/>
          </a:prstGeom>
        </p:spPr>
        <p:txBody>
          <a:bodyPr wrap="square">
            <a:spAutoFit/>
          </a:bodyPr>
          <a:lstStyle/>
          <a:p>
            <a:pPr algn="ctr" fontAlgn="base"/>
            <a:r>
              <a:rPr lang="en-US" sz="3200" dirty="0" err="1">
                <a:latin typeface="Cambria" pitchFamily="18" charset="0"/>
              </a:rPr>
              <a:t>saobraćajnim</a:t>
            </a:r>
            <a:r>
              <a:rPr lang="en-US" sz="3200" dirty="0">
                <a:latin typeface="Cambria" pitchFamily="18" charset="0"/>
              </a:rPr>
              <a:t> </a:t>
            </a:r>
            <a:r>
              <a:rPr lang="en-US" sz="3200" dirty="0" err="1">
                <a:latin typeface="Cambria" pitchFamily="18" charset="0"/>
              </a:rPr>
              <a:t>znakovima</a:t>
            </a:r>
            <a:endParaRPr lang="sr-Latn-RS" sz="3200" dirty="0" smtClean="0">
              <a:latin typeface="Cambria" pitchFamily="18" charset="0"/>
            </a:endParaRPr>
          </a:p>
        </p:txBody>
      </p:sp>
      <p:sp>
        <p:nvSpPr>
          <p:cNvPr id="8" name="Rectangle 7"/>
          <p:cNvSpPr/>
          <p:nvPr/>
        </p:nvSpPr>
        <p:spPr>
          <a:xfrm>
            <a:off x="5819653" y="1340768"/>
            <a:ext cx="931665" cy="186204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sr-Latn-RS" sz="115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4</a:t>
            </a:r>
            <a:endParaRPr lang="en-US" sz="115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628" y="1772816"/>
            <a:ext cx="2286000" cy="212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4221088"/>
            <a:ext cx="24463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1768" y="3985717"/>
            <a:ext cx="2286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8826" y="4419526"/>
            <a:ext cx="1255704" cy="1852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8509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54ED01-E2A0-4C1E-8E21-014B99041579}" type="slidenum">
              <a:rPr lang="en-US" smtClean="0"/>
              <a:pPr/>
              <a:t>11</a:t>
            </a:fld>
            <a:endParaRPr lang="en-US"/>
          </a:p>
        </p:txBody>
      </p:sp>
      <p:sp>
        <p:nvSpPr>
          <p:cNvPr id="3" name="Rounded Rectangle 2"/>
          <p:cNvSpPr/>
          <p:nvPr/>
        </p:nvSpPr>
        <p:spPr>
          <a:xfrm>
            <a:off x="1475656" y="485318"/>
            <a:ext cx="7416824" cy="720080"/>
          </a:xfrm>
          <a:prstGeom prst="round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03" y="82823"/>
            <a:ext cx="1473969" cy="147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552970"/>
            <a:ext cx="7175939" cy="461665"/>
          </a:xfrm>
          <a:prstGeom prst="rect">
            <a:avLst/>
          </a:prstGeom>
        </p:spPr>
        <p:txBody>
          <a:bodyPr wrap="none">
            <a:spAutoFit/>
          </a:bodyPr>
          <a:lstStyle/>
          <a:p>
            <a:r>
              <a:rPr lang="sr-Latn-BA" sz="2400" b="1" cap="all" dirty="0">
                <a:ln w="9000" cmpd="sng">
                  <a:noFill/>
                  <a:prstDash val="solid"/>
                </a:ln>
                <a:solidFill>
                  <a:schemeClr val="bg1"/>
                </a:solidFill>
                <a:effectLst/>
              </a:rPr>
              <a:t>redoslijed prednosti upravljanja saobraćajom</a:t>
            </a:r>
            <a:endParaRPr lang="en-US" sz="2400" b="1" cap="all" dirty="0">
              <a:ln w="9000" cmpd="sng">
                <a:noFill/>
                <a:prstDash val="solid"/>
              </a:ln>
              <a:solidFill>
                <a:schemeClr val="bg1"/>
              </a:solidFill>
              <a:effectLst/>
            </a:endParaRPr>
          </a:p>
        </p:txBody>
      </p:sp>
      <p:sp>
        <p:nvSpPr>
          <p:cNvPr id="7" name="Rectangle 6"/>
          <p:cNvSpPr/>
          <p:nvPr/>
        </p:nvSpPr>
        <p:spPr>
          <a:xfrm>
            <a:off x="4179781" y="3011468"/>
            <a:ext cx="4644008" cy="584775"/>
          </a:xfrm>
          <a:prstGeom prst="rect">
            <a:avLst/>
          </a:prstGeom>
        </p:spPr>
        <p:txBody>
          <a:bodyPr wrap="square">
            <a:spAutoFit/>
          </a:bodyPr>
          <a:lstStyle/>
          <a:p>
            <a:pPr algn="ctr" fontAlgn="base"/>
            <a:r>
              <a:rPr lang="en-US" sz="3200" dirty="0" err="1">
                <a:latin typeface="Cambria" pitchFamily="18" charset="0"/>
              </a:rPr>
              <a:t>oznakama</a:t>
            </a:r>
            <a:r>
              <a:rPr lang="en-US" sz="3200" dirty="0">
                <a:latin typeface="Cambria" pitchFamily="18" charset="0"/>
              </a:rPr>
              <a:t> </a:t>
            </a:r>
            <a:r>
              <a:rPr lang="en-US" sz="3200" dirty="0" err="1">
                <a:latin typeface="Cambria" pitchFamily="18" charset="0"/>
              </a:rPr>
              <a:t>na</a:t>
            </a:r>
            <a:r>
              <a:rPr lang="en-US" sz="3200" dirty="0">
                <a:latin typeface="Cambria" pitchFamily="18" charset="0"/>
              </a:rPr>
              <a:t> </a:t>
            </a:r>
            <a:r>
              <a:rPr lang="en-US" sz="3200" dirty="0" err="1">
                <a:latin typeface="Cambria" pitchFamily="18" charset="0"/>
              </a:rPr>
              <a:t>kolovozu</a:t>
            </a:r>
            <a:endParaRPr lang="sr-Latn-RS" sz="3200" dirty="0" smtClean="0">
              <a:latin typeface="Cambria" pitchFamily="18" charset="0"/>
            </a:endParaRPr>
          </a:p>
        </p:txBody>
      </p:sp>
      <p:sp>
        <p:nvSpPr>
          <p:cNvPr id="8" name="Rectangle 7"/>
          <p:cNvSpPr/>
          <p:nvPr/>
        </p:nvSpPr>
        <p:spPr>
          <a:xfrm>
            <a:off x="5819653" y="1340768"/>
            <a:ext cx="931665" cy="186204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sr-Latn-RS" sz="115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5</a:t>
            </a:r>
            <a:endParaRPr lang="en-US" sz="115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062" y="2120255"/>
            <a:ext cx="1309626" cy="3928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736" y="2120255"/>
            <a:ext cx="1296144"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919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54ED01-E2A0-4C1E-8E21-014B99041579}" type="slidenum">
              <a:rPr lang="en-US" smtClean="0"/>
              <a:pPr/>
              <a:t>12</a:t>
            </a:fld>
            <a:endParaRPr lang="en-US"/>
          </a:p>
        </p:txBody>
      </p:sp>
      <p:sp>
        <p:nvSpPr>
          <p:cNvPr id="3" name="Rounded Rectangle 2"/>
          <p:cNvSpPr/>
          <p:nvPr/>
        </p:nvSpPr>
        <p:spPr>
          <a:xfrm>
            <a:off x="1475656" y="485318"/>
            <a:ext cx="7416824" cy="720080"/>
          </a:xfrm>
          <a:prstGeom prst="round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03" y="82823"/>
            <a:ext cx="1473969" cy="147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552970"/>
            <a:ext cx="7175939" cy="461665"/>
          </a:xfrm>
          <a:prstGeom prst="rect">
            <a:avLst/>
          </a:prstGeom>
        </p:spPr>
        <p:txBody>
          <a:bodyPr wrap="none">
            <a:spAutoFit/>
          </a:bodyPr>
          <a:lstStyle/>
          <a:p>
            <a:r>
              <a:rPr lang="sr-Latn-BA" sz="2400" b="1" cap="all" dirty="0">
                <a:ln w="9000" cmpd="sng">
                  <a:noFill/>
                  <a:prstDash val="solid"/>
                </a:ln>
                <a:solidFill>
                  <a:schemeClr val="bg1"/>
                </a:solidFill>
                <a:effectLst/>
              </a:rPr>
              <a:t>redoslijed prednosti upravljanja saobraćajom</a:t>
            </a:r>
            <a:endParaRPr lang="en-US" sz="2400" b="1" cap="all" dirty="0">
              <a:ln w="9000" cmpd="sng">
                <a:noFill/>
                <a:prstDash val="solid"/>
              </a:ln>
              <a:solidFill>
                <a:schemeClr val="bg1"/>
              </a:solidFill>
              <a:effectLst/>
            </a:endParaRPr>
          </a:p>
        </p:txBody>
      </p:sp>
      <p:sp>
        <p:nvSpPr>
          <p:cNvPr id="7" name="Rectangle 6"/>
          <p:cNvSpPr/>
          <p:nvPr/>
        </p:nvSpPr>
        <p:spPr>
          <a:xfrm>
            <a:off x="4179781" y="3011468"/>
            <a:ext cx="4644008" cy="584775"/>
          </a:xfrm>
          <a:prstGeom prst="rect">
            <a:avLst/>
          </a:prstGeom>
        </p:spPr>
        <p:txBody>
          <a:bodyPr wrap="square">
            <a:spAutoFit/>
          </a:bodyPr>
          <a:lstStyle/>
          <a:p>
            <a:pPr algn="ctr" fontAlgn="base"/>
            <a:r>
              <a:rPr lang="en-US" sz="3200" dirty="0" err="1">
                <a:latin typeface="Cambria" pitchFamily="18" charset="0"/>
              </a:rPr>
              <a:t>šinska</a:t>
            </a:r>
            <a:r>
              <a:rPr lang="en-US" sz="3200" dirty="0">
                <a:latin typeface="Cambria" pitchFamily="18" charset="0"/>
              </a:rPr>
              <a:t> </a:t>
            </a:r>
            <a:r>
              <a:rPr lang="en-US" sz="3200" dirty="0" err="1">
                <a:latin typeface="Cambria" pitchFamily="18" charset="0"/>
              </a:rPr>
              <a:t>vozila</a:t>
            </a:r>
            <a:endParaRPr lang="sr-Latn-RS" sz="3200" dirty="0" smtClean="0">
              <a:latin typeface="Cambria" pitchFamily="18" charset="0"/>
            </a:endParaRPr>
          </a:p>
        </p:txBody>
      </p:sp>
      <p:sp>
        <p:nvSpPr>
          <p:cNvPr id="8" name="Rectangle 7"/>
          <p:cNvSpPr/>
          <p:nvPr/>
        </p:nvSpPr>
        <p:spPr>
          <a:xfrm>
            <a:off x="5819653" y="1340768"/>
            <a:ext cx="931665" cy="186204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sr-Latn-RS" sz="115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6</a:t>
            </a:r>
            <a:endParaRPr lang="en-US" sz="115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072" y="3861048"/>
            <a:ext cx="5840413"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1377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54ED01-E2A0-4C1E-8E21-014B99041579}" type="slidenum">
              <a:rPr lang="en-US" smtClean="0"/>
              <a:pPr/>
              <a:t>13</a:t>
            </a:fld>
            <a:endParaRPr lang="en-US"/>
          </a:p>
        </p:txBody>
      </p:sp>
      <p:sp>
        <p:nvSpPr>
          <p:cNvPr id="3" name="Rounded Rectangle 2"/>
          <p:cNvSpPr/>
          <p:nvPr/>
        </p:nvSpPr>
        <p:spPr>
          <a:xfrm>
            <a:off x="1475656" y="485318"/>
            <a:ext cx="7416824" cy="720080"/>
          </a:xfrm>
          <a:prstGeom prst="round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03" y="82823"/>
            <a:ext cx="1473969" cy="147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552970"/>
            <a:ext cx="7175939" cy="461665"/>
          </a:xfrm>
          <a:prstGeom prst="rect">
            <a:avLst/>
          </a:prstGeom>
        </p:spPr>
        <p:txBody>
          <a:bodyPr wrap="none">
            <a:spAutoFit/>
          </a:bodyPr>
          <a:lstStyle/>
          <a:p>
            <a:r>
              <a:rPr lang="sr-Latn-BA" sz="2400" b="1" cap="all" dirty="0">
                <a:ln w="9000" cmpd="sng">
                  <a:noFill/>
                  <a:prstDash val="solid"/>
                </a:ln>
                <a:solidFill>
                  <a:schemeClr val="bg1"/>
                </a:solidFill>
                <a:effectLst/>
              </a:rPr>
              <a:t>redoslijed prednosti upravljanja saobraćajom</a:t>
            </a:r>
            <a:endParaRPr lang="en-US" sz="2400" b="1" cap="all" dirty="0">
              <a:ln w="9000" cmpd="sng">
                <a:noFill/>
                <a:prstDash val="solid"/>
              </a:ln>
              <a:solidFill>
                <a:schemeClr val="bg1"/>
              </a:solidFill>
              <a:effectLst/>
            </a:endParaRPr>
          </a:p>
        </p:txBody>
      </p:sp>
      <p:sp>
        <p:nvSpPr>
          <p:cNvPr id="7" name="Rectangle 6"/>
          <p:cNvSpPr/>
          <p:nvPr/>
        </p:nvSpPr>
        <p:spPr>
          <a:xfrm>
            <a:off x="4179781" y="3011468"/>
            <a:ext cx="4644008" cy="584775"/>
          </a:xfrm>
          <a:prstGeom prst="rect">
            <a:avLst/>
          </a:prstGeom>
        </p:spPr>
        <p:txBody>
          <a:bodyPr wrap="square">
            <a:spAutoFit/>
          </a:bodyPr>
          <a:lstStyle/>
          <a:p>
            <a:pPr algn="ctr" fontAlgn="base"/>
            <a:r>
              <a:rPr lang="en-US" sz="3200" dirty="0" err="1">
                <a:latin typeface="Cambria" pitchFamily="18" charset="0"/>
              </a:rPr>
              <a:t>pravilo</a:t>
            </a:r>
            <a:r>
              <a:rPr lang="en-US" sz="3200" dirty="0">
                <a:latin typeface="Cambria" pitchFamily="18" charset="0"/>
              </a:rPr>
              <a:t> </a:t>
            </a:r>
            <a:r>
              <a:rPr lang="en-US" sz="3200" dirty="0" err="1">
                <a:latin typeface="Cambria" pitchFamily="18" charset="0"/>
              </a:rPr>
              <a:t>desne</a:t>
            </a:r>
            <a:r>
              <a:rPr lang="en-US" sz="3200" dirty="0">
                <a:latin typeface="Cambria" pitchFamily="18" charset="0"/>
              </a:rPr>
              <a:t> </a:t>
            </a:r>
            <a:r>
              <a:rPr lang="en-US" sz="3200" dirty="0" err="1">
                <a:latin typeface="Cambria" pitchFamily="18" charset="0"/>
              </a:rPr>
              <a:t>strane</a:t>
            </a:r>
            <a:endParaRPr lang="sr-Latn-RS" sz="3200" dirty="0" smtClean="0">
              <a:latin typeface="Cambria" pitchFamily="18" charset="0"/>
            </a:endParaRPr>
          </a:p>
        </p:txBody>
      </p:sp>
      <p:sp>
        <p:nvSpPr>
          <p:cNvPr id="8" name="Rectangle 7"/>
          <p:cNvSpPr/>
          <p:nvPr/>
        </p:nvSpPr>
        <p:spPr>
          <a:xfrm>
            <a:off x="5819653" y="1340768"/>
            <a:ext cx="931665" cy="186204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sr-Latn-RS" sz="115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7</a:t>
            </a:r>
            <a:endParaRPr lang="en-US" sz="115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193266"/>
            <a:ext cx="4264025" cy="278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745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54ED01-E2A0-4C1E-8E21-014B99041579}" type="slidenum">
              <a:rPr lang="en-US" smtClean="0"/>
              <a:pPr/>
              <a:t>14</a:t>
            </a:fld>
            <a:endParaRPr lang="en-US"/>
          </a:p>
        </p:txBody>
      </p:sp>
      <p:sp>
        <p:nvSpPr>
          <p:cNvPr id="3" name="Rounded Rectangle 2"/>
          <p:cNvSpPr/>
          <p:nvPr/>
        </p:nvSpPr>
        <p:spPr>
          <a:xfrm>
            <a:off x="1475656" y="485318"/>
            <a:ext cx="7416824" cy="720080"/>
          </a:xfrm>
          <a:prstGeom prst="round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03" y="82823"/>
            <a:ext cx="1473969" cy="147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552970"/>
            <a:ext cx="7175939" cy="461665"/>
          </a:xfrm>
          <a:prstGeom prst="rect">
            <a:avLst/>
          </a:prstGeom>
        </p:spPr>
        <p:txBody>
          <a:bodyPr wrap="none">
            <a:spAutoFit/>
          </a:bodyPr>
          <a:lstStyle/>
          <a:p>
            <a:r>
              <a:rPr lang="sr-Latn-BA" sz="2400" b="1" cap="all" dirty="0">
                <a:ln w="9000" cmpd="sng">
                  <a:noFill/>
                  <a:prstDash val="solid"/>
                </a:ln>
                <a:solidFill>
                  <a:schemeClr val="bg1"/>
                </a:solidFill>
                <a:effectLst/>
              </a:rPr>
              <a:t>redoslijed prednosti upravljanja saobraćajom</a:t>
            </a:r>
            <a:endParaRPr lang="en-US" sz="2400" b="1" cap="all" dirty="0">
              <a:ln w="9000" cmpd="sng">
                <a:noFill/>
                <a:prstDash val="solid"/>
              </a:ln>
              <a:solidFill>
                <a:schemeClr val="bg1"/>
              </a:solidFill>
              <a:effectLst/>
            </a:endParaRPr>
          </a:p>
        </p:txBody>
      </p:sp>
      <p:sp>
        <p:nvSpPr>
          <p:cNvPr id="9" name="Rectangle 8"/>
          <p:cNvSpPr/>
          <p:nvPr/>
        </p:nvSpPr>
        <p:spPr>
          <a:xfrm>
            <a:off x="909699" y="2335560"/>
            <a:ext cx="7334189" cy="3046988"/>
          </a:xfrm>
          <a:prstGeom prst="rect">
            <a:avLst/>
          </a:prstGeom>
        </p:spPr>
        <p:txBody>
          <a:bodyPr wrap="square">
            <a:spAutoFit/>
          </a:bodyPr>
          <a:lstStyle/>
          <a:p>
            <a:pPr algn="ctr" fontAlgn="base"/>
            <a:r>
              <a:rPr lang="sr-Latn-RS" sz="4800" dirty="0" smtClean="0">
                <a:latin typeface="Cambria" pitchFamily="18" charset="0"/>
              </a:rPr>
              <a:t>Formirajte niz od sedam prvenstva prolaza, predstavljajući sadržaj svoje listice pantomimom</a:t>
            </a:r>
          </a:p>
        </p:txBody>
      </p:sp>
    </p:spTree>
    <p:extLst>
      <p:ext uri="{BB962C8B-B14F-4D97-AF65-F5344CB8AC3E}">
        <p14:creationId xmlns:p14="http://schemas.microsoft.com/office/powerpoint/2010/main" val="85155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54ED01-E2A0-4C1E-8E21-014B99041579}" type="slidenum">
              <a:rPr lang="en-US" smtClean="0"/>
              <a:pPr/>
              <a:t>15</a:t>
            </a:fld>
            <a:endParaRPr lang="en-US"/>
          </a:p>
        </p:txBody>
      </p:sp>
      <p:sp>
        <p:nvSpPr>
          <p:cNvPr id="3" name="Rounded Rectangle 2"/>
          <p:cNvSpPr/>
          <p:nvPr/>
        </p:nvSpPr>
        <p:spPr>
          <a:xfrm>
            <a:off x="1475656" y="485318"/>
            <a:ext cx="7416824" cy="720080"/>
          </a:xfrm>
          <a:prstGeom prst="round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03" y="82823"/>
            <a:ext cx="1473969" cy="147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552970"/>
            <a:ext cx="5608587" cy="584775"/>
          </a:xfrm>
          <a:prstGeom prst="rect">
            <a:avLst/>
          </a:prstGeom>
        </p:spPr>
        <p:txBody>
          <a:bodyPr wrap="none">
            <a:spAutoFit/>
          </a:bodyPr>
          <a:lstStyle/>
          <a:p>
            <a:r>
              <a:rPr lang="sr-Latn-BA" sz="3200" b="1" cap="all" dirty="0">
                <a:ln w="9000" cmpd="sng">
                  <a:noFill/>
                  <a:prstDash val="solid"/>
                </a:ln>
                <a:solidFill>
                  <a:schemeClr val="bg1"/>
                </a:solidFill>
                <a:effectLst/>
              </a:rPr>
              <a:t>vozila s prednošću prolaza</a:t>
            </a:r>
            <a:endParaRPr lang="en-US" sz="3200" b="1" cap="all" dirty="0">
              <a:ln w="9000" cmpd="sng">
                <a:noFill/>
                <a:prstDash val="solid"/>
              </a:ln>
              <a:solidFill>
                <a:schemeClr val="bg1"/>
              </a:solidFill>
              <a:effectLs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948" y="4509120"/>
            <a:ext cx="3277869" cy="1576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2081560"/>
            <a:ext cx="3486149" cy="1491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0032" y="4509120"/>
            <a:ext cx="3531014" cy="1558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5253" y="2397306"/>
            <a:ext cx="4100878" cy="1175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52821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475656" y="485318"/>
            <a:ext cx="7416824" cy="720080"/>
          </a:xfrm>
          <a:prstGeom prst="round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03" y="82823"/>
            <a:ext cx="1473969" cy="147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552970"/>
            <a:ext cx="4307398" cy="584775"/>
          </a:xfrm>
          <a:prstGeom prst="rect">
            <a:avLst/>
          </a:prstGeom>
        </p:spPr>
        <p:txBody>
          <a:bodyPr wrap="none">
            <a:spAutoFit/>
          </a:bodyPr>
          <a:lstStyle/>
          <a:p>
            <a:r>
              <a:rPr lang="sr-Latn-BA" sz="3200" b="1" cap="all" dirty="0" smtClean="0">
                <a:ln w="9000" cmpd="sng">
                  <a:noFill/>
                  <a:prstDash val="solid"/>
                </a:ln>
                <a:solidFill>
                  <a:schemeClr val="bg1"/>
                </a:solidFill>
                <a:effectLst/>
              </a:rPr>
              <a:t>Pješaci  u saobraćaju</a:t>
            </a:r>
            <a:endParaRPr lang="en-US" sz="3200" b="1" cap="all" dirty="0">
              <a:ln w="9000" cmpd="sng">
                <a:noFill/>
                <a:prstDash val="solid"/>
              </a:ln>
              <a:solidFill>
                <a:schemeClr val="bg1"/>
              </a:solidFill>
              <a:effectLst/>
            </a:endParaRPr>
          </a:p>
        </p:txBody>
      </p:sp>
      <p:pic>
        <p:nvPicPr>
          <p:cNvPr id="1229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9415" b="25009"/>
          <a:stretch/>
        </p:blipFill>
        <p:spPr bwMode="auto">
          <a:xfrm>
            <a:off x="344126" y="1772816"/>
            <a:ext cx="8476346" cy="471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57815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54ED01-E2A0-4C1E-8E21-014B99041579}" type="slidenum">
              <a:rPr lang="en-US" smtClean="0"/>
              <a:pPr/>
              <a:t>17</a:t>
            </a:fld>
            <a:endParaRPr lang="en-US"/>
          </a:p>
        </p:txBody>
      </p:sp>
      <p:sp>
        <p:nvSpPr>
          <p:cNvPr id="3" name="Rounded Rectangle 2"/>
          <p:cNvSpPr/>
          <p:nvPr/>
        </p:nvSpPr>
        <p:spPr>
          <a:xfrm>
            <a:off x="1475656" y="485318"/>
            <a:ext cx="7416824" cy="720080"/>
          </a:xfrm>
          <a:prstGeom prst="round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03" y="82823"/>
            <a:ext cx="1473969" cy="147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552970"/>
            <a:ext cx="7360798" cy="584775"/>
          </a:xfrm>
          <a:prstGeom prst="rect">
            <a:avLst/>
          </a:prstGeom>
        </p:spPr>
        <p:txBody>
          <a:bodyPr wrap="none">
            <a:spAutoFit/>
          </a:bodyPr>
          <a:lstStyle/>
          <a:p>
            <a:r>
              <a:rPr lang="sr-Latn-BA" sz="3200" b="1" cap="all" dirty="0" smtClean="0">
                <a:ln w="9000" cmpd="sng">
                  <a:noFill/>
                  <a:prstDash val="solid"/>
                </a:ln>
                <a:solidFill>
                  <a:schemeClr val="bg1"/>
                </a:solidFill>
                <a:effectLst/>
              </a:rPr>
              <a:t>Demonstracija prava prolaza vozila</a:t>
            </a:r>
            <a:endParaRPr lang="en-US" sz="3200" b="1" cap="all" dirty="0">
              <a:ln w="9000" cmpd="sng">
                <a:noFill/>
                <a:prstDash val="solid"/>
              </a:ln>
              <a:solidFill>
                <a:schemeClr val="bg1"/>
              </a:solidFill>
              <a:effectLst/>
            </a:endParaRPr>
          </a:p>
        </p:txBody>
      </p:sp>
      <p:pic>
        <p:nvPicPr>
          <p:cNvPr id="14" name="Picture 13" descr="resavanje regulisanih raskrsnica - primer 1"/>
          <p:cNvPicPr/>
          <p:nvPr/>
        </p:nvPicPr>
        <p:blipFill>
          <a:blip r:embed="rId4">
            <a:extLst>
              <a:ext uri="{28A0092B-C50C-407E-A947-70E740481C1C}">
                <a14:useLocalDpi xmlns:a14="http://schemas.microsoft.com/office/drawing/2010/main" val="0"/>
              </a:ext>
            </a:extLst>
          </a:blip>
          <a:srcRect/>
          <a:stretch>
            <a:fillRect/>
          </a:stretch>
        </p:blipFill>
        <p:spPr bwMode="auto">
          <a:xfrm>
            <a:off x="-76044" y="1967895"/>
            <a:ext cx="9220044" cy="4917489"/>
          </a:xfrm>
          <a:prstGeom prst="rect">
            <a:avLst/>
          </a:prstGeom>
          <a:noFill/>
          <a:ln>
            <a:noFill/>
          </a:ln>
        </p:spPr>
      </p:pic>
      <p:sp>
        <p:nvSpPr>
          <p:cNvPr id="13" name="Rectangle 12"/>
          <p:cNvSpPr/>
          <p:nvPr/>
        </p:nvSpPr>
        <p:spPr>
          <a:xfrm>
            <a:off x="6877615" y="1280954"/>
            <a:ext cx="2130711"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sr-Latn-RS"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Primjer 1</a:t>
            </a:r>
            <a:endPar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Rectangle 7"/>
          <p:cNvSpPr/>
          <p:nvPr/>
        </p:nvSpPr>
        <p:spPr>
          <a:xfrm>
            <a:off x="90114" y="4869160"/>
            <a:ext cx="3329758" cy="1862048"/>
          </a:xfrm>
          <a:prstGeom prst="rect">
            <a:avLst/>
          </a:prstGeom>
          <a:solidFill>
            <a:schemeClr val="lt1">
              <a:alpha val="81000"/>
            </a:schemeClr>
          </a:solidFill>
        </p:spPr>
        <p:style>
          <a:lnRef idx="2">
            <a:schemeClr val="accent6"/>
          </a:lnRef>
          <a:fillRef idx="1">
            <a:schemeClr val="lt1"/>
          </a:fillRef>
          <a:effectRef idx="0">
            <a:schemeClr val="accent6"/>
          </a:effectRef>
          <a:fontRef idx="minor">
            <a:schemeClr val="dk1"/>
          </a:fontRef>
        </p:style>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sr-Latn-RS" sz="115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1-2-3</a:t>
            </a:r>
            <a:endParaRPr lang="en-US" sz="115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1983021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54ED01-E2A0-4C1E-8E21-014B99041579}" type="slidenum">
              <a:rPr lang="en-US" smtClean="0"/>
              <a:pPr/>
              <a:t>18</a:t>
            </a:fld>
            <a:endParaRPr lang="en-US"/>
          </a:p>
        </p:txBody>
      </p:sp>
      <p:sp>
        <p:nvSpPr>
          <p:cNvPr id="3" name="Rounded Rectangle 2"/>
          <p:cNvSpPr/>
          <p:nvPr/>
        </p:nvSpPr>
        <p:spPr>
          <a:xfrm>
            <a:off x="1475656" y="485318"/>
            <a:ext cx="7416824" cy="720080"/>
          </a:xfrm>
          <a:prstGeom prst="round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03" y="82823"/>
            <a:ext cx="1473969" cy="147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552970"/>
            <a:ext cx="7360798" cy="584775"/>
          </a:xfrm>
          <a:prstGeom prst="rect">
            <a:avLst/>
          </a:prstGeom>
        </p:spPr>
        <p:txBody>
          <a:bodyPr wrap="none">
            <a:spAutoFit/>
          </a:bodyPr>
          <a:lstStyle/>
          <a:p>
            <a:r>
              <a:rPr lang="sr-Latn-BA" sz="3200" b="1" cap="all" dirty="0" smtClean="0">
                <a:ln w="9000" cmpd="sng">
                  <a:noFill/>
                  <a:prstDash val="solid"/>
                </a:ln>
                <a:solidFill>
                  <a:schemeClr val="bg1"/>
                </a:solidFill>
                <a:effectLst/>
              </a:rPr>
              <a:t>Demonstracija prava prolaza vozila</a:t>
            </a:r>
            <a:endParaRPr lang="en-US" sz="3200" b="1" cap="all" dirty="0">
              <a:ln w="9000" cmpd="sng">
                <a:noFill/>
                <a:prstDash val="solid"/>
              </a:ln>
              <a:solidFill>
                <a:schemeClr val="bg1"/>
              </a:solidFill>
              <a:effectLst/>
            </a:endParaRPr>
          </a:p>
        </p:txBody>
      </p:sp>
      <p:sp>
        <p:nvSpPr>
          <p:cNvPr id="13" name="Rectangle 12"/>
          <p:cNvSpPr/>
          <p:nvPr/>
        </p:nvSpPr>
        <p:spPr>
          <a:xfrm>
            <a:off x="6877615" y="1280954"/>
            <a:ext cx="2130711"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sr-Latn-RS"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Primjer 2</a:t>
            </a:r>
            <a:endPar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8" name="Picture 7" descr="resavanje regulisanih raskrsnica - primer 2"/>
          <p:cNvPicPr/>
          <p:nvPr/>
        </p:nvPicPr>
        <p:blipFill>
          <a:blip r:embed="rId4">
            <a:extLst>
              <a:ext uri="{28A0092B-C50C-407E-A947-70E740481C1C}">
                <a14:useLocalDpi xmlns:a14="http://schemas.microsoft.com/office/drawing/2010/main" val="0"/>
              </a:ext>
            </a:extLst>
          </a:blip>
          <a:srcRect/>
          <a:stretch>
            <a:fillRect/>
          </a:stretch>
        </p:blipFill>
        <p:spPr bwMode="auto">
          <a:xfrm>
            <a:off x="-108520" y="2128626"/>
            <a:ext cx="9252520" cy="4729374"/>
          </a:xfrm>
          <a:prstGeom prst="rect">
            <a:avLst/>
          </a:prstGeom>
          <a:noFill/>
          <a:ln>
            <a:noFill/>
          </a:ln>
        </p:spPr>
      </p:pic>
      <p:sp>
        <p:nvSpPr>
          <p:cNvPr id="9" name="Rectangle 8"/>
          <p:cNvSpPr/>
          <p:nvPr/>
        </p:nvSpPr>
        <p:spPr>
          <a:xfrm>
            <a:off x="6287" y="4869160"/>
            <a:ext cx="5727850" cy="1862048"/>
          </a:xfrm>
          <a:prstGeom prst="rect">
            <a:avLst/>
          </a:prstGeom>
          <a:solidFill>
            <a:schemeClr val="lt1">
              <a:alpha val="81000"/>
            </a:schemeClr>
          </a:solidFill>
        </p:spPr>
        <p:style>
          <a:lnRef idx="2">
            <a:schemeClr val="accent6"/>
          </a:lnRef>
          <a:fillRef idx="1">
            <a:schemeClr val="lt1"/>
          </a:fillRef>
          <a:effectRef idx="0">
            <a:schemeClr val="accent6"/>
          </a:effectRef>
          <a:fontRef idx="minor">
            <a:schemeClr val="dk1"/>
          </a:fontRef>
        </p:style>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sr-Latn-RS" sz="115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1-2-3-4-5</a:t>
            </a:r>
            <a:endParaRPr lang="en-US" sz="115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3148096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54ED01-E2A0-4C1E-8E21-014B99041579}" type="slidenum">
              <a:rPr lang="en-US" smtClean="0"/>
              <a:pPr/>
              <a:t>19</a:t>
            </a:fld>
            <a:endParaRPr lang="en-US"/>
          </a:p>
        </p:txBody>
      </p:sp>
      <p:sp>
        <p:nvSpPr>
          <p:cNvPr id="3" name="Rounded Rectangle 2"/>
          <p:cNvSpPr/>
          <p:nvPr/>
        </p:nvSpPr>
        <p:spPr>
          <a:xfrm>
            <a:off x="1475656" y="485318"/>
            <a:ext cx="7416824" cy="720080"/>
          </a:xfrm>
          <a:prstGeom prst="round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03" y="82823"/>
            <a:ext cx="1473969" cy="147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552970"/>
            <a:ext cx="1591718" cy="584775"/>
          </a:xfrm>
          <a:prstGeom prst="rect">
            <a:avLst/>
          </a:prstGeom>
        </p:spPr>
        <p:txBody>
          <a:bodyPr wrap="none">
            <a:spAutoFit/>
          </a:bodyPr>
          <a:lstStyle/>
          <a:p>
            <a:r>
              <a:rPr lang="sr-Latn-BA" sz="3200" b="1" cap="all" dirty="0" smtClean="0">
                <a:ln w="9000" cmpd="sng">
                  <a:noFill/>
                  <a:prstDash val="solid"/>
                </a:ln>
                <a:solidFill>
                  <a:schemeClr val="bg1"/>
                </a:solidFill>
                <a:effectLst/>
              </a:rPr>
              <a:t>Rezime:</a:t>
            </a:r>
            <a:endParaRPr lang="en-US" sz="3200" b="1" cap="all" dirty="0">
              <a:ln w="9000" cmpd="sng">
                <a:noFill/>
                <a:prstDash val="solid"/>
              </a:ln>
              <a:solidFill>
                <a:schemeClr val="bg1"/>
              </a:solidFill>
              <a:effectLst/>
            </a:endParaRPr>
          </a:p>
        </p:txBody>
      </p:sp>
      <p:sp>
        <p:nvSpPr>
          <p:cNvPr id="7" name="Rectangle 6"/>
          <p:cNvSpPr/>
          <p:nvPr/>
        </p:nvSpPr>
        <p:spPr>
          <a:xfrm>
            <a:off x="361727" y="3307814"/>
            <a:ext cx="8530753" cy="523220"/>
          </a:xfrm>
          <a:prstGeom prst="rect">
            <a:avLst/>
          </a:prstGeom>
        </p:spPr>
        <p:txBody>
          <a:bodyPr wrap="square">
            <a:spAutoFit/>
          </a:bodyPr>
          <a:lstStyle/>
          <a:p>
            <a:r>
              <a:rPr lang="pl-PL" sz="2800" dirty="0">
                <a:latin typeface="Cambria" pitchFamily="18" charset="0"/>
              </a:rPr>
              <a:t>Ko je najvažniji u regulisanju saobraćaja na </a:t>
            </a:r>
            <a:r>
              <a:rPr lang="pl-PL" sz="2800" dirty="0" smtClean="0">
                <a:latin typeface="Cambria" pitchFamily="18" charset="0"/>
              </a:rPr>
              <a:t>raskrsnici?</a:t>
            </a:r>
            <a:endParaRPr lang="en-US" sz="2800" dirty="0">
              <a:latin typeface="Cambria" pitchFamily="18" charset="0"/>
            </a:endParaRPr>
          </a:p>
        </p:txBody>
      </p:sp>
      <p:sp>
        <p:nvSpPr>
          <p:cNvPr id="9" name="Rectangle 8"/>
          <p:cNvSpPr/>
          <p:nvPr/>
        </p:nvSpPr>
        <p:spPr>
          <a:xfrm>
            <a:off x="361728" y="4099902"/>
            <a:ext cx="6964618" cy="954107"/>
          </a:xfrm>
          <a:prstGeom prst="rect">
            <a:avLst/>
          </a:prstGeom>
        </p:spPr>
        <p:txBody>
          <a:bodyPr wrap="square">
            <a:spAutoFit/>
          </a:bodyPr>
          <a:lstStyle/>
          <a:p>
            <a:r>
              <a:rPr lang="it-IT" sz="2800" dirty="0">
                <a:latin typeface="Cambria" pitchFamily="18" charset="0"/>
              </a:rPr>
              <a:t>Da li su važniji saobraćajni znakovi ili </a:t>
            </a:r>
            <a:r>
              <a:rPr lang="it-IT" sz="2800" dirty="0" smtClean="0">
                <a:latin typeface="Cambria" pitchFamily="18" charset="0"/>
              </a:rPr>
              <a:t>semafor</a:t>
            </a:r>
            <a:r>
              <a:rPr lang="sr-Latn-RS" sz="2800" dirty="0" smtClean="0">
                <a:latin typeface="Cambria" pitchFamily="18" charset="0"/>
              </a:rPr>
              <a:t>?</a:t>
            </a:r>
            <a:endParaRPr lang="en-US" sz="2800" dirty="0">
              <a:latin typeface="Cambria" pitchFamily="18" charset="0"/>
            </a:endParaRPr>
          </a:p>
        </p:txBody>
      </p:sp>
      <p:sp>
        <p:nvSpPr>
          <p:cNvPr id="11" name="Rectangle 10"/>
          <p:cNvSpPr/>
          <p:nvPr/>
        </p:nvSpPr>
        <p:spPr>
          <a:xfrm>
            <a:off x="361727" y="5067181"/>
            <a:ext cx="8530753" cy="954107"/>
          </a:xfrm>
          <a:prstGeom prst="rect">
            <a:avLst/>
          </a:prstGeom>
        </p:spPr>
        <p:txBody>
          <a:bodyPr wrap="square">
            <a:spAutoFit/>
          </a:bodyPr>
          <a:lstStyle/>
          <a:p>
            <a:r>
              <a:rPr lang="en-US" sz="2800" dirty="0" err="1">
                <a:latin typeface="Cambria" pitchFamily="18" charset="0"/>
              </a:rPr>
              <a:t>Kako</a:t>
            </a:r>
            <a:r>
              <a:rPr lang="en-US" sz="2800" dirty="0">
                <a:latin typeface="Cambria" pitchFamily="18" charset="0"/>
              </a:rPr>
              <a:t> je </a:t>
            </a:r>
            <a:r>
              <a:rPr lang="en-US" sz="2800" dirty="0" err="1">
                <a:latin typeface="Cambria" pitchFamily="18" charset="0"/>
              </a:rPr>
              <a:t>regulisan</a:t>
            </a:r>
            <a:r>
              <a:rPr lang="en-US" sz="2800" dirty="0">
                <a:latin typeface="Cambria" pitchFamily="18" charset="0"/>
              </a:rPr>
              <a:t> </a:t>
            </a:r>
            <a:r>
              <a:rPr lang="en-US" sz="2800" dirty="0" err="1">
                <a:latin typeface="Cambria" pitchFamily="18" charset="0"/>
              </a:rPr>
              <a:t>saobraćaj</a:t>
            </a:r>
            <a:r>
              <a:rPr lang="en-US" sz="2800" dirty="0">
                <a:latin typeface="Cambria" pitchFamily="18" charset="0"/>
              </a:rPr>
              <a:t> </a:t>
            </a:r>
            <a:r>
              <a:rPr lang="en-US" sz="2800" dirty="0" err="1">
                <a:latin typeface="Cambria" pitchFamily="18" charset="0"/>
              </a:rPr>
              <a:t>kada</a:t>
            </a:r>
            <a:r>
              <a:rPr lang="en-US" sz="2800" dirty="0">
                <a:latin typeface="Cambria" pitchFamily="18" charset="0"/>
              </a:rPr>
              <a:t> </a:t>
            </a:r>
            <a:r>
              <a:rPr lang="en-US" sz="2800" dirty="0" err="1">
                <a:latin typeface="Cambria" pitchFamily="18" charset="0"/>
              </a:rPr>
              <a:t>nema</a:t>
            </a:r>
            <a:r>
              <a:rPr lang="en-US" sz="2800" dirty="0">
                <a:latin typeface="Cambria" pitchFamily="18" charset="0"/>
              </a:rPr>
              <a:t> </a:t>
            </a:r>
            <a:r>
              <a:rPr lang="en-US" sz="2800" dirty="0" err="1">
                <a:latin typeface="Cambria" pitchFamily="18" charset="0"/>
              </a:rPr>
              <a:t>semafora</a:t>
            </a:r>
            <a:r>
              <a:rPr lang="en-US" sz="2800" dirty="0">
                <a:latin typeface="Cambria" pitchFamily="18" charset="0"/>
              </a:rPr>
              <a:t> </a:t>
            </a:r>
            <a:r>
              <a:rPr lang="en-US" sz="2800" dirty="0" err="1">
                <a:latin typeface="Cambria" pitchFamily="18" charset="0"/>
              </a:rPr>
              <a:t>ni</a:t>
            </a:r>
            <a:r>
              <a:rPr lang="en-US" sz="2800" dirty="0">
                <a:latin typeface="Cambria" pitchFamily="18" charset="0"/>
              </a:rPr>
              <a:t> </a:t>
            </a:r>
            <a:r>
              <a:rPr lang="en-US" sz="2800" dirty="0" err="1" smtClean="0">
                <a:latin typeface="Cambria" pitchFamily="18" charset="0"/>
              </a:rPr>
              <a:t>znakova</a:t>
            </a:r>
            <a:r>
              <a:rPr lang="sr-Latn-RS" sz="2800" dirty="0" smtClean="0">
                <a:latin typeface="Cambria" pitchFamily="18" charset="0"/>
              </a:rPr>
              <a:t>?</a:t>
            </a:r>
            <a:endParaRPr lang="en-US" sz="2800" dirty="0">
              <a:latin typeface="Cambria" pitchFamily="18" charset="0"/>
            </a:endParaRPr>
          </a:p>
        </p:txBody>
      </p:sp>
      <p:sp>
        <p:nvSpPr>
          <p:cNvPr id="14" name="Rectangle 13"/>
          <p:cNvSpPr/>
          <p:nvPr/>
        </p:nvSpPr>
        <p:spPr>
          <a:xfrm>
            <a:off x="361727" y="1999610"/>
            <a:ext cx="8530753" cy="523220"/>
          </a:xfrm>
          <a:prstGeom prst="rect">
            <a:avLst/>
          </a:prstGeom>
        </p:spPr>
        <p:txBody>
          <a:bodyPr wrap="square">
            <a:spAutoFit/>
          </a:bodyPr>
          <a:lstStyle/>
          <a:p>
            <a:r>
              <a:rPr lang="pl-PL" sz="2800" dirty="0">
                <a:latin typeface="Cambria" pitchFamily="18" charset="0"/>
              </a:rPr>
              <a:t>Ko </a:t>
            </a:r>
            <a:r>
              <a:rPr lang="pl-PL" sz="2800" dirty="0" smtClean="0">
                <a:latin typeface="Cambria" pitchFamily="18" charset="0"/>
              </a:rPr>
              <a:t>su učesnici u saobraćaju?</a:t>
            </a:r>
            <a:endParaRPr lang="en-US" sz="2800" dirty="0">
              <a:latin typeface="Cambria" pitchFamily="18" charset="0"/>
            </a:endParaRPr>
          </a:p>
        </p:txBody>
      </p:sp>
      <p:sp>
        <p:nvSpPr>
          <p:cNvPr id="16" name="Rectangle 15"/>
          <p:cNvSpPr/>
          <p:nvPr/>
        </p:nvSpPr>
        <p:spPr>
          <a:xfrm>
            <a:off x="361727" y="2627328"/>
            <a:ext cx="8530753" cy="523220"/>
          </a:xfrm>
          <a:prstGeom prst="rect">
            <a:avLst/>
          </a:prstGeom>
        </p:spPr>
        <p:txBody>
          <a:bodyPr wrap="square">
            <a:spAutoFit/>
          </a:bodyPr>
          <a:lstStyle/>
          <a:p>
            <a:r>
              <a:rPr lang="pl-PL" sz="2800" dirty="0" smtClean="0">
                <a:latin typeface="Cambria" pitchFamily="18" charset="0"/>
              </a:rPr>
              <a:t>Koji su djelovi saobraćajne infrastrukture?</a:t>
            </a:r>
            <a:endParaRPr lang="en-US" sz="2800" dirty="0">
              <a:latin typeface="Cambria" pitchFamily="18" charset="0"/>
            </a:endParaRPr>
          </a:p>
        </p:txBody>
      </p:sp>
    </p:spTree>
    <p:extLst>
      <p:ext uri="{BB962C8B-B14F-4D97-AF65-F5344CB8AC3E}">
        <p14:creationId xmlns:p14="http://schemas.microsoft.com/office/powerpoint/2010/main" val="11824850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2DBB9CED0B5B43B65FDDE6B73758B4" ma:contentTypeVersion="1" ma:contentTypeDescription="Create a new document." ma:contentTypeScope="" ma:versionID="0947416cb1ba58ae6f25b9e8ab961497">
  <xsd:schema xmlns:xsd="http://www.w3.org/2001/XMLSchema" xmlns:p="http://schemas.microsoft.com/office/2006/metadata/properties" targetNamespace="http://schemas.microsoft.com/office/2006/metadata/properties" ma:root="true" ma:fieldsID="370bbd9e7055ec15135a633f822cfc3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EF3EB9AF-0933-4321-BC60-9E500F52AEED}"/>
</file>

<file path=customXml/itemProps2.xml><?xml version="1.0" encoding="utf-8"?>
<ds:datastoreItem xmlns:ds="http://schemas.openxmlformats.org/officeDocument/2006/customXml" ds:itemID="{5B817147-F145-4F8E-80FE-1566413AAA86}"/>
</file>

<file path=customXml/itemProps3.xml><?xml version="1.0" encoding="utf-8"?>
<ds:datastoreItem xmlns:ds="http://schemas.openxmlformats.org/officeDocument/2006/customXml" ds:itemID="{5BDBB7A2-B10B-4BFD-943F-FE055E18524B}"/>
</file>

<file path=docProps/app.xml><?xml version="1.0" encoding="utf-8"?>
<Properties xmlns="http://schemas.openxmlformats.org/officeDocument/2006/extended-properties" xmlns:vt="http://schemas.openxmlformats.org/officeDocument/2006/docPropsVTypes">
  <Template/>
  <TotalTime>1714</TotalTime>
  <Words>647</Words>
  <Application>Microsoft Office PowerPoint</Application>
  <PresentationFormat>On-screen Show (4:3)</PresentationFormat>
  <Paragraphs>97</Paragraphs>
  <Slides>19</Slides>
  <Notes>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Biljana Popović</dc:creator>
  <cp:lastModifiedBy>Biljana Popović</cp:lastModifiedBy>
  <cp:revision>24</cp:revision>
  <dcterms:created xsi:type="dcterms:W3CDTF">2017-09-11T06:46:45Z</dcterms:created>
  <dcterms:modified xsi:type="dcterms:W3CDTF">2017-09-14T14:01:43Z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0x010100572DBB9CED0B5B43B65FDDE6B73758B4</vt:lpwstr>
  </property>
</Properties>
</file>