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7" r:id="rId2"/>
    <p:sldId id="259" r:id="rId3"/>
    <p:sldId id="270" r:id="rId4"/>
    <p:sldId id="285" r:id="rId5"/>
    <p:sldId id="276" r:id="rId6"/>
    <p:sldId id="277" r:id="rId7"/>
    <p:sldId id="260" r:id="rId8"/>
    <p:sldId id="279" r:id="rId9"/>
    <p:sldId id="280" r:id="rId10"/>
    <p:sldId id="281" r:id="rId11"/>
    <p:sldId id="282" r:id="rId12"/>
    <p:sldId id="283" r:id="rId13"/>
    <p:sldId id="284" r:id="rId14"/>
    <p:sldId id="286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37" autoAdjust="0"/>
    <p:restoredTop sz="91297" autoAdjust="0"/>
  </p:normalViewPr>
  <p:slideViewPr>
    <p:cSldViewPr>
      <p:cViewPr>
        <p:scale>
          <a:sx n="75" d="100"/>
          <a:sy n="75" d="100"/>
        </p:scale>
        <p:origin x="-105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84299D-7E9E-46FA-A0DF-E0DA9C7ECAA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87026A-85A0-4C40-8A7E-34CF5DD7F9C6}">
      <dgm:prSet phldrT="[Text]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en-US" b="0" i="0" dirty="0" smtClean="0">
              <a:latin typeface="Cambria" pitchFamily="18" charset="0"/>
            </a:rPr>
            <a:t>ZNAKOVI OPASNOSTI</a:t>
          </a:r>
          <a:endParaRPr lang="en-US" dirty="0">
            <a:latin typeface="Cambria" pitchFamily="18" charset="0"/>
          </a:endParaRPr>
        </a:p>
      </dgm:t>
    </dgm:pt>
    <dgm:pt modelId="{C453A404-1FA2-42AC-9C0D-873FC9A02817}" type="parTrans" cxnId="{C83638C6-36BF-4B32-BD75-2C9DE5A1CBE9}">
      <dgm:prSet/>
      <dgm:spPr/>
      <dgm:t>
        <a:bodyPr/>
        <a:lstStyle/>
        <a:p>
          <a:endParaRPr lang="en-US"/>
        </a:p>
      </dgm:t>
    </dgm:pt>
    <dgm:pt modelId="{DDEFF769-2AF9-41B0-8FAE-FB71B554C41A}" type="sibTrans" cxnId="{C83638C6-36BF-4B32-BD75-2C9DE5A1CBE9}">
      <dgm:prSet/>
      <dgm:spPr>
        <a:ln w="76200">
          <a:solidFill>
            <a:srgbClr val="FFC000"/>
          </a:solidFill>
        </a:ln>
      </dgm:spPr>
      <dgm:t>
        <a:bodyPr/>
        <a:lstStyle/>
        <a:p>
          <a:endParaRPr lang="en-US"/>
        </a:p>
      </dgm:t>
    </dgm:pt>
    <dgm:pt modelId="{A3302642-A737-409E-AD57-2BA562B7B234}">
      <dgm:prSet phldrT="[Text]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en-US" b="0" i="0" dirty="0" smtClean="0">
              <a:latin typeface="Cambria" pitchFamily="18" charset="0"/>
            </a:rPr>
            <a:t>ZNAKOVI IZRIČITIH NAREDBI</a:t>
          </a:r>
          <a:endParaRPr lang="en-US" dirty="0">
            <a:latin typeface="Cambria" pitchFamily="18" charset="0"/>
          </a:endParaRPr>
        </a:p>
      </dgm:t>
    </dgm:pt>
    <dgm:pt modelId="{F3575AE7-CE43-41F0-A27D-A08F34E89AB2}" type="parTrans" cxnId="{13D9F327-F8A1-4B06-989D-896EF098C5CC}">
      <dgm:prSet/>
      <dgm:spPr/>
      <dgm:t>
        <a:bodyPr/>
        <a:lstStyle/>
        <a:p>
          <a:endParaRPr lang="en-US"/>
        </a:p>
      </dgm:t>
    </dgm:pt>
    <dgm:pt modelId="{C788F500-21B1-4574-B999-8311FC784A0F}" type="sibTrans" cxnId="{13D9F327-F8A1-4B06-989D-896EF098C5CC}">
      <dgm:prSet/>
      <dgm:spPr/>
      <dgm:t>
        <a:bodyPr/>
        <a:lstStyle/>
        <a:p>
          <a:endParaRPr lang="en-US"/>
        </a:p>
      </dgm:t>
    </dgm:pt>
    <dgm:pt modelId="{E559E1CE-EBC8-4151-97B9-154658212F27}">
      <dgm:prSet phldrT="[Text]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en-US" b="0" i="0" dirty="0" smtClean="0">
              <a:latin typeface="Cambria" pitchFamily="18" charset="0"/>
            </a:rPr>
            <a:t>ZNAKOVI OBAV</a:t>
          </a:r>
          <a:r>
            <a:rPr lang="sr-Latn-RS" b="0" i="0" dirty="0" smtClean="0">
              <a:latin typeface="Cambria" pitchFamily="18" charset="0"/>
            </a:rPr>
            <a:t>J</a:t>
          </a:r>
          <a:r>
            <a:rPr lang="en-US" b="0" i="0" dirty="0" smtClean="0">
              <a:latin typeface="Cambria" pitchFamily="18" charset="0"/>
            </a:rPr>
            <a:t>EŠTENJA</a:t>
          </a:r>
          <a:endParaRPr lang="en-US" dirty="0">
            <a:latin typeface="Cambria" pitchFamily="18" charset="0"/>
          </a:endParaRPr>
        </a:p>
      </dgm:t>
    </dgm:pt>
    <dgm:pt modelId="{B1C9AA02-3B41-4C75-82F4-3F503A791EAF}" type="parTrans" cxnId="{F2263795-7CD4-4E81-A917-B92814153F8E}">
      <dgm:prSet/>
      <dgm:spPr/>
      <dgm:t>
        <a:bodyPr/>
        <a:lstStyle/>
        <a:p>
          <a:endParaRPr lang="en-US"/>
        </a:p>
      </dgm:t>
    </dgm:pt>
    <dgm:pt modelId="{39F07B0E-DAB5-4017-8BF0-DB81B5B245EF}" type="sibTrans" cxnId="{F2263795-7CD4-4E81-A917-B92814153F8E}">
      <dgm:prSet/>
      <dgm:spPr/>
      <dgm:t>
        <a:bodyPr/>
        <a:lstStyle/>
        <a:p>
          <a:endParaRPr lang="en-US"/>
        </a:p>
      </dgm:t>
    </dgm:pt>
    <dgm:pt modelId="{7BC14E5A-DC3F-4907-93B8-083221A61D94}" type="pres">
      <dgm:prSet presAssocID="{FD84299D-7E9E-46FA-A0DF-E0DA9C7ECAA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ADBF4A9B-0122-4F7A-93B8-137007602D67}" type="pres">
      <dgm:prSet presAssocID="{FD84299D-7E9E-46FA-A0DF-E0DA9C7ECAAC}" presName="Name1" presStyleCnt="0"/>
      <dgm:spPr/>
    </dgm:pt>
    <dgm:pt modelId="{3575553F-4212-4B13-A861-27D235A7CA30}" type="pres">
      <dgm:prSet presAssocID="{FD84299D-7E9E-46FA-A0DF-E0DA9C7ECAAC}" presName="cycle" presStyleCnt="0"/>
      <dgm:spPr/>
    </dgm:pt>
    <dgm:pt modelId="{CF380B42-62FA-46E8-A11C-EE990F744698}" type="pres">
      <dgm:prSet presAssocID="{FD84299D-7E9E-46FA-A0DF-E0DA9C7ECAAC}" presName="srcNode" presStyleLbl="node1" presStyleIdx="0" presStyleCnt="3"/>
      <dgm:spPr/>
    </dgm:pt>
    <dgm:pt modelId="{CC8B392F-8855-4568-B1A4-AB991E5C73B3}" type="pres">
      <dgm:prSet presAssocID="{FD84299D-7E9E-46FA-A0DF-E0DA9C7ECAAC}" presName="conn" presStyleLbl="parChTrans1D2" presStyleIdx="0" presStyleCnt="1"/>
      <dgm:spPr/>
      <dgm:t>
        <a:bodyPr/>
        <a:lstStyle/>
        <a:p>
          <a:endParaRPr lang="en-US"/>
        </a:p>
      </dgm:t>
    </dgm:pt>
    <dgm:pt modelId="{79F0A023-1C69-4D0C-8A46-13BEA278E34A}" type="pres">
      <dgm:prSet presAssocID="{FD84299D-7E9E-46FA-A0DF-E0DA9C7ECAAC}" presName="extraNode" presStyleLbl="node1" presStyleIdx="0" presStyleCnt="3"/>
      <dgm:spPr/>
    </dgm:pt>
    <dgm:pt modelId="{C719B422-381A-4513-B1AD-5CC91AD3EDF8}" type="pres">
      <dgm:prSet presAssocID="{FD84299D-7E9E-46FA-A0DF-E0DA9C7ECAAC}" presName="dstNode" presStyleLbl="node1" presStyleIdx="0" presStyleCnt="3"/>
      <dgm:spPr/>
    </dgm:pt>
    <dgm:pt modelId="{97073730-C1CC-4997-BCFE-733CDFD170DB}" type="pres">
      <dgm:prSet presAssocID="{A087026A-85A0-4C40-8A7E-34CF5DD7F9C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842FD2-853E-414A-B0BC-48E761843865}" type="pres">
      <dgm:prSet presAssocID="{A087026A-85A0-4C40-8A7E-34CF5DD7F9C6}" presName="accent_1" presStyleCnt="0"/>
      <dgm:spPr/>
    </dgm:pt>
    <dgm:pt modelId="{B4D6897B-74BE-4DC2-8898-3D8FC44E9F9C}" type="pres">
      <dgm:prSet presAssocID="{A087026A-85A0-4C40-8A7E-34CF5DD7F9C6}" presName="accentRepeatNode" presStyleLbl="solidFgAcc1" presStyleIdx="0" presStyleCnt="3"/>
      <dgm:spPr>
        <a:ln w="76200">
          <a:solidFill>
            <a:srgbClr val="FFC000"/>
          </a:solidFill>
        </a:ln>
      </dgm:spPr>
    </dgm:pt>
    <dgm:pt modelId="{0CDDC619-30FD-45E0-A107-DCD6BE416C78}" type="pres">
      <dgm:prSet presAssocID="{A3302642-A737-409E-AD57-2BA562B7B234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D9BB4-F5F0-4380-97A9-1DC98A879028}" type="pres">
      <dgm:prSet presAssocID="{A3302642-A737-409E-AD57-2BA562B7B234}" presName="accent_2" presStyleCnt="0"/>
      <dgm:spPr/>
    </dgm:pt>
    <dgm:pt modelId="{C467CDF9-2DA0-4F85-AE51-BB78DB459B52}" type="pres">
      <dgm:prSet presAssocID="{A3302642-A737-409E-AD57-2BA562B7B234}" presName="accentRepeatNode" presStyleLbl="solidFgAcc1" presStyleIdx="1" presStyleCnt="3"/>
      <dgm:spPr>
        <a:ln w="76200">
          <a:solidFill>
            <a:srgbClr val="FFC000"/>
          </a:solidFill>
        </a:ln>
      </dgm:spPr>
    </dgm:pt>
    <dgm:pt modelId="{C6ADC588-5182-43F4-8138-499ED676872C}" type="pres">
      <dgm:prSet presAssocID="{E559E1CE-EBC8-4151-97B9-154658212F27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13DD5-9E90-405F-91AA-2621930A27E0}" type="pres">
      <dgm:prSet presAssocID="{E559E1CE-EBC8-4151-97B9-154658212F27}" presName="accent_3" presStyleCnt="0"/>
      <dgm:spPr/>
    </dgm:pt>
    <dgm:pt modelId="{C6E123AD-CC05-4094-994E-BDB535CDCDA3}" type="pres">
      <dgm:prSet presAssocID="{E559E1CE-EBC8-4151-97B9-154658212F27}" presName="accentRepeatNode" presStyleLbl="solidFgAcc1" presStyleIdx="2" presStyleCnt="3"/>
      <dgm:spPr>
        <a:ln w="76200">
          <a:solidFill>
            <a:srgbClr val="FFC000"/>
          </a:solidFill>
        </a:ln>
      </dgm:spPr>
    </dgm:pt>
  </dgm:ptLst>
  <dgm:cxnLst>
    <dgm:cxn modelId="{8418E328-BA06-4186-AEA3-BAA2CA1F53D0}" type="presOf" srcId="{E559E1CE-EBC8-4151-97B9-154658212F27}" destId="{C6ADC588-5182-43F4-8138-499ED676872C}" srcOrd="0" destOrd="0" presId="urn:microsoft.com/office/officeart/2008/layout/VerticalCurvedList"/>
    <dgm:cxn modelId="{2022E49B-6E42-4008-87CA-FC77DA6C0356}" type="presOf" srcId="{FD84299D-7E9E-46FA-A0DF-E0DA9C7ECAAC}" destId="{7BC14E5A-DC3F-4907-93B8-083221A61D94}" srcOrd="0" destOrd="0" presId="urn:microsoft.com/office/officeart/2008/layout/VerticalCurvedList"/>
    <dgm:cxn modelId="{608B51FF-990A-4C60-8750-8D0B00EADC93}" type="presOf" srcId="{DDEFF769-2AF9-41B0-8FAE-FB71B554C41A}" destId="{CC8B392F-8855-4568-B1A4-AB991E5C73B3}" srcOrd="0" destOrd="0" presId="urn:microsoft.com/office/officeart/2008/layout/VerticalCurvedList"/>
    <dgm:cxn modelId="{13D9F327-F8A1-4B06-989D-896EF098C5CC}" srcId="{FD84299D-7E9E-46FA-A0DF-E0DA9C7ECAAC}" destId="{A3302642-A737-409E-AD57-2BA562B7B234}" srcOrd="1" destOrd="0" parTransId="{F3575AE7-CE43-41F0-A27D-A08F34E89AB2}" sibTransId="{C788F500-21B1-4574-B999-8311FC784A0F}"/>
    <dgm:cxn modelId="{5FA3B1B1-5379-45B1-A8A7-1AC696DF358D}" type="presOf" srcId="{A087026A-85A0-4C40-8A7E-34CF5DD7F9C6}" destId="{97073730-C1CC-4997-BCFE-733CDFD170DB}" srcOrd="0" destOrd="0" presId="urn:microsoft.com/office/officeart/2008/layout/VerticalCurvedList"/>
    <dgm:cxn modelId="{F2263795-7CD4-4E81-A917-B92814153F8E}" srcId="{FD84299D-7E9E-46FA-A0DF-E0DA9C7ECAAC}" destId="{E559E1CE-EBC8-4151-97B9-154658212F27}" srcOrd="2" destOrd="0" parTransId="{B1C9AA02-3B41-4C75-82F4-3F503A791EAF}" sibTransId="{39F07B0E-DAB5-4017-8BF0-DB81B5B245EF}"/>
    <dgm:cxn modelId="{C83638C6-36BF-4B32-BD75-2C9DE5A1CBE9}" srcId="{FD84299D-7E9E-46FA-A0DF-E0DA9C7ECAAC}" destId="{A087026A-85A0-4C40-8A7E-34CF5DD7F9C6}" srcOrd="0" destOrd="0" parTransId="{C453A404-1FA2-42AC-9C0D-873FC9A02817}" sibTransId="{DDEFF769-2AF9-41B0-8FAE-FB71B554C41A}"/>
    <dgm:cxn modelId="{936A2CEA-203E-4513-AA7B-6BBCB6D9DCF7}" type="presOf" srcId="{A3302642-A737-409E-AD57-2BA562B7B234}" destId="{0CDDC619-30FD-45E0-A107-DCD6BE416C78}" srcOrd="0" destOrd="0" presId="urn:microsoft.com/office/officeart/2008/layout/VerticalCurvedList"/>
    <dgm:cxn modelId="{42B6EA3D-A92A-4292-A221-4E97F8218594}" type="presParOf" srcId="{7BC14E5A-DC3F-4907-93B8-083221A61D94}" destId="{ADBF4A9B-0122-4F7A-93B8-137007602D67}" srcOrd="0" destOrd="0" presId="urn:microsoft.com/office/officeart/2008/layout/VerticalCurvedList"/>
    <dgm:cxn modelId="{F3E47D9C-5A43-4195-B68F-13341FEC68A5}" type="presParOf" srcId="{ADBF4A9B-0122-4F7A-93B8-137007602D67}" destId="{3575553F-4212-4B13-A861-27D235A7CA30}" srcOrd="0" destOrd="0" presId="urn:microsoft.com/office/officeart/2008/layout/VerticalCurvedList"/>
    <dgm:cxn modelId="{3071D6A2-F4F6-4F18-9E1A-B0390759D80A}" type="presParOf" srcId="{3575553F-4212-4B13-A861-27D235A7CA30}" destId="{CF380B42-62FA-46E8-A11C-EE990F744698}" srcOrd="0" destOrd="0" presId="urn:microsoft.com/office/officeart/2008/layout/VerticalCurvedList"/>
    <dgm:cxn modelId="{8162C645-DF6D-4031-ADC8-BF4F9A48200F}" type="presParOf" srcId="{3575553F-4212-4B13-A861-27D235A7CA30}" destId="{CC8B392F-8855-4568-B1A4-AB991E5C73B3}" srcOrd="1" destOrd="0" presId="urn:microsoft.com/office/officeart/2008/layout/VerticalCurvedList"/>
    <dgm:cxn modelId="{C41E0CF1-153C-49CD-81C5-8928CECA9AA4}" type="presParOf" srcId="{3575553F-4212-4B13-A861-27D235A7CA30}" destId="{79F0A023-1C69-4D0C-8A46-13BEA278E34A}" srcOrd="2" destOrd="0" presId="urn:microsoft.com/office/officeart/2008/layout/VerticalCurvedList"/>
    <dgm:cxn modelId="{9014ABFC-0624-4C46-82D4-BFB6C4FD98A0}" type="presParOf" srcId="{3575553F-4212-4B13-A861-27D235A7CA30}" destId="{C719B422-381A-4513-B1AD-5CC91AD3EDF8}" srcOrd="3" destOrd="0" presId="urn:microsoft.com/office/officeart/2008/layout/VerticalCurvedList"/>
    <dgm:cxn modelId="{F4ABC958-3181-4145-BBB1-00F1132D73B0}" type="presParOf" srcId="{ADBF4A9B-0122-4F7A-93B8-137007602D67}" destId="{97073730-C1CC-4997-BCFE-733CDFD170DB}" srcOrd="1" destOrd="0" presId="urn:microsoft.com/office/officeart/2008/layout/VerticalCurvedList"/>
    <dgm:cxn modelId="{E6932477-348E-4340-9364-3DDFB073D2FC}" type="presParOf" srcId="{ADBF4A9B-0122-4F7A-93B8-137007602D67}" destId="{57842FD2-853E-414A-B0BC-48E761843865}" srcOrd="2" destOrd="0" presId="urn:microsoft.com/office/officeart/2008/layout/VerticalCurvedList"/>
    <dgm:cxn modelId="{AD04AE2B-BA53-4E3D-B22E-2EA4928205E7}" type="presParOf" srcId="{57842FD2-853E-414A-B0BC-48E761843865}" destId="{B4D6897B-74BE-4DC2-8898-3D8FC44E9F9C}" srcOrd="0" destOrd="0" presId="urn:microsoft.com/office/officeart/2008/layout/VerticalCurvedList"/>
    <dgm:cxn modelId="{8445B409-B21A-4E30-8C1B-47F18109B708}" type="presParOf" srcId="{ADBF4A9B-0122-4F7A-93B8-137007602D67}" destId="{0CDDC619-30FD-45E0-A107-DCD6BE416C78}" srcOrd="3" destOrd="0" presId="urn:microsoft.com/office/officeart/2008/layout/VerticalCurvedList"/>
    <dgm:cxn modelId="{FFAF7356-AF30-441D-A769-6D3B94A1C1C9}" type="presParOf" srcId="{ADBF4A9B-0122-4F7A-93B8-137007602D67}" destId="{014D9BB4-F5F0-4380-97A9-1DC98A879028}" srcOrd="4" destOrd="0" presId="urn:microsoft.com/office/officeart/2008/layout/VerticalCurvedList"/>
    <dgm:cxn modelId="{54CBA632-FBF6-448F-AB18-43EC3662BD85}" type="presParOf" srcId="{014D9BB4-F5F0-4380-97A9-1DC98A879028}" destId="{C467CDF9-2DA0-4F85-AE51-BB78DB459B52}" srcOrd="0" destOrd="0" presId="urn:microsoft.com/office/officeart/2008/layout/VerticalCurvedList"/>
    <dgm:cxn modelId="{D3CF2D58-E8FD-426B-961A-27E3474C230F}" type="presParOf" srcId="{ADBF4A9B-0122-4F7A-93B8-137007602D67}" destId="{C6ADC588-5182-43F4-8138-499ED676872C}" srcOrd="5" destOrd="0" presId="urn:microsoft.com/office/officeart/2008/layout/VerticalCurvedList"/>
    <dgm:cxn modelId="{29DBE726-37C5-4494-A816-1A9B69AD99D7}" type="presParOf" srcId="{ADBF4A9B-0122-4F7A-93B8-137007602D67}" destId="{16A13DD5-9E90-405F-91AA-2621930A27E0}" srcOrd="6" destOrd="0" presId="urn:microsoft.com/office/officeart/2008/layout/VerticalCurvedList"/>
    <dgm:cxn modelId="{61A51050-00EB-4584-91AD-F0D3C2CFA33A}" type="presParOf" srcId="{16A13DD5-9E90-405F-91AA-2621930A27E0}" destId="{C6E123AD-CC05-4094-994E-BDB535CDCDA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B392F-8855-4568-B1A4-AB991E5C73B3}">
      <dsp:nvSpPr>
        <dsp:cNvPr id="0" name=""/>
        <dsp:cNvSpPr/>
      </dsp:nvSpPr>
      <dsp:spPr>
        <a:xfrm>
          <a:off x="-6172987" y="-944691"/>
          <a:ext cx="7350384" cy="7350384"/>
        </a:xfrm>
        <a:prstGeom prst="blockArc">
          <a:avLst>
            <a:gd name="adj1" fmla="val 18900000"/>
            <a:gd name="adj2" fmla="val 2700000"/>
            <a:gd name="adj3" fmla="val 294"/>
          </a:avLst>
        </a:prstGeom>
        <a:noFill/>
        <a:ln w="762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073730-C1CC-4997-BCFE-733CDFD170DB}">
      <dsp:nvSpPr>
        <dsp:cNvPr id="0" name=""/>
        <dsp:cNvSpPr/>
      </dsp:nvSpPr>
      <dsp:spPr>
        <a:xfrm>
          <a:off x="757986" y="546100"/>
          <a:ext cx="8310651" cy="1092200"/>
        </a:xfrm>
        <a:prstGeom prst="rect">
          <a:avLst/>
        </a:prstGeom>
        <a:solidFill>
          <a:srgbClr val="00B0F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6934" tIns="106680" rIns="106680" bIns="10668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0" i="0" kern="1200" dirty="0" smtClean="0">
              <a:latin typeface="Cambria" pitchFamily="18" charset="0"/>
            </a:rPr>
            <a:t>ZNAKOVI OPASNOSTI</a:t>
          </a:r>
          <a:endParaRPr lang="en-US" sz="4200" kern="1200" dirty="0">
            <a:latin typeface="Cambria" pitchFamily="18" charset="0"/>
          </a:endParaRPr>
        </a:p>
      </dsp:txBody>
      <dsp:txXfrm>
        <a:off x="757986" y="546100"/>
        <a:ext cx="8310651" cy="1092200"/>
      </dsp:txXfrm>
    </dsp:sp>
    <dsp:sp modelId="{B4D6897B-74BE-4DC2-8898-3D8FC44E9F9C}">
      <dsp:nvSpPr>
        <dsp:cNvPr id="0" name=""/>
        <dsp:cNvSpPr/>
      </dsp:nvSpPr>
      <dsp:spPr>
        <a:xfrm>
          <a:off x="75361" y="409575"/>
          <a:ext cx="1365250" cy="13652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DDC619-30FD-45E0-A107-DCD6BE416C78}">
      <dsp:nvSpPr>
        <dsp:cNvPr id="0" name=""/>
        <dsp:cNvSpPr/>
      </dsp:nvSpPr>
      <dsp:spPr>
        <a:xfrm>
          <a:off x="1155001" y="2184400"/>
          <a:ext cx="7913636" cy="1092200"/>
        </a:xfrm>
        <a:prstGeom prst="rect">
          <a:avLst/>
        </a:prstGeom>
        <a:solidFill>
          <a:srgbClr val="00B0F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6934" tIns="106680" rIns="106680" bIns="10668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0" i="0" kern="1200" dirty="0" smtClean="0">
              <a:latin typeface="Cambria" pitchFamily="18" charset="0"/>
            </a:rPr>
            <a:t>ZNAKOVI IZRIČITIH NAREDBI</a:t>
          </a:r>
          <a:endParaRPr lang="en-US" sz="4200" kern="1200" dirty="0">
            <a:latin typeface="Cambria" pitchFamily="18" charset="0"/>
          </a:endParaRPr>
        </a:p>
      </dsp:txBody>
      <dsp:txXfrm>
        <a:off x="1155001" y="2184400"/>
        <a:ext cx="7913636" cy="1092200"/>
      </dsp:txXfrm>
    </dsp:sp>
    <dsp:sp modelId="{C467CDF9-2DA0-4F85-AE51-BB78DB459B52}">
      <dsp:nvSpPr>
        <dsp:cNvPr id="0" name=""/>
        <dsp:cNvSpPr/>
      </dsp:nvSpPr>
      <dsp:spPr>
        <a:xfrm>
          <a:off x="472376" y="2047875"/>
          <a:ext cx="1365250" cy="13652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ADC588-5182-43F4-8138-499ED676872C}">
      <dsp:nvSpPr>
        <dsp:cNvPr id="0" name=""/>
        <dsp:cNvSpPr/>
      </dsp:nvSpPr>
      <dsp:spPr>
        <a:xfrm>
          <a:off x="757986" y="3822700"/>
          <a:ext cx="8310651" cy="1092200"/>
        </a:xfrm>
        <a:prstGeom prst="rect">
          <a:avLst/>
        </a:prstGeom>
        <a:solidFill>
          <a:srgbClr val="00B0F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6934" tIns="106680" rIns="106680" bIns="10668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0" i="0" kern="1200" dirty="0" smtClean="0">
              <a:latin typeface="Cambria" pitchFamily="18" charset="0"/>
            </a:rPr>
            <a:t>ZNAKOVI OBAV</a:t>
          </a:r>
          <a:r>
            <a:rPr lang="sr-Latn-RS" sz="4200" b="0" i="0" kern="1200" dirty="0" smtClean="0">
              <a:latin typeface="Cambria" pitchFamily="18" charset="0"/>
            </a:rPr>
            <a:t>J</a:t>
          </a:r>
          <a:r>
            <a:rPr lang="en-US" sz="4200" b="0" i="0" kern="1200" dirty="0" smtClean="0">
              <a:latin typeface="Cambria" pitchFamily="18" charset="0"/>
            </a:rPr>
            <a:t>EŠTENJA</a:t>
          </a:r>
          <a:endParaRPr lang="en-US" sz="4200" kern="1200" dirty="0">
            <a:latin typeface="Cambria" pitchFamily="18" charset="0"/>
          </a:endParaRPr>
        </a:p>
      </dsp:txBody>
      <dsp:txXfrm>
        <a:off x="757986" y="3822700"/>
        <a:ext cx="8310651" cy="1092200"/>
      </dsp:txXfrm>
    </dsp:sp>
    <dsp:sp modelId="{C6E123AD-CC05-4094-994E-BDB535CDCDA3}">
      <dsp:nvSpPr>
        <dsp:cNvPr id="0" name=""/>
        <dsp:cNvSpPr/>
      </dsp:nvSpPr>
      <dsp:spPr>
        <a:xfrm>
          <a:off x="75361" y="3686175"/>
          <a:ext cx="1365250" cy="13652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 </a:t>
            </a:r>
            <a:r>
              <a:rPr lang="en-US" dirty="0" err="1" smtClean="0"/>
              <a:t>uvodnom</a:t>
            </a:r>
            <a:r>
              <a:rPr lang="en-US" dirty="0" smtClean="0"/>
              <a:t> </a:t>
            </a:r>
            <a:r>
              <a:rPr lang="en-US" dirty="0" err="1" smtClean="0"/>
              <a:t>dijelu</a:t>
            </a:r>
            <a:r>
              <a:rPr lang="en-US" dirty="0" smtClean="0"/>
              <a:t> </a:t>
            </a:r>
            <a:r>
              <a:rPr lang="en-US" dirty="0" err="1" smtClean="0"/>
              <a:t>časa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da </a:t>
            </a:r>
            <a:r>
              <a:rPr lang="en-US" dirty="0" err="1" smtClean="0"/>
              <a:t>riješe</a:t>
            </a:r>
            <a:r>
              <a:rPr lang="en-US" dirty="0" smtClean="0"/>
              <a:t> </a:t>
            </a:r>
            <a:r>
              <a:rPr lang="en-US" dirty="0" err="1" smtClean="0"/>
              <a:t>asocijaciju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Prelazak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sledeći</a:t>
            </a:r>
            <a:r>
              <a:rPr lang="en-US" dirty="0" smtClean="0"/>
              <a:t> </a:t>
            </a:r>
            <a:r>
              <a:rPr lang="en-US" dirty="0" err="1" smtClean="0"/>
              <a:t>slaj</a:t>
            </a:r>
            <a:r>
              <a:rPr lang="en-US" dirty="0" smtClean="0"/>
              <a:t> se </a:t>
            </a:r>
            <a:r>
              <a:rPr lang="en-US" dirty="0" err="1" smtClean="0"/>
              <a:t>vrši</a:t>
            </a:r>
            <a:r>
              <a:rPr lang="en-US" dirty="0" smtClean="0"/>
              <a:t> </a:t>
            </a:r>
            <a:r>
              <a:rPr lang="en-US" dirty="0" err="1" smtClean="0"/>
              <a:t>klikom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strelicu</a:t>
            </a:r>
            <a:r>
              <a:rPr lang="en-US" dirty="0" smtClean="0"/>
              <a:t> u </a:t>
            </a:r>
            <a:r>
              <a:rPr lang="en-US" dirty="0" err="1" smtClean="0"/>
              <a:t>gornjem</a:t>
            </a:r>
            <a:r>
              <a:rPr lang="en-US" dirty="0" smtClean="0"/>
              <a:t> </a:t>
            </a:r>
            <a:r>
              <a:rPr lang="en-US" dirty="0" err="1" smtClean="0"/>
              <a:t>desnom</a:t>
            </a:r>
            <a:r>
              <a:rPr lang="en-US" dirty="0" smtClean="0"/>
              <a:t> </a:t>
            </a:r>
            <a:r>
              <a:rPr lang="en-US" dirty="0" err="1" smtClean="0"/>
              <a:t>uglu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Klikom</a:t>
            </a:r>
            <a:r>
              <a:rPr lang="sr-Latn-RS" baseline="0" dirty="0" smtClean="0"/>
              <a:t> na znak pojaviće se i njegov naziv.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2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09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Klikom</a:t>
            </a:r>
            <a:r>
              <a:rPr lang="sr-Latn-RS" baseline="0" dirty="0" smtClean="0"/>
              <a:t> na znak pojaviće se i njegov naziv.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59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Klikom</a:t>
            </a:r>
            <a:r>
              <a:rPr lang="sr-Latn-RS" baseline="0" dirty="0" smtClean="0"/>
              <a:t> na znak pojaviće se i njegov naziv.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02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Klikom</a:t>
            </a:r>
            <a:r>
              <a:rPr lang="sr-Latn-RS" baseline="0" dirty="0" smtClean="0"/>
              <a:t> na znak pojaviće se i njegov naziv.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02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09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0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October 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October 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26.png"/><Relationship Id="rId10" Type="http://schemas.openxmlformats.org/officeDocument/2006/relationships/image" Target="../media/image42.jpe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724" y="0"/>
            <a:ext cx="11244193" cy="687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87060" y="689650"/>
            <a:ext cx="695349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SAOBRAĆAJNI </a:t>
            </a:r>
          </a:p>
          <a:p>
            <a:pPr algn="ctr"/>
            <a:r>
              <a:rPr lang="sr-Latn-RS" sz="6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ZNACI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552970"/>
            <a:ext cx="68589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nakon današnjeg časa moći ćete da: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2233315"/>
            <a:ext cx="874846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3600" dirty="0">
                <a:latin typeface="Cambria" pitchFamily="18" charset="0"/>
              </a:rPr>
              <a:t>razlikujete vrste saobraćajne </a:t>
            </a:r>
            <a:r>
              <a:rPr lang="sr-Latn-RS" sz="3600" dirty="0" smtClean="0">
                <a:latin typeface="Cambria" pitchFamily="18" charset="0"/>
              </a:rPr>
              <a:t>signalizacije;</a:t>
            </a:r>
            <a:endParaRPr lang="sr-Latn-RS" sz="3600" dirty="0">
              <a:latin typeface="Cambria" pitchFamily="18" charset="0"/>
            </a:endParaRPr>
          </a:p>
          <a:p>
            <a:pPr marL="266700" lvl="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3600" dirty="0" smtClean="0">
                <a:latin typeface="Cambria" pitchFamily="18" charset="0"/>
              </a:rPr>
              <a:t>objasnite </a:t>
            </a:r>
            <a:r>
              <a:rPr lang="sr-Latn-RS" sz="3600" dirty="0">
                <a:latin typeface="Cambria" pitchFamily="18" charset="0"/>
              </a:rPr>
              <a:t>ulogu saobraćajnih znaka;</a:t>
            </a:r>
          </a:p>
          <a:p>
            <a:pPr marL="266700" lvl="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3600" dirty="0" smtClean="0">
                <a:latin typeface="Cambria" pitchFamily="18" charset="0"/>
              </a:rPr>
              <a:t>prepoznate i objasnite </a:t>
            </a:r>
            <a:r>
              <a:rPr lang="sr-Latn-RS" sz="3600" dirty="0">
                <a:latin typeface="Cambria" pitchFamily="18" charset="0"/>
              </a:rPr>
              <a:t>osnovne saobraćajne </a:t>
            </a:r>
            <a:r>
              <a:rPr lang="sr-Latn-RS" sz="3600" dirty="0" smtClean="0">
                <a:latin typeface="Cambria" pitchFamily="18" charset="0"/>
              </a:rPr>
              <a:t>znake</a:t>
            </a:r>
            <a:r>
              <a:rPr lang="sr-Latn-RS" sz="3600" dirty="0">
                <a:latin typeface="Cambria" pitchFamily="18" charset="0"/>
              </a:rPr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581525"/>
            <a:ext cx="1095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969064"/>
              </p:ext>
            </p:extLst>
          </p:nvPr>
        </p:nvGraphicFramePr>
        <p:xfrm>
          <a:off x="185006" y="1671484"/>
          <a:ext cx="8851490" cy="5105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2290"/>
                <a:gridCol w="2212290"/>
                <a:gridCol w="2213455"/>
                <a:gridCol w="2213455"/>
              </a:tblGrid>
              <a:tr h="820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kern="120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STAZA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BANKINA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ŽIVOT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VISINA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66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kern="120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ZDRAVLJE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BRZINA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AUTO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VATRA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20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kern="120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DJECA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+18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ISTINA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!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66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kern="120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KACIGA</a:t>
                      </a:r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LIMIT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PRAVAC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KRIVINA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20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kern="1200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BICIKLO</a:t>
                      </a:r>
                      <a:endParaRPr lang="en-US" sz="2400" b="1" kern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kern="1200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OGRANIČENJE</a:t>
                      </a:r>
                      <a:endParaRPr lang="en-US" sz="2400" b="1" kern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kern="1200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PUT</a:t>
                      </a:r>
                      <a:endParaRPr lang="en-US" sz="2400" b="1" kern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OPASNOST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912338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4000" b="1" kern="1200" dirty="0" smtClean="0">
                          <a:solidFill>
                            <a:schemeClr val="bg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SAOBRAĆAJNI ZNAK</a:t>
                      </a:r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85006" y="5867400"/>
            <a:ext cx="8851490" cy="90948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KONAČNO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9480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552970"/>
            <a:ext cx="21912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asocijacija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500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54ED01-E2A0-4C1E-8E21-014B99041579}" type="slidenum">
              <a:rPr lang="en-US" smtClean="0">
                <a:latin typeface="Cambria" pitchFamily="18" charset="0"/>
              </a:rPr>
              <a:pPr/>
              <a:t>3</a:t>
            </a:fld>
            <a:endParaRPr lang="en-US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00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500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00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500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9480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9480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9480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9480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0460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0460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0460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0460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0460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826696" y="16714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D1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0" name="Action Button: Forward or Next 29">
            <a:hlinkClick r:id="" action="ppaction://hlinkshowjump?jump=nextslide" highlightClick="1"/>
          </p:cNvPr>
          <p:cNvSpPr/>
          <p:nvPr/>
        </p:nvSpPr>
        <p:spPr>
          <a:xfrm>
            <a:off x="7668344" y="476672"/>
            <a:ext cx="853340" cy="72008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826696" y="25096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D2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26696" y="33478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D3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26696" y="4186084"/>
            <a:ext cx="220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D4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26696" y="5024284"/>
            <a:ext cx="2209800" cy="8382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8" grpId="0" animBg="1"/>
      <p:bldP spid="10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9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7544" y="1772816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vi-VN" sz="2400" dirty="0" smtClean="0">
                <a:latin typeface="Cambria" pitchFamily="18" charset="0"/>
              </a:rPr>
              <a:t>saobraćajn</a:t>
            </a:r>
            <a:r>
              <a:rPr lang="sr-Latn-RS" sz="2400" dirty="0" smtClean="0">
                <a:latin typeface="Cambria" pitchFamily="18" charset="0"/>
              </a:rPr>
              <a:t>i</a:t>
            </a:r>
            <a:r>
              <a:rPr lang="vi-VN" sz="2400" dirty="0" smtClean="0">
                <a:latin typeface="Cambria" pitchFamily="18" charset="0"/>
              </a:rPr>
              <a:t> zna</a:t>
            </a:r>
            <a:r>
              <a:rPr lang="sr-Latn-RS" sz="2400" dirty="0" smtClean="0">
                <a:latin typeface="Cambria" pitchFamily="18" charset="0"/>
              </a:rPr>
              <a:t>ci</a:t>
            </a:r>
            <a:r>
              <a:rPr lang="vi-VN" sz="2400" dirty="0" smtClean="0">
                <a:latin typeface="Cambria" pitchFamily="18" charset="0"/>
              </a:rPr>
              <a:t>; </a:t>
            </a:r>
            <a:endParaRPr lang="sr-Latn-RS" sz="2400" dirty="0">
              <a:latin typeface="Cambria" pitchFamily="18" charset="0"/>
            </a:endParaRPr>
          </a:p>
          <a:p>
            <a:pPr marL="342900" indent="-342900">
              <a:buAutoNum type="arabicParenR"/>
            </a:pPr>
            <a:r>
              <a:rPr lang="vi-VN" sz="2400" dirty="0">
                <a:latin typeface="Cambria" pitchFamily="18" charset="0"/>
              </a:rPr>
              <a:t>oznake na kolovozu i trotoaru; </a:t>
            </a:r>
            <a:endParaRPr lang="sr-Latn-RS" sz="2400" dirty="0">
              <a:latin typeface="Cambria" pitchFamily="18" charset="0"/>
            </a:endParaRPr>
          </a:p>
          <a:p>
            <a:pPr marL="342900" indent="-342900">
              <a:buAutoNum type="arabicParenR"/>
            </a:pPr>
            <a:r>
              <a:rPr lang="sr-Latn-RS" sz="2400" dirty="0" smtClean="0">
                <a:latin typeface="Cambria" pitchFamily="18" charset="0"/>
              </a:rPr>
              <a:t>uređaji </a:t>
            </a:r>
            <a:r>
              <a:rPr lang="vi-VN" sz="2400" dirty="0" smtClean="0">
                <a:latin typeface="Cambria" pitchFamily="18" charset="0"/>
              </a:rPr>
              <a:t>za </a:t>
            </a:r>
            <a:r>
              <a:rPr lang="vi-VN" sz="2400" dirty="0">
                <a:latin typeface="Cambria" pitchFamily="18" charset="0"/>
              </a:rPr>
              <a:t>davanje svjetlosnih i zvučnih znakova (semafori); </a:t>
            </a:r>
            <a:endParaRPr lang="sr-Latn-RS" sz="2400" dirty="0">
              <a:latin typeface="Cambria" pitchFamily="18" charset="0"/>
            </a:endParaRPr>
          </a:p>
          <a:p>
            <a:pPr marL="342900" indent="-342900">
              <a:buAutoNum type="arabicParenR"/>
            </a:pPr>
            <a:r>
              <a:rPr lang="vi-VN" sz="2400" dirty="0">
                <a:latin typeface="Cambria" pitchFamily="18" charset="0"/>
              </a:rPr>
              <a:t>svijetlosne oznake na putu; </a:t>
            </a:r>
            <a:endParaRPr lang="sr-Latn-RS" sz="2400" dirty="0">
              <a:latin typeface="Cambria" pitchFamily="18" charset="0"/>
            </a:endParaRPr>
          </a:p>
          <a:p>
            <a:pPr marL="342900" indent="-342900">
              <a:buAutoNum type="arabicParenR"/>
            </a:pPr>
            <a:r>
              <a:rPr lang="vi-VN" sz="2400" dirty="0" smtClean="0">
                <a:latin typeface="Cambria" pitchFamily="18" charset="0"/>
              </a:rPr>
              <a:t>brani</a:t>
            </a:r>
            <a:r>
              <a:rPr lang="sr-Latn-RS" sz="2400" dirty="0" smtClean="0">
                <a:latin typeface="Cambria" pitchFamily="18" charset="0"/>
              </a:rPr>
              <a:t>ci</a:t>
            </a:r>
            <a:r>
              <a:rPr lang="vi-VN" sz="2400" dirty="0" smtClean="0">
                <a:latin typeface="Cambria" pitchFamily="18" charset="0"/>
              </a:rPr>
              <a:t> </a:t>
            </a:r>
            <a:r>
              <a:rPr lang="vi-VN" sz="2400" dirty="0">
                <a:latin typeface="Cambria" pitchFamily="18" charset="0"/>
              </a:rPr>
              <a:t>ili </a:t>
            </a:r>
            <a:r>
              <a:rPr lang="vi-VN" sz="2400" dirty="0" smtClean="0">
                <a:latin typeface="Cambria" pitchFamily="18" charset="0"/>
              </a:rPr>
              <a:t>polubran</a:t>
            </a:r>
            <a:r>
              <a:rPr lang="sr-Latn-RS" sz="2400" dirty="0" smtClean="0">
                <a:latin typeface="Cambria" pitchFamily="18" charset="0"/>
              </a:rPr>
              <a:t>ici</a:t>
            </a:r>
            <a:r>
              <a:rPr lang="vi-VN" sz="2400" dirty="0" smtClean="0">
                <a:latin typeface="Cambria" pitchFamily="18" charset="0"/>
              </a:rPr>
              <a:t> </a:t>
            </a:r>
            <a:r>
              <a:rPr lang="vi-VN" sz="2400" dirty="0">
                <a:latin typeface="Cambria" pitchFamily="18" charset="0"/>
              </a:rPr>
              <a:t>na prelazu puta preko željezničke pruge; </a:t>
            </a:r>
            <a:endParaRPr lang="sr-Latn-RS" sz="2400" dirty="0">
              <a:latin typeface="Cambria" pitchFamily="18" charset="0"/>
            </a:endParaRPr>
          </a:p>
          <a:p>
            <a:pPr marL="342900" indent="-342900">
              <a:buAutoNum type="arabicParenR"/>
            </a:pPr>
            <a:r>
              <a:rPr lang="vi-VN" sz="2400" dirty="0" smtClean="0">
                <a:latin typeface="Cambria" pitchFamily="18" charset="0"/>
              </a:rPr>
              <a:t>privremen</a:t>
            </a:r>
            <a:r>
              <a:rPr lang="sr-Latn-RS" sz="2400" dirty="0" smtClean="0">
                <a:latin typeface="Cambria" pitchFamily="18" charset="0"/>
              </a:rPr>
              <a:t>a</a:t>
            </a:r>
            <a:r>
              <a:rPr lang="vi-VN" sz="2400" dirty="0" smtClean="0">
                <a:latin typeface="Cambria" pitchFamily="18" charset="0"/>
              </a:rPr>
              <a:t> saobraćajn</a:t>
            </a:r>
            <a:r>
              <a:rPr lang="sr-Latn-RS" sz="2400" dirty="0" smtClean="0">
                <a:latin typeface="Cambria" pitchFamily="18" charset="0"/>
              </a:rPr>
              <a:t>a</a:t>
            </a:r>
            <a:r>
              <a:rPr lang="vi-VN" sz="2400" dirty="0" smtClean="0">
                <a:latin typeface="Cambria" pitchFamily="18" charset="0"/>
              </a:rPr>
              <a:t> signalizacija</a:t>
            </a:r>
            <a:r>
              <a:rPr lang="sr-Latn-RS" sz="2400" dirty="0" smtClean="0">
                <a:latin typeface="Cambria" pitchFamily="18" charset="0"/>
              </a:rPr>
              <a:t>;</a:t>
            </a:r>
            <a:r>
              <a:rPr lang="vi-VN" sz="2400" dirty="0" smtClean="0">
                <a:latin typeface="Cambria" pitchFamily="18" charset="0"/>
              </a:rPr>
              <a:t> </a:t>
            </a:r>
            <a:endParaRPr lang="sr-Latn-RS" sz="2400" dirty="0">
              <a:latin typeface="Cambria" pitchFamily="18" charset="0"/>
            </a:endParaRPr>
          </a:p>
          <a:p>
            <a:pPr marL="342900" indent="-342900">
              <a:buAutoNum type="arabicParenR"/>
            </a:pPr>
            <a:r>
              <a:rPr lang="vi-VN" sz="2400" dirty="0">
                <a:latin typeface="Cambria" pitchFamily="18" charset="0"/>
              </a:rPr>
              <a:t>druge oznake na putu. 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19672" y="552970"/>
            <a:ext cx="63055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vrste saobraćajne signalizacije: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935" y="5502865"/>
            <a:ext cx="335549" cy="469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838962"/>
            <a:ext cx="1453036" cy="1051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5364961"/>
            <a:ext cx="1028749" cy="1051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638245"/>
            <a:ext cx="259919" cy="333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529" y="5013176"/>
            <a:ext cx="1389103" cy="95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 descr="C:\Users\Biljana\Desktop\oprema_4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43974"/>
            <a:ext cx="752463" cy="51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51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4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900" tmFilter="0, 0; .2, .5; .8, .5; 1, 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450" autoRev="1" fill="hold"/>
                                        <p:tgtEl>
                                          <p:spTgt spid="4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75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4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4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 tmFilter="0, 0; .2, .5; .8, .5; 1, 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375" autoRev="1" fill="hold"/>
                                        <p:tgtEl>
                                          <p:spTgt spid="4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08" b="27728"/>
          <a:stretch/>
        </p:blipFill>
        <p:spPr bwMode="auto">
          <a:xfrm rot="2958375">
            <a:off x="6192574" y="3080868"/>
            <a:ext cx="1823137" cy="473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56493" y="1759886"/>
            <a:ext cx="824795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sr-Latn-RS" sz="2800" dirty="0" smtClean="0">
                <a:solidFill>
                  <a:srgbClr val="0070C0"/>
                </a:solidFill>
                <a:latin typeface="Cambria" pitchFamily="18" charset="0"/>
              </a:rPr>
              <a:t>ukazivanje </a:t>
            </a:r>
            <a:r>
              <a:rPr lang="en-US" sz="2800" dirty="0" err="1" smtClean="0">
                <a:solidFill>
                  <a:srgbClr val="0070C0"/>
                </a:solidFill>
                <a:latin typeface="Cambria" pitchFamily="18" charset="0"/>
              </a:rPr>
              <a:t>na</a:t>
            </a:r>
            <a:r>
              <a:rPr lang="en-US" sz="2800" dirty="0" smtClean="0">
                <a:solidFill>
                  <a:srgbClr val="0070C0"/>
                </a:solidFill>
                <a:latin typeface="Cambria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Cambria" pitchFamily="18" charset="0"/>
              </a:rPr>
              <a:t>na</a:t>
            </a:r>
            <a:r>
              <a:rPr lang="sr-Latn-RS" sz="2800" dirty="0" smtClean="0">
                <a:solidFill>
                  <a:srgbClr val="0070C0"/>
                </a:solidFill>
                <a:latin typeface="Cambria" pitchFamily="18" charset="0"/>
              </a:rPr>
              <a:t>č</a:t>
            </a:r>
            <a:r>
              <a:rPr lang="en-US" sz="2800" dirty="0" smtClean="0">
                <a:solidFill>
                  <a:srgbClr val="0070C0"/>
                </a:solidFill>
                <a:latin typeface="Cambria" pitchFamily="18" charset="0"/>
              </a:rPr>
              <a:t>in </a:t>
            </a:r>
            <a:r>
              <a:rPr lang="en-US" sz="2800" dirty="0" err="1" smtClean="0">
                <a:solidFill>
                  <a:srgbClr val="0070C0"/>
                </a:solidFill>
                <a:latin typeface="Cambria" pitchFamily="18" charset="0"/>
              </a:rPr>
              <a:t>pona</a:t>
            </a:r>
            <a:r>
              <a:rPr lang="sr-Latn-RS" sz="2800" dirty="0" smtClean="0">
                <a:solidFill>
                  <a:srgbClr val="0070C0"/>
                </a:solidFill>
                <a:latin typeface="Cambria" pitchFamily="18" charset="0"/>
              </a:rPr>
              <a:t>š</a:t>
            </a:r>
            <a:r>
              <a:rPr lang="en-US" sz="2800" dirty="0" err="1" smtClean="0">
                <a:solidFill>
                  <a:srgbClr val="0070C0"/>
                </a:solidFill>
                <a:latin typeface="Cambria" pitchFamily="18" charset="0"/>
              </a:rPr>
              <a:t>anja</a:t>
            </a:r>
            <a:r>
              <a:rPr lang="en-US" sz="2800" dirty="0" smtClean="0">
                <a:solidFill>
                  <a:srgbClr val="0070C0"/>
                </a:solidFill>
                <a:latin typeface="Cambria" pitchFamily="18" charset="0"/>
              </a:rPr>
              <a:t> </a:t>
            </a:r>
            <a:r>
              <a:rPr lang="sr-Latn-RS" sz="2800" dirty="0" smtClean="0">
                <a:solidFill>
                  <a:srgbClr val="0070C0"/>
                </a:solidFill>
                <a:latin typeface="Cambria" pitchFamily="18" charset="0"/>
              </a:rPr>
              <a:t>u saobraćaju;</a:t>
            </a:r>
            <a:endParaRPr lang="sr-Latn-RS" sz="2800" dirty="0">
              <a:solidFill>
                <a:srgbClr val="0070C0"/>
              </a:solidFill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sr-Latn-RS" sz="1400" dirty="0" smtClean="0">
              <a:solidFill>
                <a:srgbClr val="0070C0"/>
              </a:solidFill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solidFill>
                  <a:srgbClr val="FF0000"/>
                </a:solidFill>
                <a:latin typeface="Cambria" pitchFamily="18" charset="0"/>
              </a:rPr>
              <a:t>pru</a:t>
            </a:r>
            <a:r>
              <a:rPr lang="sr-Latn-RS" sz="2800" dirty="0" smtClean="0">
                <a:solidFill>
                  <a:srgbClr val="FF0000"/>
                </a:solidFill>
                <a:latin typeface="Cambria" pitchFamily="18" charset="0"/>
              </a:rPr>
              <a:t>ž</a:t>
            </a:r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a</a:t>
            </a:r>
            <a:r>
              <a:rPr lang="sr-Latn-RS" sz="2800" dirty="0" smtClean="0">
                <a:solidFill>
                  <a:srgbClr val="FF0000"/>
                </a:solidFill>
                <a:latin typeface="Cambria" pitchFamily="18" charset="0"/>
              </a:rPr>
              <a:t>nje</a:t>
            </a:r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itchFamily="18" charset="0"/>
              </a:rPr>
              <a:t>sigurnost</a:t>
            </a:r>
            <a:r>
              <a:rPr lang="sr-Latn-RS" sz="2800" dirty="0">
                <a:solidFill>
                  <a:srgbClr val="FF0000"/>
                </a:solidFill>
                <a:latin typeface="Cambria" pitchFamily="18" charset="0"/>
              </a:rPr>
              <a:t>i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sr-Latn-RS" sz="2800" dirty="0" smtClean="0">
                <a:solidFill>
                  <a:srgbClr val="FF0000"/>
                </a:solidFill>
                <a:latin typeface="Cambria" pitchFamily="18" charset="0"/>
              </a:rPr>
              <a:t> u vožnji;</a:t>
            </a:r>
          </a:p>
          <a:p>
            <a:endParaRPr lang="sr-Latn-RS" sz="1400" dirty="0" smtClean="0">
              <a:solidFill>
                <a:srgbClr val="FF0000"/>
              </a:solidFill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solidFill>
                  <a:srgbClr val="00B050"/>
                </a:solidFill>
                <a:latin typeface="Cambria" pitchFamily="18" charset="0"/>
              </a:rPr>
              <a:t>odre</a:t>
            </a:r>
            <a:r>
              <a:rPr lang="sr-Latn-RS" sz="2800" dirty="0" smtClean="0">
                <a:solidFill>
                  <a:srgbClr val="00B050"/>
                </a:solidFill>
                <a:latin typeface="Cambria" pitchFamily="18" charset="0"/>
              </a:rPr>
              <a:t>đ</a:t>
            </a:r>
            <a:r>
              <a:rPr lang="en-US" sz="2800" dirty="0" err="1" smtClean="0">
                <a:solidFill>
                  <a:srgbClr val="00B050"/>
                </a:solidFill>
                <a:latin typeface="Cambria" pitchFamily="18" charset="0"/>
              </a:rPr>
              <a:t>ivanje</a:t>
            </a:r>
            <a:r>
              <a:rPr lang="en-US" sz="2800" dirty="0">
                <a:solidFill>
                  <a:srgbClr val="00B050"/>
                </a:solidFill>
                <a:latin typeface="Cambria" pitchFamily="18" charset="0"/>
              </a:rPr>
              <a:t> </a:t>
            </a:r>
            <a:r>
              <a:rPr lang="en-US" sz="2800" dirty="0" smtClean="0">
                <a:solidFill>
                  <a:srgbClr val="00B050"/>
                </a:solidFill>
                <a:latin typeface="Cambria" pitchFamily="18" charset="0"/>
              </a:rPr>
              <a:t>polo</a:t>
            </a:r>
            <a:r>
              <a:rPr lang="sr-Latn-RS" sz="2800" dirty="0" smtClean="0">
                <a:solidFill>
                  <a:srgbClr val="00B050"/>
                </a:solidFill>
                <a:latin typeface="Cambria" pitchFamily="18" charset="0"/>
              </a:rPr>
              <a:t>ž</a:t>
            </a:r>
            <a:r>
              <a:rPr lang="en-US" sz="2800" dirty="0" err="1" smtClean="0">
                <a:solidFill>
                  <a:srgbClr val="00B050"/>
                </a:solidFill>
                <a:latin typeface="Cambria" pitchFamily="18" charset="0"/>
              </a:rPr>
              <a:t>aja</a:t>
            </a:r>
            <a:r>
              <a:rPr lang="en-US" sz="2800" dirty="0" smtClean="0">
                <a:solidFill>
                  <a:srgbClr val="00B050"/>
                </a:solidFill>
                <a:latin typeface="Cambria" pitchFamily="18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Cambria" pitchFamily="18" charset="0"/>
              </a:rPr>
              <a:t>u </a:t>
            </a:r>
            <a:r>
              <a:rPr lang="en-US" sz="2800" dirty="0" err="1">
                <a:solidFill>
                  <a:srgbClr val="00B050"/>
                </a:solidFill>
                <a:latin typeface="Cambria" pitchFamily="18" charset="0"/>
              </a:rPr>
              <a:t>odnosu</a:t>
            </a:r>
            <a:r>
              <a:rPr lang="en-US" sz="2800" dirty="0">
                <a:solidFill>
                  <a:srgbClr val="00B050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ambria" pitchFamily="18" charset="0"/>
              </a:rPr>
              <a:t>na</a:t>
            </a:r>
            <a:r>
              <a:rPr lang="en-US" sz="2800" dirty="0">
                <a:solidFill>
                  <a:srgbClr val="00B050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ambria" pitchFamily="18" charset="0"/>
              </a:rPr>
              <a:t>pravac</a:t>
            </a:r>
            <a:r>
              <a:rPr lang="en-US" sz="2800" dirty="0">
                <a:solidFill>
                  <a:srgbClr val="00B050"/>
                </a:solidFill>
                <a:latin typeface="Cambria" pitchFamily="18" charset="0"/>
              </a:rPr>
              <a:t> i </a:t>
            </a:r>
            <a:r>
              <a:rPr lang="en-US" sz="2800" dirty="0" err="1">
                <a:solidFill>
                  <a:srgbClr val="00B050"/>
                </a:solidFill>
                <a:latin typeface="Cambria" pitchFamily="18" charset="0"/>
              </a:rPr>
              <a:t>cilj</a:t>
            </a:r>
            <a:r>
              <a:rPr lang="en-US" sz="2800" dirty="0">
                <a:solidFill>
                  <a:srgbClr val="00B050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ambria" pitchFamily="18" charset="0"/>
              </a:rPr>
              <a:t>kretanja</a:t>
            </a:r>
            <a:r>
              <a:rPr lang="en-US" sz="2800" dirty="0">
                <a:solidFill>
                  <a:srgbClr val="00B050"/>
                </a:solidFill>
                <a:latin typeface="Cambria" pitchFamily="18" charset="0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19672" y="552970"/>
            <a:ext cx="70225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Koja je ulogA </a:t>
            </a:r>
            <a:r>
              <a:rPr lang="sr-Latn-BA" sz="2800" b="1" cap="all" dirty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saobraćajnih </a:t>
            </a:r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znakova?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343" y="4416649"/>
            <a:ext cx="136207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122" y="4369024"/>
            <a:ext cx="124777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4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53437409"/>
              </p:ext>
            </p:extLst>
          </p:nvPr>
        </p:nvGraphicFramePr>
        <p:xfrm>
          <a:off x="36512" y="1389789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19672" y="548680"/>
            <a:ext cx="699563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SAOBRAĆAJNI ZNACI dijele se u tri grupe: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43727"/>
            <a:ext cx="864096" cy="73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66005"/>
            <a:ext cx="771647" cy="783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17032"/>
            <a:ext cx="864096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4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552970"/>
            <a:ext cx="5450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spc="600" dirty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ZNAKOVI OPASNOSTI</a:t>
            </a:r>
          </a:p>
        </p:txBody>
      </p:sp>
      <p:sp>
        <p:nvSpPr>
          <p:cNvPr id="7" name="Rectangle 6"/>
          <p:cNvSpPr/>
          <p:nvPr/>
        </p:nvSpPr>
        <p:spPr>
          <a:xfrm>
            <a:off x="298667" y="1988840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sr-Latn-RS" sz="2800" dirty="0" smtClean="0">
                <a:latin typeface="Cambria" pitchFamily="18" charset="0"/>
              </a:rPr>
              <a:t>*</a:t>
            </a:r>
            <a:r>
              <a:rPr lang="vi-VN" sz="2800" dirty="0" smtClean="0">
                <a:latin typeface="Cambria" pitchFamily="18" charset="0"/>
              </a:rPr>
              <a:t>imaju </a:t>
            </a:r>
            <a:r>
              <a:rPr lang="vi-VN" sz="2800" dirty="0">
                <a:latin typeface="Cambria" pitchFamily="18" charset="0"/>
              </a:rPr>
              <a:t>zadatak da upozore učesnike u saobraćaju na </a:t>
            </a:r>
            <a:r>
              <a:rPr lang="vi-V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opasnost</a:t>
            </a:r>
            <a:r>
              <a:rPr lang="vi-VN" sz="2800" dirty="0">
                <a:latin typeface="Cambria" pitchFamily="18" charset="0"/>
              </a:rPr>
              <a:t> koja im 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pr</a:t>
            </a:r>
            <a:r>
              <a:rPr lang="sr-Latn-R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ij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eti </a:t>
            </a:r>
            <a:r>
              <a:rPr lang="vi-VN" sz="2800" dirty="0">
                <a:latin typeface="Cambria" pitchFamily="18" charset="0"/>
              </a:rPr>
              <a:t>na određenom </a:t>
            </a:r>
            <a:r>
              <a:rPr lang="vi-VN" sz="2800" dirty="0" smtClean="0">
                <a:latin typeface="Cambria" pitchFamily="18" charset="0"/>
              </a:rPr>
              <a:t>d</a:t>
            </a:r>
            <a:r>
              <a:rPr lang="sr-Latn-RS" sz="2800" dirty="0" smtClean="0">
                <a:latin typeface="Cambria" pitchFamily="18" charset="0"/>
              </a:rPr>
              <a:t>ij</a:t>
            </a:r>
            <a:r>
              <a:rPr lang="vi-VN" sz="2800" dirty="0" smtClean="0">
                <a:latin typeface="Cambria" pitchFamily="18" charset="0"/>
              </a:rPr>
              <a:t>elu </a:t>
            </a:r>
            <a:r>
              <a:rPr lang="vi-VN" sz="2800" dirty="0">
                <a:latin typeface="Cambria" pitchFamily="18" charset="0"/>
              </a:rPr>
              <a:t>puta, kao i da ih </a:t>
            </a:r>
            <a:r>
              <a:rPr lang="vi-VN" sz="2800" dirty="0" smtClean="0">
                <a:latin typeface="Cambria" pitchFamily="18" charset="0"/>
              </a:rPr>
              <a:t>obav</a:t>
            </a:r>
            <a:r>
              <a:rPr lang="sr-Latn-RS" sz="2800" dirty="0" smtClean="0">
                <a:latin typeface="Cambria" pitchFamily="18" charset="0"/>
              </a:rPr>
              <a:t>ij</a:t>
            </a:r>
            <a:r>
              <a:rPr lang="vi-VN" sz="2800" dirty="0" smtClean="0">
                <a:latin typeface="Cambria" pitchFamily="18" charset="0"/>
              </a:rPr>
              <a:t>este </a:t>
            </a:r>
            <a:r>
              <a:rPr lang="vi-VN" sz="2800" dirty="0">
                <a:latin typeface="Cambria" pitchFamily="18" charset="0"/>
              </a:rPr>
              <a:t>o prirodi te opasnosti.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1" y="3789040"/>
            <a:ext cx="67687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ambria" pitchFamily="18" charset="0"/>
              </a:rPr>
              <a:t>Znaci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opasnosti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imaju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oblik</a:t>
            </a:r>
            <a:r>
              <a:rPr lang="en-US" sz="2800" dirty="0">
                <a:latin typeface="Cambria" pitchFamily="18" charset="0"/>
              </a:rPr>
              <a:t> </a:t>
            </a:r>
            <a:r>
              <a:rPr lang="en-US" sz="2800" dirty="0" err="1" smtClean="0">
                <a:latin typeface="Cambria" pitchFamily="18" charset="0"/>
              </a:rPr>
              <a:t>trougla</a:t>
            </a:r>
            <a:r>
              <a:rPr lang="en-US" sz="2800" dirty="0" smtClean="0">
                <a:latin typeface="Cambria" pitchFamily="18" charset="0"/>
              </a:rPr>
              <a:t> b</a:t>
            </a:r>
            <a:r>
              <a:rPr lang="sr-Latn-RS" sz="2800" dirty="0" smtClean="0">
                <a:latin typeface="Cambria" pitchFamily="18" charset="0"/>
              </a:rPr>
              <a:t>ij</a:t>
            </a:r>
            <a:r>
              <a:rPr lang="en-US" sz="2800" dirty="0" err="1" smtClean="0">
                <a:latin typeface="Cambria" pitchFamily="18" charset="0"/>
              </a:rPr>
              <a:t>ele</a:t>
            </a:r>
            <a:r>
              <a:rPr lang="en-US" sz="2800" dirty="0" smtClean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boje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crvenim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obodom</a:t>
            </a:r>
            <a:r>
              <a:rPr lang="en-US" sz="2800" dirty="0">
                <a:latin typeface="Cambria" pitchFamily="18" charset="0"/>
              </a:rPr>
              <a:t>, a </a:t>
            </a:r>
            <a:r>
              <a:rPr lang="en-US" sz="2800" dirty="0" err="1">
                <a:latin typeface="Cambria" pitchFamily="18" charset="0"/>
              </a:rPr>
              <a:t>simboli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na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znaku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crne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boje</a:t>
            </a:r>
            <a:r>
              <a:rPr lang="en-US" sz="2800" dirty="0">
                <a:latin typeface="Cambria" pitchFamily="18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342846" y="5486979"/>
            <a:ext cx="5309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dirty="0">
                <a:latin typeface="Cambria" pitchFamily="18" charset="0"/>
              </a:rPr>
              <a:t>Izuzetak je znak "</a:t>
            </a:r>
            <a:r>
              <a:rPr lang="pl-PL" sz="2800" i="1" dirty="0">
                <a:latin typeface="Cambria" pitchFamily="18" charset="0"/>
              </a:rPr>
              <a:t>radovi na putu</a:t>
            </a:r>
            <a:r>
              <a:rPr lang="pl-PL" sz="2800" dirty="0">
                <a:latin typeface="Cambria" pitchFamily="18" charset="0"/>
              </a:rPr>
              <a:t>".</a:t>
            </a:r>
            <a:endParaRPr lang="en-US" sz="2800" dirty="0">
              <a:latin typeface="Cambria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078" y="3344380"/>
            <a:ext cx="2256943" cy="201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91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476672"/>
            <a:ext cx="38682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DA LI PREPOZNAJETE NEKe OD </a:t>
            </a:r>
          </a:p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ZNAKova OPASNOSTI?</a:t>
            </a:r>
            <a:endParaRPr lang="sr-Latn-BA" sz="2000" b="1" cap="all" dirty="0">
              <a:ln w="9000" cmpd="sng">
                <a:noFill/>
                <a:prstDash val="solid"/>
              </a:ln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469" y="1804754"/>
            <a:ext cx="192405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29" y="1804754"/>
            <a:ext cx="192405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607832" y="6053226"/>
            <a:ext cx="1922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dirty="0" smtClean="0">
                <a:latin typeface="Cambria" pitchFamily="18" charset="0"/>
              </a:rPr>
              <a:t>Radovi </a:t>
            </a:r>
            <a:r>
              <a:rPr lang="pl-PL" sz="2000" b="1" i="1" dirty="0">
                <a:latin typeface="Cambria" pitchFamily="18" charset="0"/>
              </a:rPr>
              <a:t>na putu</a:t>
            </a:r>
            <a:endParaRPr lang="en-US" sz="2000" b="1" dirty="0"/>
          </a:p>
        </p:txBody>
      </p:sp>
      <p:sp>
        <p:nvSpPr>
          <p:cNvPr id="16" name="Rectangle 15"/>
          <p:cNvSpPr/>
          <p:nvPr/>
        </p:nvSpPr>
        <p:spPr>
          <a:xfrm>
            <a:off x="-12226" y="3532946"/>
            <a:ext cx="2263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dirty="0">
                <a:latin typeface="Cambria" pitchFamily="18" charset="0"/>
              </a:rPr>
              <a:t>Opasnost na putu </a:t>
            </a:r>
            <a:endParaRPr lang="en-US" sz="2000" b="1" dirty="0"/>
          </a:p>
        </p:txBody>
      </p:sp>
      <p:sp>
        <p:nvSpPr>
          <p:cNvPr id="17" name="Rectangle 16"/>
          <p:cNvSpPr/>
          <p:nvPr/>
        </p:nvSpPr>
        <p:spPr>
          <a:xfrm>
            <a:off x="2642842" y="3532946"/>
            <a:ext cx="13453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dirty="0" smtClean="0">
                <a:latin typeface="Cambria" pitchFamily="18" charset="0"/>
              </a:rPr>
              <a:t>Klizav put</a:t>
            </a:r>
            <a:endParaRPr lang="en-US" sz="2000" b="1" dirty="0"/>
          </a:p>
        </p:txBody>
      </p:sp>
      <p:sp>
        <p:nvSpPr>
          <p:cNvPr id="18" name="Rectangle 17"/>
          <p:cNvSpPr/>
          <p:nvPr/>
        </p:nvSpPr>
        <p:spPr>
          <a:xfrm>
            <a:off x="4626587" y="3532946"/>
            <a:ext cx="18853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dirty="0" smtClean="0">
                <a:latin typeface="Cambria" pitchFamily="18" charset="0"/>
              </a:rPr>
              <a:t>Pješak na putu</a:t>
            </a:r>
            <a:endParaRPr lang="en-US" sz="2000" b="1" dirty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4" y="4121521"/>
            <a:ext cx="20955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21521"/>
            <a:ext cx="20955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472956" y="6053226"/>
            <a:ext cx="16850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dirty="0" smtClean="0">
                <a:latin typeface="Cambria" pitchFamily="18" charset="0"/>
              </a:rPr>
              <a:t>Blizina obale</a:t>
            </a:r>
            <a:endParaRPr lang="en-US" sz="2000" b="1" dirty="0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24" y="1804754"/>
            <a:ext cx="192405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21521"/>
            <a:ext cx="2138515" cy="187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0900" y="6053226"/>
            <a:ext cx="21375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dirty="0" smtClean="0">
                <a:latin typeface="Cambria" pitchFamily="18" charset="0"/>
              </a:rPr>
              <a:t>Životinje na putu</a:t>
            </a:r>
            <a:endParaRPr lang="en-US" sz="2000" b="1" dirty="0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099" y="1804754"/>
            <a:ext cx="192405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6825761" y="3532946"/>
            <a:ext cx="21387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i="1" dirty="0" smtClean="0">
                <a:latin typeface="Cambria" pitchFamily="18" charset="0"/>
              </a:rPr>
              <a:t>Biciklisti na putu</a:t>
            </a:r>
            <a:endParaRPr lang="en-US" sz="2000" b="1" dirty="0"/>
          </a:p>
        </p:txBody>
      </p:sp>
      <p:sp>
        <p:nvSpPr>
          <p:cNvPr id="28" name="Rectangle 27"/>
          <p:cNvSpPr/>
          <p:nvPr/>
        </p:nvSpPr>
        <p:spPr>
          <a:xfrm>
            <a:off x="6933707" y="6053226"/>
            <a:ext cx="21577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i="1" dirty="0" smtClean="0">
                <a:latin typeface="Cambria" pitchFamily="18" charset="0"/>
              </a:rPr>
              <a:t>Ukrštanje puteva</a:t>
            </a:r>
          </a:p>
          <a:p>
            <a:pPr algn="ctr"/>
            <a:r>
              <a:rPr lang="pl-PL" sz="2000" b="1" i="1" dirty="0" smtClean="0">
                <a:latin typeface="Cambria" pitchFamily="18" charset="0"/>
              </a:rPr>
              <a:t>iste važnosti</a:t>
            </a:r>
            <a:endParaRPr lang="en-US" sz="2000" b="1" dirty="0"/>
          </a:p>
        </p:txBody>
      </p: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7668344" y="476672"/>
            <a:ext cx="853340" cy="72008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100" y="4275738"/>
            <a:ext cx="2031388" cy="181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9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0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6"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21" grpId="0"/>
      <p:bldP spid="24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552970"/>
            <a:ext cx="5969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spc="300" dirty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ZNAKOVI IZRIČITIH NAREDBI</a:t>
            </a:r>
          </a:p>
        </p:txBody>
      </p:sp>
      <p:sp>
        <p:nvSpPr>
          <p:cNvPr id="7" name="Rectangle 6"/>
          <p:cNvSpPr/>
          <p:nvPr/>
        </p:nvSpPr>
        <p:spPr>
          <a:xfrm>
            <a:off x="298667" y="1772816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r-Latn-RS" sz="2800" dirty="0" smtClean="0">
                <a:latin typeface="Cambria" pitchFamily="18" charset="0"/>
              </a:rPr>
              <a:t>*</a:t>
            </a:r>
            <a:r>
              <a:rPr lang="vi-VN" sz="2800" dirty="0" smtClean="0">
                <a:latin typeface="Cambria" pitchFamily="18" charset="0"/>
              </a:rPr>
              <a:t>stavljaju </a:t>
            </a:r>
            <a:r>
              <a:rPr lang="vi-VN" sz="2800" dirty="0">
                <a:latin typeface="Cambria" pitchFamily="18" charset="0"/>
              </a:rPr>
              <a:t>do znanja učesnicima u saobraćaju na putu </a:t>
            </a:r>
            <a:r>
              <a:rPr lang="vi-V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zabrane</a:t>
            </a:r>
            <a:r>
              <a:rPr lang="vi-VN" sz="2800" dirty="0">
                <a:latin typeface="Cambria" pitchFamily="18" charset="0"/>
              </a:rPr>
              <a:t>, </a:t>
            </a:r>
            <a:r>
              <a:rPr lang="vi-V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ograničenja</a:t>
            </a:r>
            <a:r>
              <a:rPr lang="vi-V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vi-VN" sz="2800" dirty="0">
                <a:latin typeface="Cambria" pitchFamily="18" charset="0"/>
              </a:rPr>
              <a:t>i </a:t>
            </a:r>
            <a:r>
              <a:rPr lang="vi-V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obaveze</a:t>
            </a:r>
            <a:r>
              <a:rPr lang="vi-VN" sz="2800" dirty="0">
                <a:latin typeface="Cambria" pitchFamily="18" charset="0"/>
              </a:rPr>
              <a:t>.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852936"/>
            <a:ext cx="914399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Mogu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se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podeliti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u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dv</a:t>
            </a:r>
            <a:r>
              <a:rPr lang="sr-Latn-R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ij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e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grupe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: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32" y="5833300"/>
            <a:ext cx="894367" cy="92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59092" y="3573016"/>
            <a:ext cx="3148812" cy="83099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Cambria" pitchFamily="18" charset="0"/>
              </a:rPr>
              <a:t>ZNAKOVI ZABRANE I </a:t>
            </a:r>
            <a:endParaRPr lang="sr-Latn-RS" sz="2400" b="1" dirty="0" smtClean="0">
              <a:latin typeface="Cambria" pitchFamily="18" charset="0"/>
            </a:endParaRPr>
          </a:p>
          <a:p>
            <a:pPr algn="ctr"/>
            <a:r>
              <a:rPr lang="en-US" sz="2400" b="1" dirty="0" smtClean="0">
                <a:latin typeface="Cambria" pitchFamily="18" charset="0"/>
              </a:rPr>
              <a:t>OGRANIČENJA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36096" y="3573016"/>
            <a:ext cx="2857642" cy="83099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latin typeface="Cambria" pitchFamily="18" charset="0"/>
              </a:rPr>
              <a:t>ZNAKOVI OBAVEZE</a:t>
            </a:r>
            <a:endParaRPr lang="sr-Latn-RS" sz="2400" b="1" dirty="0" smtClean="0">
              <a:latin typeface="Cambria" pitchFamily="18" charset="0"/>
            </a:endParaRPr>
          </a:p>
          <a:p>
            <a:endParaRPr lang="en-US" sz="2400" b="1" dirty="0"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2987" y="4581128"/>
            <a:ext cx="38769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400" dirty="0">
                <a:latin typeface="Cambria" pitchFamily="18" charset="0"/>
              </a:rPr>
              <a:t>Imaju oblik kruga, osnovna boja je bijela sa crvenim obodom, a simboli i natpisi su crne </a:t>
            </a:r>
            <a:r>
              <a:rPr lang="pl-PL" sz="2400" dirty="0" smtClean="0">
                <a:latin typeface="Cambria" pitchFamily="18" charset="0"/>
              </a:rPr>
              <a:t>boje.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4930850" y="4581128"/>
            <a:ext cx="3876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400" dirty="0">
                <a:latin typeface="Cambria" pitchFamily="18" charset="0"/>
              </a:rPr>
              <a:t>Imaju oblik kruga, osnovna boja je </a:t>
            </a:r>
            <a:r>
              <a:rPr lang="pl-PL" sz="2400" dirty="0" smtClean="0">
                <a:latin typeface="Cambria" pitchFamily="18" charset="0"/>
              </a:rPr>
              <a:t>plava, </a:t>
            </a:r>
            <a:r>
              <a:rPr lang="pl-PL" sz="2400" dirty="0">
                <a:latin typeface="Cambria" pitchFamily="18" charset="0"/>
              </a:rPr>
              <a:t>a simboli i natpisi su </a:t>
            </a:r>
            <a:r>
              <a:rPr lang="pl-PL" sz="2400" dirty="0" smtClean="0">
                <a:latin typeface="Cambria" pitchFamily="18" charset="0"/>
              </a:rPr>
              <a:t>bijele </a:t>
            </a:r>
            <a:r>
              <a:rPr lang="pl-PL" sz="2400" dirty="0" smtClean="0">
                <a:latin typeface="Cambria" pitchFamily="18" charset="0"/>
              </a:rPr>
              <a:t>boje.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5" y="5805264"/>
            <a:ext cx="983927" cy="983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9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552970"/>
            <a:ext cx="5969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spc="300" dirty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ZNAKOVI IZRIČITIH NAREDBI</a:t>
            </a:r>
          </a:p>
        </p:txBody>
      </p:sp>
      <p:sp>
        <p:nvSpPr>
          <p:cNvPr id="9" name="Rectangle 8"/>
          <p:cNvSpPr/>
          <p:nvPr/>
        </p:nvSpPr>
        <p:spPr>
          <a:xfrm>
            <a:off x="427775" y="1700808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sz="2800" dirty="0" smtClean="0">
                <a:latin typeface="Cambria" pitchFamily="18" charset="0"/>
              </a:rPr>
              <a:t>Izuzetak su dva znaka</a:t>
            </a:r>
          </a:p>
          <a:p>
            <a:pPr algn="ctr">
              <a:defRPr/>
            </a:pPr>
            <a:r>
              <a:rPr lang="pl-PL" sz="2800" dirty="0" smtClean="0">
                <a:latin typeface="Cambria" pitchFamily="18" charset="0"/>
              </a:rPr>
              <a:t>Koji su ovo znaci da li znaš?</a:t>
            </a:r>
            <a:endParaRPr lang="pl-PL" sz="2800" dirty="0">
              <a:latin typeface="Cambria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56176" y="3071105"/>
            <a:ext cx="20955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87" y="2811387"/>
            <a:ext cx="2376810" cy="237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384605" y="5157192"/>
            <a:ext cx="19318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latin typeface="Cambria" pitchFamily="18" charset="0"/>
              </a:rPr>
              <a:t>USTUPANJE </a:t>
            </a:r>
          </a:p>
          <a:p>
            <a:pPr algn="ctr"/>
            <a:r>
              <a:rPr lang="pl-PL" sz="2400" b="1" dirty="0" smtClean="0">
                <a:latin typeface="Cambria" pitchFamily="18" charset="0"/>
              </a:rPr>
              <a:t>PRVENSTVA </a:t>
            </a:r>
          </a:p>
          <a:p>
            <a:pPr algn="ctr"/>
            <a:r>
              <a:rPr lang="pl-PL" sz="2400" b="1" dirty="0" smtClean="0">
                <a:latin typeface="Cambria" pitchFamily="18" charset="0"/>
              </a:rPr>
              <a:t>PROLAZA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2687" y="5367129"/>
            <a:ext cx="24675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latin typeface="Cambria" pitchFamily="18" charset="0"/>
              </a:rPr>
              <a:t>OBAVEZNO</a:t>
            </a:r>
          </a:p>
          <a:p>
            <a:pPr algn="ctr"/>
            <a:r>
              <a:rPr lang="pl-PL" sz="2400" b="1" dirty="0" smtClean="0">
                <a:latin typeface="Cambria" pitchFamily="18" charset="0"/>
              </a:rPr>
              <a:t>ZAUSTAVLJANJE</a:t>
            </a: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3986745" y="2967335"/>
            <a:ext cx="117051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1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1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7668344" y="476672"/>
            <a:ext cx="853340" cy="72008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4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</p:childTnLst>
        </p:cTn>
      </p:par>
    </p:tnLst>
    <p:bldLst>
      <p:bldP spid="12" grpId="1"/>
      <p:bldP spid="13" grpId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7668344" y="476672"/>
            <a:ext cx="853340" cy="72008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85755"/>
            <a:ext cx="1447502" cy="144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643" y="4285755"/>
            <a:ext cx="1447502" cy="144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758" y="4285755"/>
            <a:ext cx="1447502" cy="144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775"/>
            <a:ext cx="1447502" cy="144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372" y="1628775"/>
            <a:ext cx="1410002" cy="141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301731" y="3068960"/>
            <a:ext cx="15304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Zabrana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saobraćaja 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u </a:t>
            </a:r>
            <a:r>
              <a:rPr lang="pl-PL" b="1" i="1" dirty="0">
                <a:latin typeface="Cambria" pitchFamily="18" charset="0"/>
              </a:rPr>
              <a:t>oba </a:t>
            </a:r>
            <a:r>
              <a:rPr lang="pl-PL" b="1" i="1" dirty="0" smtClean="0">
                <a:latin typeface="Cambria" pitchFamily="18" charset="0"/>
              </a:rPr>
              <a:t>smjera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2571262" y="3207460"/>
            <a:ext cx="13862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Zabranejno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parkiranje</a:t>
            </a:r>
            <a:endParaRPr lang="en-US" b="1" dirty="0"/>
          </a:p>
        </p:txBody>
      </p:sp>
      <p:sp>
        <p:nvSpPr>
          <p:cNvPr id="29" name="Rectangle 28"/>
          <p:cNvSpPr/>
          <p:nvPr/>
        </p:nvSpPr>
        <p:spPr>
          <a:xfrm>
            <a:off x="4696587" y="3068960"/>
            <a:ext cx="17620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Zabranejno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zaustavljanje i 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parkiranje</a:t>
            </a:r>
            <a:endParaRPr lang="en-US" b="1" dirty="0"/>
          </a:p>
        </p:txBody>
      </p:sp>
      <p:sp>
        <p:nvSpPr>
          <p:cNvPr id="30" name="Rectangle 29"/>
          <p:cNvSpPr/>
          <p:nvPr/>
        </p:nvSpPr>
        <p:spPr>
          <a:xfrm>
            <a:off x="7105194" y="3068960"/>
            <a:ext cx="17362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Zabrana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saobraćaja </a:t>
            </a:r>
            <a:r>
              <a:rPr lang="pl-PL" b="1" i="1" dirty="0">
                <a:latin typeface="Cambria" pitchFamily="18" charset="0"/>
              </a:rPr>
              <a:t>u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jednom smjeru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>
          <a:xfrm>
            <a:off x="369634" y="5763147"/>
            <a:ext cx="139467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Zabrana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saobraćaja 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za pješake</a:t>
            </a:r>
            <a:endParaRPr lang="en-US" b="1" dirty="0"/>
          </a:p>
        </p:txBody>
      </p:sp>
      <p:sp>
        <p:nvSpPr>
          <p:cNvPr id="32" name="Rectangle 31"/>
          <p:cNvSpPr/>
          <p:nvPr/>
        </p:nvSpPr>
        <p:spPr>
          <a:xfrm>
            <a:off x="2571262" y="5901647"/>
            <a:ext cx="13862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Zabranejno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preticanje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4540008" y="5763147"/>
            <a:ext cx="20751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Prvenstvo prolaza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za vozila iz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suprotnog smjera</a:t>
            </a:r>
            <a:endParaRPr lang="en-US" b="1" dirty="0"/>
          </a:p>
        </p:txBody>
      </p:sp>
      <p:sp>
        <p:nvSpPr>
          <p:cNvPr id="34" name="Rectangle 33"/>
          <p:cNvSpPr/>
          <p:nvPr/>
        </p:nvSpPr>
        <p:spPr>
          <a:xfrm>
            <a:off x="7250333" y="5763147"/>
            <a:ext cx="1445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Ograničenje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brzine</a:t>
            </a:r>
            <a:endParaRPr lang="en-US" b="1" dirty="0"/>
          </a:p>
        </p:txBody>
      </p:sp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703" y="1628775"/>
            <a:ext cx="1425381" cy="142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10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318" y="1628775"/>
            <a:ext cx="1454097" cy="143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619672" y="476672"/>
            <a:ext cx="44830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DA LI PREPOZNAJETE NEKe OD </a:t>
            </a:r>
          </a:p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znakova zabrane i ograničenja?</a:t>
            </a:r>
            <a:endParaRPr lang="sr-Latn-BA" sz="2000" b="1" cap="all" dirty="0">
              <a:ln w="9000" cmpd="sng">
                <a:noFill/>
                <a:prstDash val="solid"/>
              </a:ln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125" y="4237075"/>
            <a:ext cx="1496181" cy="149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46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8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7668344" y="476672"/>
            <a:ext cx="853340" cy="72008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17450" y="3068960"/>
            <a:ext cx="18990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Obavezan </a:t>
            </a:r>
            <a:r>
              <a:rPr lang="pl-PL" b="1" i="1" dirty="0" smtClean="0">
                <a:latin typeface="Cambria" pitchFamily="18" charset="0"/>
              </a:rPr>
              <a:t>sjmer 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- </a:t>
            </a:r>
            <a:r>
              <a:rPr lang="pl-PL" b="1" i="1" dirty="0">
                <a:latin typeface="Cambria" pitchFamily="18" charset="0"/>
              </a:rPr>
              <a:t>desno 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2691968" y="3068960"/>
            <a:ext cx="11448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Pješačka 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staza</a:t>
            </a:r>
            <a:endParaRPr lang="en-US" b="1" dirty="0"/>
          </a:p>
        </p:txBody>
      </p:sp>
      <p:sp>
        <p:nvSpPr>
          <p:cNvPr id="29" name="Rectangle 28"/>
          <p:cNvSpPr/>
          <p:nvPr/>
        </p:nvSpPr>
        <p:spPr>
          <a:xfrm>
            <a:off x="4722299" y="3068960"/>
            <a:ext cx="1710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Lanci za </a:t>
            </a:r>
            <a:r>
              <a:rPr lang="pl-PL" b="1" i="1" dirty="0" smtClean="0">
                <a:latin typeface="Cambria" pitchFamily="18" charset="0"/>
              </a:rPr>
              <a:t>snijeg</a:t>
            </a:r>
            <a:endParaRPr lang="en-US" b="1" dirty="0"/>
          </a:p>
        </p:txBody>
      </p:sp>
      <p:sp>
        <p:nvSpPr>
          <p:cNvPr id="30" name="Rectangle 29"/>
          <p:cNvSpPr/>
          <p:nvPr/>
        </p:nvSpPr>
        <p:spPr>
          <a:xfrm>
            <a:off x="6838230" y="3068960"/>
            <a:ext cx="22701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i="1" dirty="0">
                <a:latin typeface="Cambria" pitchFamily="18" charset="0"/>
              </a:rPr>
              <a:t>Dozvoljeni </a:t>
            </a:r>
            <a:r>
              <a:rPr lang="it-IT" b="1" i="1" dirty="0" smtClean="0">
                <a:latin typeface="Cambria" pitchFamily="18" charset="0"/>
              </a:rPr>
              <a:t>sm</a:t>
            </a:r>
            <a:r>
              <a:rPr lang="sr-Latn-RS" b="1" i="1" dirty="0" smtClean="0">
                <a:latin typeface="Cambria" pitchFamily="18" charset="0"/>
              </a:rPr>
              <a:t>j</a:t>
            </a:r>
            <a:r>
              <a:rPr lang="it-IT" b="1" i="1" dirty="0" smtClean="0">
                <a:latin typeface="Cambria" pitchFamily="18" charset="0"/>
              </a:rPr>
              <a:t>erovi </a:t>
            </a:r>
            <a:endParaRPr lang="sr-Latn-RS" b="1" i="1" dirty="0" smtClean="0">
              <a:latin typeface="Cambria" pitchFamily="18" charset="0"/>
            </a:endParaRPr>
          </a:p>
          <a:p>
            <a:pPr algn="ctr"/>
            <a:r>
              <a:rPr lang="it-IT" b="1" i="1" dirty="0" smtClean="0">
                <a:latin typeface="Cambria" pitchFamily="18" charset="0"/>
              </a:rPr>
              <a:t>- </a:t>
            </a:r>
            <a:r>
              <a:rPr lang="it-IT" b="1" i="1" dirty="0">
                <a:latin typeface="Cambria" pitchFamily="18" charset="0"/>
              </a:rPr>
              <a:t>pravo i desno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>
          <a:xfrm>
            <a:off x="134757" y="5763147"/>
            <a:ext cx="16282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Spojene staze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za </a:t>
            </a:r>
            <a:r>
              <a:rPr lang="pl-PL" b="1" i="1" dirty="0">
                <a:latin typeface="Cambria" pitchFamily="18" charset="0"/>
              </a:rPr>
              <a:t>bicikliste i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pješake</a:t>
            </a:r>
            <a:endParaRPr lang="en-US" b="1" dirty="0"/>
          </a:p>
        </p:txBody>
      </p:sp>
      <p:sp>
        <p:nvSpPr>
          <p:cNvPr id="32" name="Rectangle 31"/>
          <p:cNvSpPr/>
          <p:nvPr/>
        </p:nvSpPr>
        <p:spPr>
          <a:xfrm>
            <a:off x="2514131" y="5901647"/>
            <a:ext cx="15005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Biciklistička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staza 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4557769" y="5763147"/>
            <a:ext cx="20396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Najmanje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dozvoljena </a:t>
            </a:r>
            <a:r>
              <a:rPr lang="pl-PL" b="1" i="1" dirty="0">
                <a:latin typeface="Cambria" pitchFamily="18" charset="0"/>
              </a:rPr>
              <a:t>brzina</a:t>
            </a:r>
            <a:endParaRPr lang="en-US" b="1" dirty="0"/>
          </a:p>
        </p:txBody>
      </p:sp>
      <p:sp>
        <p:nvSpPr>
          <p:cNvPr id="34" name="Rectangle 33"/>
          <p:cNvSpPr/>
          <p:nvPr/>
        </p:nvSpPr>
        <p:spPr>
          <a:xfrm>
            <a:off x="7301629" y="5763147"/>
            <a:ext cx="13433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Kružni tok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saobraćaja</a:t>
            </a:r>
            <a:endParaRPr lang="en-US" b="1" dirty="0"/>
          </a:p>
        </p:txBody>
      </p:sp>
      <p:sp>
        <p:nvSpPr>
          <p:cNvPr id="23" name="Rectangle 22"/>
          <p:cNvSpPr/>
          <p:nvPr/>
        </p:nvSpPr>
        <p:spPr>
          <a:xfrm>
            <a:off x="1619672" y="476672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DA LI PREPOZNAJETE NEKe OD</a:t>
            </a:r>
          </a:p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znakova obaveze?</a:t>
            </a:r>
            <a:endParaRPr lang="sr-Latn-BA" sz="2000" b="1" cap="all" dirty="0">
              <a:ln w="9000" cmpd="sng">
                <a:noFill/>
                <a:prstDash val="solid"/>
              </a:ln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96" y="1638298"/>
            <a:ext cx="1249200" cy="124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48" y="1638298"/>
            <a:ext cx="1249200" cy="124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4364832"/>
            <a:ext cx="1247775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91" y="4364832"/>
            <a:ext cx="1247775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133" y="4364832"/>
            <a:ext cx="1247775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" t="5330" r="59246" b="19111"/>
          <a:stretch/>
        </p:blipFill>
        <p:spPr bwMode="auto">
          <a:xfrm>
            <a:off x="2654223" y="1638299"/>
            <a:ext cx="1252990" cy="12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9" t="6181" r="4521" b="20845"/>
          <a:stretch/>
        </p:blipFill>
        <p:spPr bwMode="auto">
          <a:xfrm>
            <a:off x="301733" y="4340719"/>
            <a:ext cx="1320817" cy="12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 descr="Rezultat slika za Lanci za sneg znak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t="7900" r="15297" b="5978"/>
          <a:stretch/>
        </p:blipFill>
        <p:spPr bwMode="auto">
          <a:xfrm>
            <a:off x="4940340" y="1638299"/>
            <a:ext cx="1335380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78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552970"/>
            <a:ext cx="4985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spc="300" dirty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ZNAKOVI </a:t>
            </a:r>
            <a:r>
              <a:rPr lang="sr-Latn-BA" sz="2800" b="1" cap="all" spc="300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OBAVjEŠTENJA</a:t>
            </a:r>
            <a:endParaRPr lang="sr-Latn-BA" sz="2800" b="1" cap="all" spc="300" dirty="0">
              <a:ln w="9000" cmpd="sng">
                <a:noFill/>
                <a:prstDash val="solid"/>
              </a:ln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665" y="1772816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r-Latn-RS" sz="2800" dirty="0" smtClean="0">
                <a:latin typeface="Cambria" pitchFamily="18" charset="0"/>
              </a:rPr>
              <a:t>*</a:t>
            </a:r>
            <a:r>
              <a:rPr lang="sr-Latn-R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obavještavaju</a:t>
            </a:r>
            <a:r>
              <a:rPr lang="sr-Latn-RS" sz="2800" dirty="0" smtClean="0">
                <a:latin typeface="Cambria" pitchFamily="18" charset="0"/>
              </a:rPr>
              <a:t> </a:t>
            </a:r>
            <a:r>
              <a:rPr lang="vi-VN" sz="2800" dirty="0" smtClean="0">
                <a:latin typeface="Cambria" pitchFamily="18" charset="0"/>
              </a:rPr>
              <a:t>o </a:t>
            </a:r>
            <a:r>
              <a:rPr lang="vi-VN" sz="2800" dirty="0">
                <a:latin typeface="Cambria" pitchFamily="18" charset="0"/>
              </a:rPr>
              <a:t>putu kojim se </a:t>
            </a:r>
            <a:r>
              <a:rPr lang="vi-VN" sz="2800" dirty="0" smtClean="0">
                <a:latin typeface="Cambria" pitchFamily="18" charset="0"/>
              </a:rPr>
              <a:t>kreć</a:t>
            </a:r>
            <a:r>
              <a:rPr lang="sr-Latn-RS" sz="2800" dirty="0" smtClean="0">
                <a:latin typeface="Cambria" pitchFamily="18" charset="0"/>
              </a:rPr>
              <a:t>emo</a:t>
            </a:r>
            <a:r>
              <a:rPr lang="vi-VN" sz="2800" dirty="0" smtClean="0">
                <a:latin typeface="Cambria" pitchFamily="18" charset="0"/>
              </a:rPr>
              <a:t>, </a:t>
            </a:r>
            <a:r>
              <a:rPr lang="vi-VN" sz="2800" dirty="0">
                <a:latin typeface="Cambria" pitchFamily="18" charset="0"/>
              </a:rPr>
              <a:t>nazivima </a:t>
            </a:r>
            <a:r>
              <a:rPr lang="vi-VN" sz="2800" dirty="0" smtClean="0">
                <a:latin typeface="Cambria" pitchFamily="18" charset="0"/>
              </a:rPr>
              <a:t>m</a:t>
            </a:r>
            <a:r>
              <a:rPr lang="sr-Latn-RS" sz="2800" dirty="0" smtClean="0">
                <a:latin typeface="Cambria" pitchFamily="18" charset="0"/>
              </a:rPr>
              <a:t>j</a:t>
            </a:r>
            <a:r>
              <a:rPr lang="vi-VN" sz="2800" dirty="0" smtClean="0">
                <a:latin typeface="Cambria" pitchFamily="18" charset="0"/>
              </a:rPr>
              <a:t>esta </a:t>
            </a:r>
            <a:r>
              <a:rPr lang="vi-VN" sz="2800" dirty="0">
                <a:latin typeface="Cambria" pitchFamily="18" charset="0"/>
              </a:rPr>
              <a:t>kroz koja </a:t>
            </a:r>
            <a:r>
              <a:rPr lang="vi-VN" sz="2800" dirty="0" smtClean="0">
                <a:latin typeface="Cambria" pitchFamily="18" charset="0"/>
              </a:rPr>
              <a:t>prolaz</a:t>
            </a:r>
            <a:r>
              <a:rPr lang="sr-Latn-RS" sz="2800" dirty="0" smtClean="0">
                <a:latin typeface="Cambria" pitchFamily="18" charset="0"/>
              </a:rPr>
              <a:t>imo</a:t>
            </a:r>
            <a:r>
              <a:rPr lang="vi-VN" sz="2800" dirty="0" smtClean="0">
                <a:latin typeface="Cambria" pitchFamily="18" charset="0"/>
              </a:rPr>
              <a:t> </a:t>
            </a:r>
            <a:r>
              <a:rPr lang="vi-VN" sz="2800" dirty="0">
                <a:latin typeface="Cambria" pitchFamily="18" charset="0"/>
              </a:rPr>
              <a:t>i udaljenosti od </a:t>
            </a:r>
            <a:r>
              <a:rPr lang="vi-VN" sz="2800" dirty="0" smtClean="0">
                <a:latin typeface="Cambria" pitchFamily="18" charset="0"/>
              </a:rPr>
              <a:t>tih m</a:t>
            </a:r>
            <a:r>
              <a:rPr lang="sr-Latn-RS" sz="2800" dirty="0" smtClean="0">
                <a:latin typeface="Cambria" pitchFamily="18" charset="0"/>
              </a:rPr>
              <a:t>j</a:t>
            </a:r>
            <a:r>
              <a:rPr lang="vi-VN" sz="2800" dirty="0" smtClean="0">
                <a:latin typeface="Cambria" pitchFamily="18" charset="0"/>
              </a:rPr>
              <a:t>esta.</a:t>
            </a:r>
            <a:r>
              <a:rPr lang="sr-Latn-R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8665" y="2924944"/>
            <a:ext cx="84969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 err="1">
                <a:latin typeface="Cambria" pitchFamily="18" charset="0"/>
              </a:rPr>
              <a:t>I</a:t>
            </a:r>
            <a:r>
              <a:rPr lang="en-US" sz="2800" dirty="0" err="1">
                <a:latin typeface="Cambria" pitchFamily="18" charset="0"/>
              </a:rPr>
              <a:t>maju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oblik</a:t>
            </a:r>
            <a:r>
              <a:rPr lang="en-US" sz="2800" dirty="0">
                <a:latin typeface="Cambria" pitchFamily="18" charset="0"/>
              </a:rPr>
              <a:t> </a:t>
            </a:r>
            <a:r>
              <a:rPr lang="en-US" sz="2800" dirty="0" err="1">
                <a:latin typeface="Cambria" pitchFamily="18" charset="0"/>
              </a:rPr>
              <a:t>kvadrata</a:t>
            </a:r>
            <a:r>
              <a:rPr lang="en-US" sz="2800" dirty="0">
                <a:latin typeface="Cambria" pitchFamily="18" charset="0"/>
              </a:rPr>
              <a:t>, </a:t>
            </a:r>
            <a:r>
              <a:rPr lang="en-US" sz="2800" dirty="0" err="1">
                <a:latin typeface="Cambria" pitchFamily="18" charset="0"/>
              </a:rPr>
              <a:t>pravougaonika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ili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kruga</a:t>
            </a:r>
            <a:r>
              <a:rPr lang="en-US" sz="2800" dirty="0">
                <a:latin typeface="Cambria" pitchFamily="18" charset="0"/>
              </a:rPr>
              <a:t>. </a:t>
            </a:r>
            <a:r>
              <a:rPr lang="en-US" sz="2800" dirty="0" err="1">
                <a:latin typeface="Cambria" pitchFamily="18" charset="0"/>
              </a:rPr>
              <a:t>Izutetak</a:t>
            </a:r>
            <a:r>
              <a:rPr lang="en-US" sz="2800" dirty="0">
                <a:latin typeface="Cambria" pitchFamily="18" charset="0"/>
              </a:rPr>
              <a:t> je </a:t>
            </a:r>
            <a:r>
              <a:rPr lang="en-US" sz="2800" dirty="0" err="1">
                <a:latin typeface="Cambria" pitchFamily="18" charset="0"/>
              </a:rPr>
              <a:t>strelasti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putokaz</a:t>
            </a:r>
            <a:r>
              <a:rPr lang="en-US" sz="2800" dirty="0">
                <a:latin typeface="Cambria" pitchFamily="18" charset="0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8665" y="4057886"/>
            <a:ext cx="84969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ambria" pitchFamily="18" charset="0"/>
              </a:rPr>
              <a:t>Osnovna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boja</a:t>
            </a:r>
            <a:r>
              <a:rPr lang="en-US" sz="2800" dirty="0">
                <a:latin typeface="Cambria" pitchFamily="18" charset="0"/>
              </a:rPr>
              <a:t>  je </a:t>
            </a:r>
            <a:r>
              <a:rPr lang="en-US" sz="2800" dirty="0" err="1">
                <a:latin typeface="Cambria" pitchFamily="18" charset="0"/>
              </a:rPr>
              <a:t>žuta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simbolima</a:t>
            </a:r>
            <a:r>
              <a:rPr lang="en-US" sz="2800" dirty="0">
                <a:latin typeface="Cambria" pitchFamily="18" charset="0"/>
              </a:rPr>
              <a:t> i </a:t>
            </a:r>
            <a:r>
              <a:rPr lang="en-US" sz="2800" dirty="0" err="1">
                <a:latin typeface="Cambria" pitchFamily="18" charset="0"/>
              </a:rPr>
              <a:t>natpisima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crne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boje</a:t>
            </a:r>
            <a:r>
              <a:rPr lang="en-US" sz="2800" dirty="0">
                <a:latin typeface="Cambria" pitchFamily="18" charset="0"/>
              </a:rPr>
              <a:t>, </a:t>
            </a:r>
            <a:r>
              <a:rPr lang="en-US" sz="2800" dirty="0" err="1">
                <a:latin typeface="Cambria" pitchFamily="18" charset="0"/>
              </a:rPr>
              <a:t>plava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ili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zelena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simbolima</a:t>
            </a:r>
            <a:r>
              <a:rPr lang="en-US" sz="2800" dirty="0">
                <a:latin typeface="Cambria" pitchFamily="18" charset="0"/>
              </a:rPr>
              <a:t> i </a:t>
            </a:r>
            <a:r>
              <a:rPr lang="en-US" sz="2800" dirty="0" err="1">
                <a:latin typeface="Cambria" pitchFamily="18" charset="0"/>
              </a:rPr>
              <a:t>natpisima</a:t>
            </a:r>
            <a:r>
              <a:rPr lang="en-US" sz="2800" dirty="0">
                <a:latin typeface="Cambria" pitchFamily="18" charset="0"/>
              </a:rPr>
              <a:t> b</a:t>
            </a:r>
            <a:r>
              <a:rPr lang="sr-Latn-RS" sz="2800" dirty="0">
                <a:latin typeface="Cambria" pitchFamily="18" charset="0"/>
              </a:rPr>
              <a:t>ij</a:t>
            </a:r>
            <a:r>
              <a:rPr lang="en-US" sz="2800" dirty="0" err="1">
                <a:latin typeface="Cambria" pitchFamily="18" charset="0"/>
              </a:rPr>
              <a:t>ele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boje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odnosno</a:t>
            </a:r>
            <a:r>
              <a:rPr lang="en-US" sz="2800" dirty="0">
                <a:latin typeface="Cambria" pitchFamily="18" charset="0"/>
              </a:rPr>
              <a:t> b</a:t>
            </a:r>
            <a:r>
              <a:rPr lang="sr-Latn-RS" sz="2800" dirty="0">
                <a:latin typeface="Cambria" pitchFamily="18" charset="0"/>
              </a:rPr>
              <a:t>ij</a:t>
            </a:r>
            <a:r>
              <a:rPr lang="en-US" sz="2800" dirty="0" err="1">
                <a:latin typeface="Cambria" pitchFamily="18" charset="0"/>
              </a:rPr>
              <a:t>ela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simbolima</a:t>
            </a:r>
            <a:r>
              <a:rPr lang="en-US" sz="2800" dirty="0">
                <a:latin typeface="Cambria" pitchFamily="18" charset="0"/>
              </a:rPr>
              <a:t> i </a:t>
            </a:r>
            <a:r>
              <a:rPr lang="en-US" sz="2800" dirty="0" err="1">
                <a:latin typeface="Cambria" pitchFamily="18" charset="0"/>
              </a:rPr>
              <a:t>natpisima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crne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boje</a:t>
            </a:r>
            <a:r>
              <a:rPr lang="en-US" sz="2800" dirty="0">
                <a:latin typeface="Cambria" pitchFamily="18" charset="0"/>
              </a:rPr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411" y="5465636"/>
            <a:ext cx="516522" cy="139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629275"/>
            <a:ext cx="1230276" cy="11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629275"/>
            <a:ext cx="764086" cy="123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92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397" y="4077072"/>
            <a:ext cx="1743075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31" y="4112096"/>
            <a:ext cx="1095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087" y="4112096"/>
            <a:ext cx="1095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234" y="4112096"/>
            <a:ext cx="11239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240" y="214798"/>
            <a:ext cx="24098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155" y="1687628"/>
            <a:ext cx="17335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34" y="1591816"/>
            <a:ext cx="1095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591816"/>
            <a:ext cx="1095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20378"/>
            <a:ext cx="1095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54497" y="3430741"/>
            <a:ext cx="1224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Slijepi put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4644008" y="3430741"/>
            <a:ext cx="1888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 smtClean="0">
                <a:latin typeface="Cambria" pitchFamily="18" charset="0"/>
              </a:rPr>
              <a:t>Putokazna tabla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105293" y="5907163"/>
            <a:ext cx="2162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Put sa prvenstvom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prolaza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2627784" y="5907163"/>
            <a:ext cx="1170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Restoran </a:t>
            </a:r>
            <a:endParaRPr lang="en-US" b="1" dirty="0"/>
          </a:p>
        </p:txBody>
      </p:sp>
      <p:sp>
        <p:nvSpPr>
          <p:cNvPr id="24" name="Rectangle 23"/>
          <p:cNvSpPr/>
          <p:nvPr/>
        </p:nvSpPr>
        <p:spPr>
          <a:xfrm>
            <a:off x="7028346" y="5907163"/>
            <a:ext cx="1778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Potvrda pravca</a:t>
            </a:r>
            <a:endParaRPr lang="en-US" b="1" dirty="0"/>
          </a:p>
        </p:txBody>
      </p:sp>
      <p:sp>
        <p:nvSpPr>
          <p:cNvPr id="23" name="Rectangle 22"/>
          <p:cNvSpPr/>
          <p:nvPr/>
        </p:nvSpPr>
        <p:spPr>
          <a:xfrm>
            <a:off x="4821651" y="5907163"/>
            <a:ext cx="1766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Prestrojavanje </a:t>
            </a:r>
            <a:endParaRPr lang="pl-PL" b="1" i="1" dirty="0" smtClean="0">
              <a:latin typeface="Cambria" pitchFamily="18" charset="0"/>
            </a:endParaRPr>
          </a:p>
          <a:p>
            <a:pPr algn="ctr"/>
            <a:r>
              <a:rPr lang="pl-PL" b="1" i="1" dirty="0" smtClean="0">
                <a:latin typeface="Cambria" pitchFamily="18" charset="0"/>
              </a:rPr>
              <a:t>vozila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2051720" y="3430741"/>
            <a:ext cx="23322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i="1" dirty="0">
                <a:latin typeface="Cambria" pitchFamily="18" charset="0"/>
              </a:rPr>
              <a:t>Prestanak </a:t>
            </a:r>
            <a:r>
              <a:rPr lang="pl-PL" b="1" i="1" dirty="0" smtClean="0">
                <a:latin typeface="Cambria" pitchFamily="18" charset="0"/>
              </a:rPr>
              <a:t>najmanje </a:t>
            </a:r>
          </a:p>
          <a:p>
            <a:pPr algn="ctr"/>
            <a:r>
              <a:rPr lang="pl-PL" b="1" i="1" dirty="0" smtClean="0">
                <a:latin typeface="Cambria" pitchFamily="18" charset="0"/>
              </a:rPr>
              <a:t>dozvoljene </a:t>
            </a:r>
            <a:r>
              <a:rPr lang="pl-PL" b="1" i="1" dirty="0">
                <a:latin typeface="Cambria" pitchFamily="18" charset="0"/>
              </a:rPr>
              <a:t>brzine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6968202" y="3430741"/>
            <a:ext cx="20102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i="1" dirty="0">
                <a:latin typeface="Cambria" pitchFamily="18" charset="0"/>
              </a:rPr>
              <a:t>Završetak </a:t>
            </a:r>
            <a:endParaRPr lang="sr-Latn-RS" b="1" i="1" dirty="0" smtClean="0">
              <a:latin typeface="Cambria" pitchFamily="18" charset="0"/>
            </a:endParaRPr>
          </a:p>
          <a:p>
            <a:pPr algn="ctr"/>
            <a:r>
              <a:rPr lang="it-IT" b="1" i="1" dirty="0" smtClean="0">
                <a:latin typeface="Cambria" pitchFamily="18" charset="0"/>
              </a:rPr>
              <a:t>biciklističke </a:t>
            </a:r>
            <a:r>
              <a:rPr lang="it-IT" b="1" i="1" dirty="0">
                <a:latin typeface="Cambria" pitchFamily="18" charset="0"/>
              </a:rPr>
              <a:t>staze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1619672" y="476672"/>
            <a:ext cx="38682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DA LI PREPOZNAJETE NEKe OD </a:t>
            </a:r>
          </a:p>
          <a:p>
            <a:r>
              <a:rPr lang="sr-Latn-BA" sz="2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Cambria" pitchFamily="18" charset="0"/>
              </a:rPr>
              <a:t>ZNAKovA obavještenja?</a:t>
            </a:r>
            <a:endParaRPr lang="sr-Latn-BA" sz="2000" b="1" cap="all" dirty="0">
              <a:ln w="9000" cmpd="sng">
                <a:noFill/>
                <a:prstDash val="solid"/>
              </a:ln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4" name="Action Button: Forward or Next 33">
            <a:hlinkClick r:id="" action="ppaction://hlinkshowjump?jump=nextslide" highlightClick="1"/>
          </p:cNvPr>
          <p:cNvSpPr/>
          <p:nvPr/>
        </p:nvSpPr>
        <p:spPr>
          <a:xfrm>
            <a:off x="7967132" y="476672"/>
            <a:ext cx="853340" cy="72008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3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2" grpId="0"/>
      <p:bldP spid="24" grpId="0"/>
      <p:bldP spid="23" grpId="0"/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475656" y="485318"/>
            <a:ext cx="7416824" cy="7200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" y="82823"/>
            <a:ext cx="1473969" cy="14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552970"/>
            <a:ext cx="15917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1727" y="330781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se dijele saobraćajni znaci?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728" y="3913892"/>
            <a:ext cx="6964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 smtClean="0">
                <a:latin typeface="Cambria" pitchFamily="18" charset="0"/>
              </a:rPr>
              <a:t>Kako izgledaju znaci opasnosti?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1727" y="508518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 smtClean="0">
                <a:latin typeface="Cambria" pitchFamily="18" charset="0"/>
              </a:rPr>
              <a:t>Kako se dijele znaci izričitih naredbi i koja je razlika?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1727" y="1999610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sve spada u saobraćajnu signalizaciju?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1727" y="2627328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Koja je uloga saobraćajnih znakova?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1728" y="4509120"/>
            <a:ext cx="6964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 smtClean="0">
                <a:latin typeface="Cambria" pitchFamily="18" charset="0"/>
              </a:rPr>
              <a:t>Čemu služe znaci izričitih naredbi?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1727" y="580526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 smtClean="0">
                <a:latin typeface="Cambria" pitchFamily="18" charset="0"/>
              </a:rPr>
              <a:t>Koja je uloga znakova obavještenja?</a:t>
            </a: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48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807A602-4EA2-4596-BFA7-F4E2D73F3E37}"/>
</file>

<file path=customXml/itemProps2.xml><?xml version="1.0" encoding="utf-8"?>
<ds:datastoreItem xmlns:ds="http://schemas.openxmlformats.org/officeDocument/2006/customXml" ds:itemID="{E4742724-1855-4001-B5C7-ED8442BAFCAC}"/>
</file>

<file path=customXml/itemProps3.xml><?xml version="1.0" encoding="utf-8"?>
<ds:datastoreItem xmlns:ds="http://schemas.openxmlformats.org/officeDocument/2006/customXml" ds:itemID="{71087444-B70F-44D8-9FD0-BBF2396CCFA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4334</TotalTime>
  <Words>619</Words>
  <Application>Microsoft Office PowerPoint</Application>
  <PresentationFormat>On-screen Show (4:3)</PresentationFormat>
  <Paragraphs>197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Biljana Popović</dc:creator>
  <cp:lastModifiedBy>Biljana Popović</cp:lastModifiedBy>
  <cp:revision>79</cp:revision>
  <dcterms:created xsi:type="dcterms:W3CDTF">2017-09-11T06:46:45Z</dcterms:created>
  <dcterms:modified xsi:type="dcterms:W3CDTF">2017-10-08T17:09:57Z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