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9" r:id="rId2"/>
    <p:sldId id="275" r:id="rId3"/>
    <p:sldId id="256" r:id="rId4"/>
    <p:sldId id="261" r:id="rId5"/>
    <p:sldId id="262" r:id="rId6"/>
    <p:sldId id="258" r:id="rId7"/>
    <p:sldId id="259" r:id="rId8"/>
    <p:sldId id="270" r:id="rId9"/>
    <p:sldId id="260" r:id="rId10"/>
    <p:sldId id="263" r:id="rId11"/>
    <p:sldId id="264" r:id="rId12"/>
    <p:sldId id="273" r:id="rId13"/>
    <p:sldId id="265" r:id="rId14"/>
    <p:sldId id="274" r:id="rId15"/>
    <p:sldId id="266" r:id="rId16"/>
    <p:sldId id="267"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63" autoAdjust="0"/>
    <p:restoredTop sz="94660"/>
  </p:normalViewPr>
  <p:slideViewPr>
    <p:cSldViewPr>
      <p:cViewPr varScale="1">
        <p:scale>
          <a:sx n="66" d="100"/>
          <a:sy n="66" d="100"/>
        </p:scale>
        <p:origin x="-45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1ED019-E1FB-490F-A391-FB9F75258120}" type="datetimeFigureOut">
              <a:rPr lang="en-US" smtClean="0"/>
              <a:pPr/>
              <a:t>5/22/2020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AF84C7-E2CF-4CFA-B51B-060C2B84F44F}" type="slidenum">
              <a:rPr lang="en-US" smtClean="0"/>
              <a:pPr/>
              <a:t>‹#›</a:t>
            </a:fld>
            <a:endParaRPr lang="en-US"/>
          </a:p>
        </p:txBody>
      </p:sp>
    </p:spTree>
    <p:extLst>
      <p:ext uri="{BB962C8B-B14F-4D97-AF65-F5344CB8AC3E}">
        <p14:creationId xmlns:p14="http://schemas.microsoft.com/office/powerpoint/2010/main" val="1463216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AF84C7-E2CF-4CFA-B51B-060C2B84F44F}"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39CB99-E2C7-40BF-A0CF-D40D4D145611}" type="datetimeFigureOut">
              <a:rPr lang="en-US" smtClean="0"/>
              <a:pPr/>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39CB99-E2C7-40BF-A0CF-D40D4D145611}" type="datetimeFigureOut">
              <a:rPr lang="en-US" smtClean="0"/>
              <a:pPr/>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9CB99-E2C7-40BF-A0CF-D40D4D145611}" type="datetimeFigureOut">
              <a:rPr lang="en-US" smtClean="0"/>
              <a:pPr/>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9CB99-E2C7-40BF-A0CF-D40D4D145611}" type="datetimeFigureOut">
              <a:rPr lang="en-US" smtClean="0"/>
              <a:pPr/>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9CB99-E2C7-40BF-A0CF-D40D4D145611}" type="datetimeFigureOut">
              <a:rPr lang="en-US" smtClean="0"/>
              <a:pPr/>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84499-DC76-45EB-B596-100A37BC43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9CB99-E2C7-40BF-A0CF-D40D4D145611}" type="datetimeFigureOut">
              <a:rPr lang="en-US" smtClean="0"/>
              <a:pPr/>
              <a:t>5/22/2020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84499-DC76-45EB-B596-100A37BC434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0" y="0"/>
            <a:ext cx="9144000" cy="6896528"/>
          </a:xfrm>
          <a:prstGeom prst="rect">
            <a:avLst/>
          </a:prstGeom>
          <a:noFill/>
          <a:ln w="9525">
            <a:noFill/>
            <a:miter lim="800000"/>
            <a:headEnd/>
            <a:tailEnd/>
          </a:ln>
          <a:effec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amond(in)">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0" y="0"/>
            <a:ext cx="9077584" cy="6553200"/>
          </a:xfrm>
          <a:prstGeom prst="rect">
            <a:avLst/>
          </a:prstGeom>
          <a:noFill/>
          <a:ln w="9525">
            <a:noFill/>
            <a:miter lim="800000"/>
            <a:headEnd/>
            <a:tailEnd/>
          </a:ln>
          <a:effectLst/>
        </p:spPr>
      </p:pic>
    </p:spTree>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arn(inHorizontal)">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67414" cy="6858000"/>
          </a:xfrm>
          <a:prstGeom prst="rect">
            <a:avLst/>
          </a:prstGeom>
          <a:noFill/>
          <a:ln w="9525">
            <a:noFill/>
            <a:miter lim="800000"/>
            <a:headEnd/>
            <a:tailEnd/>
          </a:ln>
          <a:effectLst/>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752600" y="457200"/>
            <a:ext cx="6848707" cy="2286000"/>
          </a:xfrm>
          <a:prstGeom prst="rect">
            <a:avLst/>
          </a:prstGeom>
          <a:noFill/>
          <a:ln w="9525">
            <a:noFill/>
            <a:miter lim="800000"/>
            <a:headEnd/>
            <a:tailEnd/>
          </a:ln>
          <a:effectLst/>
        </p:spPr>
      </p:pic>
      <p:cxnSp>
        <p:nvCxnSpPr>
          <p:cNvPr id="4" name="Straight Arrow Connector 3"/>
          <p:cNvCxnSpPr/>
          <p:nvPr/>
        </p:nvCxnSpPr>
        <p:spPr>
          <a:xfrm>
            <a:off x="685800" y="14478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304800" y="2895600"/>
            <a:ext cx="4495800" cy="310854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sr-Latn-ME" sz="2800" dirty="0" smtClean="0">
                <a:effectLst>
                  <a:outerShdw blurRad="38100" dist="38100" dir="2700000" algn="tl">
                    <a:srgbClr val="000000">
                      <a:alpha val="43137"/>
                    </a:srgbClr>
                  </a:outerShdw>
                </a:effectLst>
              </a:rPr>
              <a:t>Da bi igra bila pravedna na samom početku pritisnite opciju ,,Slide Show”, a zatim ,,From Beginning”. Kada pročitate pojmove pritisnite lijevi klik na mišu da vidite dalje. Uživajte i zabavite se !</a:t>
            </a:r>
            <a:endParaRPr lang="en-US" sz="2800" dirty="0">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3" cstate="print"/>
          <a:srcRect/>
          <a:stretch>
            <a:fillRect/>
          </a:stretch>
        </p:blipFill>
        <p:spPr bwMode="auto">
          <a:xfrm>
            <a:off x="4876800" y="2895600"/>
            <a:ext cx="4038600" cy="3097414"/>
          </a:xfrm>
          <a:prstGeom prst="rect">
            <a:avLst/>
          </a:prstGeom>
          <a:noFill/>
          <a:ln w="9525">
            <a:noFill/>
            <a:miter lim="800000"/>
            <a:headEnd/>
            <a:tailEnd/>
          </a:ln>
          <a:effectLst/>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685800" y="14478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304800" y="2895600"/>
            <a:ext cx="4495800" cy="35394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sr-Latn-ME" sz="2800" dirty="0" smtClean="0">
                <a:effectLst>
                  <a:outerShdw blurRad="38100" dist="38100" dir="2700000" algn="tl">
                    <a:srgbClr val="000000">
                      <a:alpha val="43137"/>
                    </a:srgbClr>
                  </a:outerShdw>
                </a:effectLst>
              </a:rPr>
              <a:t>Kako se igra?</a:t>
            </a:r>
          </a:p>
          <a:p>
            <a:r>
              <a:rPr lang="sr-Latn-ME" sz="2800" dirty="0" smtClean="0">
                <a:effectLst>
                  <a:outerShdw blurRad="38100" dist="38100" dir="2700000" algn="tl">
                    <a:srgbClr val="000000">
                      <a:alpha val="43137"/>
                    </a:srgbClr>
                  </a:outerShdw>
                </a:effectLst>
              </a:rPr>
              <a:t>Imaćete napisane pojmove. Vaš zadatak je da povežete te pojmove sa nekim tekstom iz čitanke koji ima nekakve veze sa svim tim pojmovima. Kliknite lijevi klik na mišu da vidite jedan primjer.</a:t>
            </a:r>
            <a:endParaRPr lang="en-US" sz="2800" dirty="0">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2" cstate="print"/>
          <a:srcRect/>
          <a:stretch>
            <a:fillRect/>
          </a:stretch>
        </p:blipFill>
        <p:spPr bwMode="auto">
          <a:xfrm>
            <a:off x="4876800" y="2895600"/>
            <a:ext cx="4038600" cy="3097414"/>
          </a:xfrm>
          <a:prstGeom prst="rect">
            <a:avLst/>
          </a:prstGeom>
          <a:noFill/>
          <a:ln w="9525">
            <a:noFill/>
            <a:miter lim="800000"/>
            <a:headEnd/>
            <a:tailEnd/>
          </a:ln>
          <a:effectLst/>
        </p:spPr>
      </p:pic>
      <p:sp>
        <p:nvSpPr>
          <p:cNvPr id="6" name="TextBox 5"/>
          <p:cNvSpPr txBox="1"/>
          <p:nvPr/>
        </p:nvSpPr>
        <p:spPr>
          <a:xfrm>
            <a:off x="1905000" y="0"/>
            <a:ext cx="2667000"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2400" b="1" i="1" dirty="0" err="1" smtClean="0">
                <a:solidFill>
                  <a:schemeClr val="accent1">
                    <a:lumMod val="50000"/>
                  </a:schemeClr>
                </a:solidFill>
                <a:latin typeface="Courier New" pitchFamily="49" charset="0"/>
                <a:cs typeface="Courier New" pitchFamily="49" charset="0"/>
              </a:rPr>
              <a:t>Pojmovi</a:t>
            </a:r>
            <a:r>
              <a:rPr lang="sr-Latn-ME" sz="2400" b="1" i="1" dirty="0" smtClean="0">
                <a:solidFill>
                  <a:schemeClr val="accent1">
                    <a:lumMod val="50000"/>
                  </a:schemeClr>
                </a:solidFill>
                <a:latin typeface="Courier New" pitchFamily="49" charset="0"/>
                <a:cs typeface="Courier New" pitchFamily="49" charset="0"/>
              </a:rPr>
              <a:t>: </a:t>
            </a:r>
          </a:p>
          <a:p>
            <a:pPr algn="ctr"/>
            <a:r>
              <a:rPr lang="sr-Latn-ME" sz="2400" dirty="0" smtClean="0">
                <a:latin typeface="Arial" pitchFamily="34" charset="0"/>
                <a:cs typeface="Arial" pitchFamily="34" charset="0"/>
              </a:rPr>
              <a:t>Jelena</a:t>
            </a:r>
          </a:p>
          <a:p>
            <a:pPr algn="ctr"/>
            <a:r>
              <a:rPr lang="sr-Latn-ME" sz="2400" dirty="0" smtClean="0">
                <a:latin typeface="Arial" pitchFamily="34" charset="0"/>
                <a:cs typeface="Arial" pitchFamily="34" charset="0"/>
              </a:rPr>
              <a:t>Gosti</a:t>
            </a:r>
          </a:p>
          <a:p>
            <a:pPr algn="ctr"/>
            <a:r>
              <a:rPr lang="sr-Latn-ME" sz="2400" dirty="0" smtClean="0">
                <a:latin typeface="Arial" pitchFamily="34" charset="0"/>
                <a:cs typeface="Arial" pitchFamily="34" charset="0"/>
              </a:rPr>
              <a:t>Torta</a:t>
            </a:r>
          </a:p>
          <a:p>
            <a:pPr algn="ctr"/>
            <a:r>
              <a:rPr lang="sr-Latn-ME" sz="2400" dirty="0" smtClean="0">
                <a:latin typeface="Arial" pitchFamily="34" charset="0"/>
                <a:cs typeface="Arial" pitchFamily="34" charset="0"/>
              </a:rPr>
              <a:t>Rođendan</a:t>
            </a:r>
          </a:p>
          <a:p>
            <a:pPr algn="ctr"/>
            <a:r>
              <a:rPr lang="sr-Latn-ME" sz="2400" dirty="0" smtClean="0">
                <a:latin typeface="Arial" pitchFamily="34" charset="0"/>
                <a:cs typeface="Arial" pitchFamily="34" charset="0"/>
              </a:rPr>
              <a:t>Porodica</a:t>
            </a:r>
          </a:p>
          <a:p>
            <a:pPr algn="ctr"/>
            <a:r>
              <a:rPr lang="sr-Latn-ME" sz="2400" dirty="0" smtClean="0">
                <a:latin typeface="Arial" pitchFamily="34" charset="0"/>
                <a:cs typeface="Arial" pitchFamily="34" charset="0"/>
              </a:rPr>
              <a:t>Frižider</a:t>
            </a:r>
          </a:p>
        </p:txBody>
      </p:sp>
      <p:cxnSp>
        <p:nvCxnSpPr>
          <p:cNvPr id="9" name="Straight Arrow Connector 8"/>
          <p:cNvCxnSpPr/>
          <p:nvPr/>
        </p:nvCxnSpPr>
        <p:spPr>
          <a:xfrm>
            <a:off x="4648200" y="1524000"/>
            <a:ext cx="11430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5943600" y="609600"/>
            <a:ext cx="3200400" cy="2062103"/>
          </a:xfrm>
          <a:prstGeom prst="rect">
            <a:avLst/>
          </a:prstGeom>
          <a:noFill/>
        </p:spPr>
        <p:txBody>
          <a:bodyPr wrap="square" rtlCol="0">
            <a:spAutoFit/>
          </a:bodyPr>
          <a:lstStyle/>
          <a:p>
            <a:r>
              <a:rPr lang="sr-Latn-ME" sz="3200" b="1" i="1" dirty="0" smtClean="0">
                <a:latin typeface="Courier New" pitchFamily="49" charset="0"/>
                <a:cs typeface="Courier New" pitchFamily="49" charset="0"/>
              </a:rPr>
              <a:t>MARSOVAC KOJI ZNA DA</a:t>
            </a:r>
          </a:p>
          <a:p>
            <a:r>
              <a:rPr lang="sr-Latn-ME" sz="3200" b="1" i="1" dirty="0" smtClean="0">
                <a:latin typeface="Courier New" pitchFamily="49" charset="0"/>
                <a:cs typeface="Courier New" pitchFamily="49" charset="0"/>
              </a:rPr>
              <a:t>KUVA NESPORAZUM</a:t>
            </a:r>
            <a:endParaRPr lang="en-US" sz="3200" b="1" i="1" dirty="0">
              <a:latin typeface="Courier New" pitchFamily="49" charset="0"/>
              <a:cs typeface="Courier New" pitchFamily="49" charset="0"/>
            </a:endParaRPr>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wipe(down)">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down)">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down)">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wipe(down)">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down)">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wipe(down)">
                                      <p:cBhvr>
                                        <p:cTn id="42" dur="5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down)">
                                      <p:cBhvr>
                                        <p:cTn id="47" dur="500"/>
                                        <p:tgtEl>
                                          <p:spTgt spid="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checkerboard(across)">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...Već </a:t>
            </a:r>
            <a:r>
              <a:rPr lang="pl-PL" sz="2400" dirty="0">
                <a:latin typeface="Arial" pitchFamily="34" charset="0"/>
                <a:cs typeface="Arial" pitchFamily="34" charset="0"/>
              </a:rPr>
              <a:t>to </a:t>
            </a:r>
            <a:r>
              <a:rPr lang="pl-PL" sz="2400" b="1" i="1" dirty="0">
                <a:latin typeface="Arial" pitchFamily="34" charset="0"/>
                <a:cs typeface="Arial" pitchFamily="34" charset="0"/>
              </a:rPr>
              <a:t>jezdi</a:t>
            </a:r>
            <a:r>
              <a:rPr lang="pl-PL" sz="2400" i="1" dirty="0">
                <a:latin typeface="Arial" pitchFamily="34" charset="0"/>
                <a:cs typeface="Arial" pitchFamily="34" charset="0"/>
              </a:rPr>
              <a:t> </a:t>
            </a:r>
            <a:r>
              <a:rPr lang="pl-PL" sz="2400" b="1" i="1" dirty="0">
                <a:latin typeface="Arial" pitchFamily="34" charset="0"/>
                <a:cs typeface="Arial" pitchFamily="34" charset="0"/>
              </a:rPr>
              <a:t>Jablanova moba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...Rukom maše, </a:t>
            </a:r>
            <a:r>
              <a:rPr lang="pl-PL" sz="2400" b="1" i="1" dirty="0" smtClean="0">
                <a:latin typeface="Arial" pitchFamily="34" charset="0"/>
                <a:cs typeface="Arial" pitchFamily="34" charset="0"/>
              </a:rPr>
              <a:t>bosiljak</a:t>
            </a:r>
            <a:r>
              <a:rPr lang="pl-PL" sz="2400" dirty="0" smtClean="0">
                <a:latin typeface="Arial" pitchFamily="34" charset="0"/>
                <a:cs typeface="Arial" pitchFamily="34" charset="0"/>
              </a:rPr>
              <a:t> miriše...</a:t>
            </a:r>
          </a:p>
          <a:p>
            <a:r>
              <a:rPr lang="pl-PL" sz="2400" dirty="0" smtClean="0">
                <a:latin typeface="Arial" pitchFamily="34" charset="0"/>
                <a:cs typeface="Arial" pitchFamily="34" charset="0"/>
              </a:rPr>
              <a:t>...Pred njome </a:t>
            </a:r>
            <a:r>
              <a:rPr lang="pl-PL" sz="2400" b="1" i="1" dirty="0" smtClean="0">
                <a:latin typeface="Arial" pitchFamily="34" charset="0"/>
                <a:cs typeface="Arial" pitchFamily="34" charset="0"/>
              </a:rPr>
              <a:t>Jablan</a:t>
            </a:r>
            <a:r>
              <a:rPr lang="pl-PL" sz="2400" dirty="0" smtClean="0">
                <a:latin typeface="Arial" pitchFamily="34" charset="0"/>
                <a:cs typeface="Arial" pitchFamily="34" charset="0"/>
              </a:rPr>
              <a:t> na </a:t>
            </a:r>
            <a:r>
              <a:rPr lang="pl-PL" sz="2400" b="1" i="1" dirty="0" smtClean="0">
                <a:latin typeface="Arial" pitchFamily="34" charset="0"/>
                <a:cs typeface="Arial" pitchFamily="34" charset="0"/>
              </a:rPr>
              <a:t>konjiću</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dirty="0">
                <a:latin typeface="Arial" pitchFamily="34" charset="0"/>
                <a:cs typeface="Arial" pitchFamily="34" charset="0"/>
              </a:rPr>
              <a:t> Sama mi je gospođa kod </a:t>
            </a:r>
            <a:r>
              <a:rPr lang="pl-PL" sz="2400" b="1" i="1" dirty="0" smtClean="0">
                <a:latin typeface="Arial" pitchFamily="34" charset="0"/>
                <a:cs typeface="Arial" pitchFamily="34" charset="0"/>
              </a:rPr>
              <a:t>dvora</a:t>
            </a:r>
            <a:r>
              <a:rPr lang="pl-PL" sz="2400" dirty="0" smtClean="0">
                <a:latin typeface="Arial" pitchFamily="34" charset="0"/>
                <a:cs typeface="Arial" pitchFamily="34" charset="0"/>
              </a:rPr>
              <a:t>...</a:t>
            </a:r>
            <a:endParaRPr lang="pl-PL" sz="2400"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343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JABLANOVA MOBA</a:t>
            </a:r>
            <a:endParaRPr lang="en-US" sz="5400" b="1" i="1" dirty="0">
              <a:latin typeface="Courier New" pitchFamily="49" charset="0"/>
              <a:cs typeface="Courier New" pitchFamily="49" charset="0"/>
            </a:endParaRPr>
          </a:p>
        </p:txBody>
      </p:sp>
      <p:pic>
        <p:nvPicPr>
          <p:cNvPr id="2052" name="Picture 4" descr="C:\Users\COMPUTER\Desktop\images (4).jpg"/>
          <p:cNvPicPr>
            <a:picLocks noChangeAspect="1" noChangeArrowheads="1"/>
          </p:cNvPicPr>
          <p:nvPr/>
        </p:nvPicPr>
        <p:blipFill>
          <a:blip r:embed="rId4" cstate="print"/>
          <a:srcRect/>
          <a:stretch>
            <a:fillRect/>
          </a:stretch>
        </p:blipFill>
        <p:spPr bwMode="auto">
          <a:xfrm>
            <a:off x="6400800" y="2895600"/>
            <a:ext cx="2436920" cy="2057400"/>
          </a:xfrm>
          <a:prstGeom prst="rect">
            <a:avLst/>
          </a:prstGeom>
          <a:noFill/>
        </p:spPr>
      </p:pic>
      <p:sp>
        <p:nvSpPr>
          <p:cNvPr id="10" name="TextBox 9"/>
          <p:cNvSpPr txBox="1"/>
          <p:nvPr/>
        </p:nvSpPr>
        <p:spPr>
          <a:xfrm>
            <a:off x="0" y="22860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sr-Latn-ME" sz="3600" dirty="0" smtClean="0">
                <a:latin typeface="Arial" pitchFamily="34" charset="0"/>
                <a:cs typeface="Arial" pitchFamily="34" charset="0"/>
              </a:rPr>
              <a:t>Konjić</a:t>
            </a:r>
          </a:p>
          <a:p>
            <a:pPr algn="ctr"/>
            <a:r>
              <a:rPr lang="sr-Latn-ME" sz="3600" dirty="0" smtClean="0">
                <a:latin typeface="Arial" pitchFamily="34" charset="0"/>
                <a:cs typeface="Arial" pitchFamily="34" charset="0"/>
              </a:rPr>
              <a:t>Jezdi</a:t>
            </a:r>
          </a:p>
          <a:p>
            <a:pPr algn="ctr"/>
            <a:r>
              <a:rPr lang="sr-Latn-ME" sz="3600" dirty="0" smtClean="0">
                <a:latin typeface="Arial" pitchFamily="34" charset="0"/>
                <a:cs typeface="Arial" pitchFamily="34" charset="0"/>
              </a:rPr>
              <a:t>Bosiljak</a:t>
            </a:r>
          </a:p>
          <a:p>
            <a:pPr algn="ctr"/>
            <a:r>
              <a:rPr lang="sr-Latn-ME" sz="3600" dirty="0" smtClean="0">
                <a:latin typeface="Arial" pitchFamily="34" charset="0"/>
                <a:cs typeface="Arial" pitchFamily="34" charset="0"/>
              </a:rPr>
              <a:t>Moba</a:t>
            </a:r>
          </a:p>
          <a:p>
            <a:pPr algn="ctr"/>
            <a:r>
              <a:rPr lang="sr-Latn-ME" sz="3600" dirty="0" smtClean="0">
                <a:latin typeface="Arial" pitchFamily="34" charset="0"/>
                <a:cs typeface="Arial" pitchFamily="34" charset="0"/>
              </a:rPr>
              <a:t>Dvor</a:t>
            </a: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6">
                                            <p:txEl>
                                              <p:pRg st="5" end="5"/>
                                            </p:txEl>
                                          </p:spTgt>
                                        </p:tgtEl>
                                        <p:attrNameLst>
                                          <p:attrName>style.visibility</p:attrName>
                                        </p:attrNameLst>
                                      </p:cBhvr>
                                      <p:to>
                                        <p:strVal val="visible"/>
                                      </p:to>
                                    </p:set>
                                    <p:animEffect transition="in" filter="wipe(down)">
                                      <p:cBhvr>
                                        <p:cTn id="90" dur="500"/>
                                        <p:tgtEl>
                                          <p:spTgt spid="6">
                                            <p:txEl>
                                              <p:pRg st="5" end="5"/>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2052"/>
                                        </p:tgtEl>
                                        <p:attrNameLst>
                                          <p:attrName>style.visibility</p:attrName>
                                        </p:attrNameLst>
                                      </p:cBhvr>
                                      <p:to>
                                        <p:strVal val="visible"/>
                                      </p:to>
                                    </p:set>
                                    <p:anim calcmode="lin" valueType="num">
                                      <p:cBhvr additive="base">
                                        <p:cTn id="95" dur="500" fill="hold"/>
                                        <p:tgtEl>
                                          <p:spTgt spid="2052"/>
                                        </p:tgtEl>
                                        <p:attrNameLst>
                                          <p:attrName>ppt_x</p:attrName>
                                        </p:attrNameLst>
                                      </p:cBhvr>
                                      <p:tavLst>
                                        <p:tav tm="0">
                                          <p:val>
                                            <p:strVal val="#ppt_x"/>
                                          </p:val>
                                        </p:tav>
                                        <p:tav tm="100000">
                                          <p:val>
                                            <p:strVal val="#ppt_x"/>
                                          </p:val>
                                        </p:tav>
                                      </p:tavLst>
                                    </p:anim>
                                    <p:anim calcmode="lin" valueType="num">
                                      <p:cBhvr additive="base">
                                        <p:cTn id="9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8">
                                            <p:txEl>
                                              <p:pRg st="0" end="0"/>
                                            </p:txEl>
                                          </p:spTgt>
                                        </p:tgtEl>
                                        <p:attrNameLst>
                                          <p:attrName>style.visibility</p:attrName>
                                        </p:attrNameLst>
                                      </p:cBhvr>
                                      <p:to>
                                        <p:strVal val="visible"/>
                                      </p:to>
                                    </p:set>
                                    <p:anim calcmode="lin" valueType="num">
                                      <p:cBhvr additive="base">
                                        <p:cTn id="10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Naša</a:t>
            </a:r>
            <a:r>
              <a:rPr lang="en-US" sz="2400" dirty="0">
                <a:latin typeface="Arial" pitchFamily="34" charset="0"/>
                <a:cs typeface="Arial" pitchFamily="34" charset="0"/>
              </a:rPr>
              <a:t> </a:t>
            </a:r>
            <a:r>
              <a:rPr lang="en-US" sz="2400" dirty="0" err="1">
                <a:latin typeface="Arial" pitchFamily="34" charset="0"/>
                <a:cs typeface="Arial" pitchFamily="34" charset="0"/>
              </a:rPr>
              <a:t>mila</a:t>
            </a:r>
            <a:r>
              <a:rPr lang="en-US" sz="2400" dirty="0">
                <a:latin typeface="Arial" pitchFamily="34" charset="0"/>
                <a:cs typeface="Arial" pitchFamily="34" charset="0"/>
              </a:rPr>
              <a:t> </a:t>
            </a:r>
            <a:r>
              <a:rPr lang="en-US" sz="2400" dirty="0" err="1">
                <a:latin typeface="Arial" pitchFamily="34" charset="0"/>
                <a:cs typeface="Arial" pitchFamily="34" charset="0"/>
              </a:rPr>
              <a:t>Boko</a:t>
            </a:r>
            <a:r>
              <a:rPr lang="en-US" sz="2400" dirty="0">
                <a:latin typeface="Arial" pitchFamily="34" charset="0"/>
                <a:cs typeface="Arial" pitchFamily="34" charset="0"/>
              </a:rPr>
              <a:t>, </a:t>
            </a:r>
            <a:r>
              <a:rPr lang="en-US" sz="2400" b="1" i="1" dirty="0" err="1">
                <a:latin typeface="Arial" pitchFamily="34" charset="0"/>
                <a:cs typeface="Arial" pitchFamily="34" charset="0"/>
              </a:rPr>
              <a:t>nevjesto</a:t>
            </a:r>
            <a:r>
              <a:rPr lang="en-US" sz="2400" b="1" i="1" dirty="0">
                <a:latin typeface="Arial" pitchFamily="34" charset="0"/>
                <a:cs typeface="Arial" pitchFamily="34" charset="0"/>
              </a:rPr>
              <a:t> </a:t>
            </a:r>
            <a:r>
              <a:rPr lang="en-US" sz="2400" b="1" i="1" dirty="0" err="1">
                <a:latin typeface="Arial" pitchFamily="34" charset="0"/>
                <a:cs typeface="Arial" pitchFamily="34" charset="0"/>
              </a:rPr>
              <a:t>Jadrana</a:t>
            </a:r>
            <a:r>
              <a:rPr lang="en-US" sz="2400" dirty="0">
                <a:latin typeface="Arial" pitchFamily="34" charset="0"/>
                <a:cs typeface="Arial" pitchFamily="34" charset="0"/>
              </a:rPr>
              <a:t>,</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Pokrivena</a:t>
            </a:r>
            <a:r>
              <a:rPr lang="en-US" sz="2400" dirty="0">
                <a:latin typeface="Arial" pitchFamily="34" charset="0"/>
                <a:cs typeface="Arial" pitchFamily="34" charset="0"/>
              </a:rPr>
              <a:t> </a:t>
            </a:r>
            <a:r>
              <a:rPr lang="en-US" sz="2400" dirty="0" err="1">
                <a:latin typeface="Arial" pitchFamily="34" charset="0"/>
                <a:cs typeface="Arial" pitchFamily="34" charset="0"/>
              </a:rPr>
              <a:t>nebom</a:t>
            </a:r>
            <a:r>
              <a:rPr lang="en-US" sz="2400" dirty="0">
                <a:latin typeface="Arial" pitchFamily="34" charset="0"/>
                <a:cs typeface="Arial" pitchFamily="34" charset="0"/>
              </a:rPr>
              <a:t> </a:t>
            </a:r>
            <a:r>
              <a:rPr lang="en-US" sz="2400" dirty="0" err="1">
                <a:latin typeface="Arial" pitchFamily="34" charset="0"/>
                <a:cs typeface="Arial" pitchFamily="34" charset="0"/>
              </a:rPr>
              <a:t>kô</a:t>
            </a:r>
            <a:r>
              <a:rPr lang="en-US" sz="2400" dirty="0">
                <a:latin typeface="Arial" pitchFamily="34" charset="0"/>
                <a:cs typeface="Arial" pitchFamily="34" charset="0"/>
              </a:rPr>
              <a:t> </a:t>
            </a:r>
            <a:r>
              <a:rPr lang="en-US" sz="2400" dirty="0" err="1">
                <a:latin typeface="Arial" pitchFamily="34" charset="0"/>
                <a:cs typeface="Arial" pitchFamily="34" charset="0"/>
              </a:rPr>
              <a:t>od</a:t>
            </a:r>
            <a:r>
              <a:rPr lang="en-US" sz="2400" dirty="0">
                <a:latin typeface="Arial" pitchFamily="34" charset="0"/>
                <a:cs typeface="Arial" pitchFamily="34" charset="0"/>
              </a:rPr>
              <a:t> </a:t>
            </a:r>
            <a:r>
              <a:rPr lang="en-US" sz="2400" b="1" i="1" dirty="0" err="1">
                <a:latin typeface="Arial" pitchFamily="34" charset="0"/>
                <a:cs typeface="Arial" pitchFamily="34" charset="0"/>
              </a:rPr>
              <a:t>plave</a:t>
            </a:r>
            <a:r>
              <a:rPr lang="en-US" sz="2400" b="1" i="1" dirty="0">
                <a:latin typeface="Arial" pitchFamily="34" charset="0"/>
                <a:cs typeface="Arial" pitchFamily="34" charset="0"/>
              </a:rPr>
              <a:t> </a:t>
            </a:r>
            <a:r>
              <a:rPr lang="en-US" sz="2400" b="1" i="1" dirty="0" err="1" smtClean="0">
                <a:latin typeface="Arial" pitchFamily="34" charset="0"/>
                <a:cs typeface="Arial" pitchFamily="34" charset="0"/>
              </a:rPr>
              <a:t>svile</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a:t>
            </a:r>
            <a:r>
              <a:rPr lang="en-US" sz="2400" dirty="0" err="1" smtClean="0">
                <a:latin typeface="Arial" pitchFamily="34" charset="0"/>
                <a:cs typeface="Arial" pitchFamily="34" charset="0"/>
              </a:rPr>
              <a:t>Ljepša</a:t>
            </a:r>
            <a:r>
              <a:rPr lang="en-US" sz="2400" dirty="0" smtClean="0">
                <a:latin typeface="Arial" pitchFamily="34" charset="0"/>
                <a:cs typeface="Arial" pitchFamily="34" charset="0"/>
              </a:rPr>
              <a:t> </a:t>
            </a:r>
            <a:r>
              <a:rPr lang="en-US" sz="2400" dirty="0" err="1">
                <a:latin typeface="Arial" pitchFamily="34" charset="0"/>
                <a:cs typeface="Arial" pitchFamily="34" charset="0"/>
              </a:rPr>
              <a:t>si</a:t>
            </a:r>
            <a:r>
              <a:rPr lang="en-US" sz="2400" dirty="0">
                <a:latin typeface="Arial" pitchFamily="34" charset="0"/>
                <a:cs typeface="Arial" pitchFamily="34" charset="0"/>
              </a:rPr>
              <a:t> </a:t>
            </a:r>
            <a:r>
              <a:rPr lang="en-US" sz="2400" dirty="0" err="1">
                <a:latin typeface="Arial" pitchFamily="34" charset="0"/>
                <a:cs typeface="Arial" pitchFamily="34" charset="0"/>
              </a:rPr>
              <a:t>od</a:t>
            </a:r>
            <a:r>
              <a:rPr lang="en-US" sz="2400" dirty="0">
                <a:latin typeface="Arial" pitchFamily="34" charset="0"/>
                <a:cs typeface="Arial" pitchFamily="34" charset="0"/>
              </a:rPr>
              <a:t> </a:t>
            </a:r>
            <a:r>
              <a:rPr lang="en-US" sz="2400" dirty="0" err="1">
                <a:latin typeface="Arial" pitchFamily="34" charset="0"/>
                <a:cs typeface="Arial" pitchFamily="34" charset="0"/>
              </a:rPr>
              <a:t>tvoje</a:t>
            </a:r>
            <a:r>
              <a:rPr lang="en-US" sz="2400" dirty="0">
                <a:latin typeface="Arial" pitchFamily="34" charset="0"/>
                <a:cs typeface="Arial" pitchFamily="34" charset="0"/>
              </a:rPr>
              <a:t> </a:t>
            </a:r>
            <a:r>
              <a:rPr lang="en-US" sz="2400" b="1" i="1" dirty="0" err="1">
                <a:latin typeface="Arial" pitchFamily="34" charset="0"/>
                <a:cs typeface="Arial" pitchFamily="34" charset="0"/>
              </a:rPr>
              <a:t>primorkinje</a:t>
            </a:r>
            <a:r>
              <a:rPr lang="en-US" sz="2400" b="1" i="1" dirty="0">
                <a:latin typeface="Arial" pitchFamily="34" charset="0"/>
                <a:cs typeface="Arial" pitchFamily="34" charset="0"/>
              </a:rPr>
              <a:t> vile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vi-VN" sz="2400" dirty="0"/>
              <a:t> </a:t>
            </a:r>
            <a:r>
              <a:rPr lang="vi-VN" sz="2400" dirty="0" smtClean="0"/>
              <a:t>sa </a:t>
            </a:r>
            <a:r>
              <a:rPr lang="vi-VN" sz="2400" dirty="0"/>
              <a:t>tvojih ruka panu </a:t>
            </a:r>
            <a:r>
              <a:rPr lang="vi-VN" sz="2400" b="1" i="1" dirty="0"/>
              <a:t>gvožđa </a:t>
            </a:r>
            <a:r>
              <a:rPr lang="vi-VN" sz="2400" b="1" i="1" dirty="0" smtClean="0"/>
              <a:t>tvrda</a:t>
            </a:r>
            <a:r>
              <a:rPr lang="sr-Latn-ME" sz="2400" b="1" i="1" dirty="0" smtClean="0"/>
              <a:t>...</a:t>
            </a:r>
            <a:r>
              <a:rPr lang="vi-VN" sz="2400" dirty="0" smtClean="0"/>
              <a:t/>
            </a:r>
            <a:br>
              <a:rPr lang="vi-VN" sz="2400" dirty="0" smtClean="0"/>
            </a:br>
            <a:r>
              <a:rPr lang="sr-Latn-ME" sz="2400" dirty="0" smtClean="0"/>
              <a:t>...</a:t>
            </a:r>
            <a:r>
              <a:rPr lang="vi-VN" sz="2400" dirty="0" smtClean="0"/>
              <a:t> s </a:t>
            </a:r>
            <a:r>
              <a:rPr lang="vi-VN" sz="2400" dirty="0"/>
              <a:t>tobom slavim dan </a:t>
            </a:r>
            <a:r>
              <a:rPr lang="vi-VN" sz="2400" b="1" i="1" dirty="0"/>
              <a:t>zlatne slobode</a:t>
            </a:r>
            <a:r>
              <a:rPr lang="vi-VN" sz="2400" b="1" i="1" dirty="0" smtClean="0"/>
              <a:t>!</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BOKA</a:t>
            </a:r>
            <a:endParaRPr lang="en-US" sz="5400" b="1" i="1" dirty="0">
              <a:latin typeface="Courier New" pitchFamily="49" charset="0"/>
              <a:cs typeface="Courier New" pitchFamily="49" charset="0"/>
            </a:endParaRPr>
          </a:p>
        </p:txBody>
      </p:sp>
      <p:sp>
        <p:nvSpPr>
          <p:cNvPr id="10" name="TextBox 9"/>
          <p:cNvSpPr txBox="1"/>
          <p:nvPr/>
        </p:nvSpPr>
        <p:spPr>
          <a:xfrm>
            <a:off x="0" y="21336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sr-Latn-ME" sz="3600" dirty="0" smtClean="0">
                <a:latin typeface="Arial" pitchFamily="34" charset="0"/>
                <a:cs typeface="Arial" pitchFamily="34" charset="0"/>
              </a:rPr>
              <a:t>Zlatna sloboda</a:t>
            </a:r>
          </a:p>
          <a:p>
            <a:pPr algn="ctr"/>
            <a:r>
              <a:rPr lang="sr-Latn-ME" sz="3600" dirty="0" smtClean="0">
                <a:latin typeface="Arial" pitchFamily="34" charset="0"/>
                <a:cs typeface="Arial" pitchFamily="34" charset="0"/>
              </a:rPr>
              <a:t>Plava svila</a:t>
            </a:r>
          </a:p>
          <a:p>
            <a:pPr algn="ctr"/>
            <a:r>
              <a:rPr lang="sr-Latn-ME" sz="3600" dirty="0" smtClean="0">
                <a:latin typeface="Arial" pitchFamily="34" charset="0"/>
                <a:cs typeface="Arial" pitchFamily="34" charset="0"/>
              </a:rPr>
              <a:t>Primorkinja vila</a:t>
            </a:r>
          </a:p>
          <a:p>
            <a:pPr algn="ctr"/>
            <a:r>
              <a:rPr lang="sr-Latn-ME" sz="3600" dirty="0" smtClean="0">
                <a:latin typeface="Arial" pitchFamily="34" charset="0"/>
                <a:cs typeface="Arial" pitchFamily="34" charset="0"/>
              </a:rPr>
              <a:t>Gvožđa tvrda</a:t>
            </a:r>
          </a:p>
          <a:p>
            <a:pPr algn="ctr"/>
            <a:r>
              <a:rPr lang="sr-Latn-ME" sz="3600" dirty="0" smtClean="0">
                <a:latin typeface="Arial" pitchFamily="34" charset="0"/>
                <a:cs typeface="Arial" pitchFamily="34" charset="0"/>
              </a:rPr>
              <a:t>Nevjesta Jadrana</a:t>
            </a:r>
          </a:p>
        </p:txBody>
      </p:sp>
      <p:pic>
        <p:nvPicPr>
          <p:cNvPr id="3074" name="Picture 2" descr="C:\Users\COMPUTER\Desktop\преузимање.jpg"/>
          <p:cNvPicPr>
            <a:picLocks noChangeAspect="1" noChangeArrowheads="1"/>
          </p:cNvPicPr>
          <p:nvPr/>
        </p:nvPicPr>
        <p:blipFill>
          <a:blip r:embed="rId4" cstate="print"/>
          <a:srcRect/>
          <a:stretch>
            <a:fillRect/>
          </a:stretch>
        </p:blipFill>
        <p:spPr bwMode="auto">
          <a:xfrm>
            <a:off x="6005513" y="3243263"/>
            <a:ext cx="2619375" cy="174307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3074"/>
                                        </p:tgtEl>
                                        <p:attrNameLst>
                                          <p:attrName>style.visibility</p:attrName>
                                        </p:attrNameLst>
                                      </p:cBhvr>
                                      <p:to>
                                        <p:strVal val="visible"/>
                                      </p:to>
                                    </p:set>
                                    <p:animEffect transition="in" filter="wipe(down)">
                                      <p:cBhvr>
                                        <p:cTn id="96"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a:stretch>
            <a:fillRect/>
          </a:stretch>
        </p:blipFill>
        <p:spPr bwMode="auto">
          <a:xfrm>
            <a:off x="7086600" y="2743200"/>
            <a:ext cx="1362075" cy="1609725"/>
          </a:xfrm>
          <a:prstGeom prst="rect">
            <a:avLst/>
          </a:prstGeom>
          <a:noFill/>
          <a:ln w="9525">
            <a:noFill/>
            <a:miter lim="800000"/>
            <a:headEnd/>
            <a:tailEnd/>
          </a:ln>
          <a:effectLst/>
        </p:spPr>
      </p:pic>
      <p:sp>
        <p:nvSpPr>
          <p:cNvPr id="8" name="TextBox 7"/>
          <p:cNvSpPr txBox="1"/>
          <p:nvPr/>
        </p:nvSpPr>
        <p:spPr>
          <a:xfrm>
            <a:off x="0" y="1828800"/>
            <a:ext cx="7162800" cy="4678204"/>
          </a:xfrm>
          <a:prstGeom prst="rect">
            <a:avLst/>
          </a:prstGeom>
          <a:noFill/>
        </p:spPr>
        <p:txBody>
          <a:bodyPr wrap="square" rtlCol="0">
            <a:spAutoFit/>
          </a:bodyPr>
          <a:lstStyle/>
          <a:p>
            <a:r>
              <a:rPr lang="sr-Latn-ME" sz="2800" dirty="0" smtClean="0">
                <a:latin typeface="Arial" pitchFamily="34" charset="0"/>
                <a:cs typeface="Arial" pitchFamily="34" charset="0"/>
              </a:rPr>
              <a:t>Na kraju naše njive nalazila se ružna mračna dubodolina zvana </a:t>
            </a:r>
            <a:r>
              <a:rPr lang="sr-Latn-ME" sz="2800" b="1" i="1" dirty="0" smtClean="0">
                <a:latin typeface="Arial" pitchFamily="34" charset="0"/>
                <a:cs typeface="Arial" pitchFamily="34" charset="0"/>
              </a:rPr>
              <a:t>Pakao.</a:t>
            </a:r>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`Oh, </a:t>
            </a:r>
            <a:r>
              <a:rPr lang="en-US" sz="2800" dirty="0" err="1" smtClean="0">
                <a:latin typeface="Arial" pitchFamily="34" charset="0"/>
                <a:cs typeface="Arial" pitchFamily="34" charset="0"/>
              </a:rPr>
              <a:t>kako</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nih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rada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bila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sjutra</a:t>
            </a:r>
            <a:r>
              <a:rPr lang="en-US" sz="2800" dirty="0" smtClean="0">
                <a:latin typeface="Arial" pitchFamily="34" charset="0"/>
                <a:cs typeface="Arial" pitchFamily="34" charset="0"/>
              </a:rPr>
              <a:t> u </a:t>
            </a:r>
            <a:r>
              <a:rPr lang="en-US" sz="2800" dirty="0" err="1" smtClean="0">
                <a:latin typeface="Arial" pitchFamily="34" charset="0"/>
                <a:cs typeface="Arial" pitchFamily="34" charset="0"/>
              </a:rPr>
              <a:t>crkvu</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odnesem</a:t>
            </a:r>
            <a:r>
              <a:rPr lang="en-US" sz="2800" dirty="0" smtClean="0">
                <a:latin typeface="Arial" pitchFamily="34" charset="0"/>
                <a:cs typeface="Arial" pitchFamily="34" charset="0"/>
              </a:rPr>
              <a:t> </a:t>
            </a:r>
            <a:r>
              <a:rPr lang="sr-Latn-ME" sz="2800" dirty="0" smtClean="0">
                <a:latin typeface="Arial" pitchFamily="34" charset="0"/>
                <a:cs typeface="Arial" pitchFamily="34" charset="0"/>
              </a:rPr>
              <a:t>đurđevak</a:t>
            </a:r>
          </a:p>
          <a:p>
            <a:r>
              <a:rPr lang="en-US" sz="2800" dirty="0" smtClean="0">
                <a:latin typeface="Arial" pitchFamily="34" charset="0"/>
                <a:cs typeface="Arial" pitchFamily="34" charset="0"/>
              </a:rPr>
              <a:t>P</a:t>
            </a:r>
            <a:r>
              <a:rPr lang="sr-Latn-ME" sz="2800" dirty="0" smtClean="0">
                <a:latin typeface="Arial" pitchFamily="34" charset="0"/>
                <a:cs typeface="Arial" pitchFamily="34" charset="0"/>
              </a:rPr>
              <a:t>ri pomenu Pakla opet sam sav </a:t>
            </a:r>
            <a:r>
              <a:rPr lang="sr-Latn-ME" sz="2800" b="1" i="1" dirty="0" smtClean="0">
                <a:latin typeface="Arial" pitchFamily="34" charset="0"/>
                <a:cs typeface="Arial" pitchFamily="34" charset="0"/>
              </a:rPr>
              <a:t>uzdrhtao</a:t>
            </a:r>
            <a:r>
              <a:rPr lang="sr-Latn-ME" sz="2800" dirty="0" smtClean="0">
                <a:latin typeface="Arial" pitchFamily="34" charset="0"/>
                <a:cs typeface="Arial" pitchFamily="34" charset="0"/>
              </a:rPr>
              <a:t>, i jedva sam dočekao da ustanemo, zaključamo kuću i odemo na spavanje.</a:t>
            </a:r>
          </a:p>
          <a:p>
            <a:r>
              <a:rPr lang="sr-Latn-ME" sz="2800" dirty="0" smtClean="0">
                <a:latin typeface="Arial" pitchFamily="34" charset="0"/>
                <a:cs typeface="Arial" pitchFamily="34" charset="0"/>
              </a:rPr>
              <a:t>U sredini te svjetlosti stajala je </a:t>
            </a:r>
            <a:r>
              <a:rPr lang="sr-Latn-ME" sz="2800" b="1" i="1" dirty="0" smtClean="0">
                <a:latin typeface="Arial" pitchFamily="34" charset="0"/>
                <a:cs typeface="Arial" pitchFamily="34" charset="0"/>
              </a:rPr>
              <a:t>majka</a:t>
            </a:r>
            <a:r>
              <a:rPr lang="sr-Latn-ME" sz="2800" dirty="0" smtClean="0">
                <a:latin typeface="Arial" pitchFamily="34" charset="0"/>
                <a:cs typeface="Arial" pitchFamily="34" charset="0"/>
              </a:rPr>
              <a:t>, čudesno lijepa i sva ozarena, kao priviđenje  s neba.</a:t>
            </a:r>
          </a:p>
          <a:p>
            <a:endParaRPr lang="en-US" dirty="0"/>
          </a:p>
        </p:txBody>
      </p:sp>
      <p:sp>
        <p:nvSpPr>
          <p:cNvPr id="7" name="TextBox 6"/>
          <p:cNvSpPr txBox="1"/>
          <p:nvPr/>
        </p:nvSpPr>
        <p:spPr>
          <a:xfrm>
            <a:off x="0" y="2133600"/>
            <a:ext cx="9144000"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r>
              <a:rPr lang="en-US" sz="3600" b="1" i="1" dirty="0" smtClean="0">
                <a:solidFill>
                  <a:schemeClr val="accent1">
                    <a:lumMod val="50000"/>
                  </a:schemeClr>
                </a:solidFill>
                <a:latin typeface="Arial Narrow" pitchFamily="34" charset="0"/>
                <a:cs typeface="Courier New" pitchFamily="49" charset="0"/>
              </a:rPr>
              <a:t>C</a:t>
            </a:r>
            <a:r>
              <a:rPr lang="sr-Latn-ME" sz="3600" b="1" i="1" dirty="0" smtClean="0">
                <a:solidFill>
                  <a:schemeClr val="accent1">
                    <a:lumMod val="50000"/>
                  </a:schemeClr>
                </a:solidFill>
                <a:latin typeface="Arial Narrow" pitchFamily="34" charset="0"/>
                <a:cs typeface="Courier New" pitchFamily="49" charset="0"/>
              </a:rPr>
              <a:t>vijet</a:t>
            </a:r>
          </a:p>
          <a:p>
            <a:pPr algn="ctr"/>
            <a:r>
              <a:rPr lang="en-US" sz="3600" b="1" i="1" dirty="0" smtClean="0">
                <a:solidFill>
                  <a:schemeClr val="accent1">
                    <a:lumMod val="50000"/>
                  </a:schemeClr>
                </a:solidFill>
                <a:latin typeface="Arial Narrow" pitchFamily="34" charset="0"/>
                <a:cs typeface="Courier New" pitchFamily="49" charset="0"/>
              </a:rPr>
              <a:t>M</a:t>
            </a:r>
            <a:r>
              <a:rPr lang="sr-Latn-ME" sz="3600" b="1" i="1" dirty="0" smtClean="0">
                <a:solidFill>
                  <a:schemeClr val="accent1">
                    <a:lumMod val="50000"/>
                  </a:schemeClr>
                </a:solidFill>
                <a:latin typeface="Arial Narrow" pitchFamily="34" charset="0"/>
                <a:cs typeface="Courier New" pitchFamily="49" charset="0"/>
              </a:rPr>
              <a:t>ajka</a:t>
            </a:r>
          </a:p>
          <a:p>
            <a:pPr algn="ctr"/>
            <a:r>
              <a:rPr lang="en-US" sz="3600" b="1" i="1" dirty="0" smtClean="0">
                <a:solidFill>
                  <a:schemeClr val="accent1">
                    <a:lumMod val="50000"/>
                  </a:schemeClr>
                </a:solidFill>
                <a:latin typeface="Arial Narrow" pitchFamily="34" charset="0"/>
                <a:cs typeface="Courier New" pitchFamily="49" charset="0"/>
              </a:rPr>
              <a:t>S</a:t>
            </a:r>
            <a:r>
              <a:rPr lang="sr-Latn-ME" sz="3600" b="1" i="1" dirty="0" smtClean="0">
                <a:solidFill>
                  <a:schemeClr val="accent1">
                    <a:lumMod val="50000"/>
                  </a:schemeClr>
                </a:solidFill>
                <a:latin typeface="Arial Narrow" pitchFamily="34" charset="0"/>
                <a:cs typeface="Courier New" pitchFamily="49" charset="0"/>
              </a:rPr>
              <a:t>trah</a:t>
            </a:r>
          </a:p>
          <a:p>
            <a:pPr algn="ctr"/>
            <a:r>
              <a:rPr lang="sr-Latn-ME" sz="3600" b="1" i="1" dirty="0" smtClean="0">
                <a:solidFill>
                  <a:schemeClr val="accent1">
                    <a:lumMod val="50000"/>
                  </a:schemeClr>
                </a:solidFill>
                <a:latin typeface="Arial Narrow" pitchFamily="34" charset="0"/>
                <a:cs typeface="Courier New" pitchFamily="49" charset="0"/>
              </a:rPr>
              <a:t>Pakao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down)">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down)">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down)">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down)">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down)">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7" dur="500"/>
                                        <p:tgtEl>
                                          <p:spTgt spid="7">
                                            <p:txEl>
                                              <p:pRg st="0" end="0"/>
                                            </p:tx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7">
                                            <p:txEl>
                                              <p:pRg st="0" end="0"/>
                                            </p:txEl>
                                          </p:spTgt>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1" dur="500"/>
                                        <p:tgtEl>
                                          <p:spTgt spid="7">
                                            <p:txEl>
                                              <p:pRg st="1" end="1"/>
                                            </p:txEl>
                                          </p:spTgt>
                                        </p:tgtEl>
                                        <p:attrNameLst>
                                          <p:attrName>ppt_y</p:attrName>
                                        </p:attrNameLst>
                                      </p:cBhvr>
                                      <p:tavLst>
                                        <p:tav tm="0">
                                          <p:val>
                                            <p:strVal val="ppt_y"/>
                                          </p:val>
                                        </p:tav>
                                        <p:tav tm="100000">
                                          <p:val>
                                            <p:strVal val="1+ppt_h/2"/>
                                          </p:val>
                                        </p:tav>
                                      </p:tavLst>
                                    </p:anim>
                                    <p:set>
                                      <p:cBhvr>
                                        <p:cTn id="42" dur="1" fill="hold">
                                          <p:stCondLst>
                                            <p:cond delay="499"/>
                                          </p:stCondLst>
                                        </p:cTn>
                                        <p:tgtEl>
                                          <p:spTgt spid="7">
                                            <p:txEl>
                                              <p:pRg st="1" end="1"/>
                                            </p:txEl>
                                          </p:spTgt>
                                        </p:tgtEl>
                                        <p:attrNameLst>
                                          <p:attrName>style.visibility</p:attrName>
                                        </p:attrNameLst>
                                      </p:cBhvr>
                                      <p:to>
                                        <p:strVal val="hidden"/>
                                      </p:to>
                                    </p:set>
                                  </p:childTnLst>
                                </p:cTn>
                              </p:par>
                              <p:par>
                                <p:cTn id="43" presetID="2" presetClass="exit" presetSubtype="4" fill="hold" grpId="1" nodeType="withEffect">
                                  <p:stCondLst>
                                    <p:cond delay="0"/>
                                  </p:stCondLst>
                                  <p:childTnLst>
                                    <p:anim calcmode="lin" valueType="num">
                                      <p:cBhvr additive="base">
                                        <p:cTn id="44" dur="500"/>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5" dur="500"/>
                                        <p:tgtEl>
                                          <p:spTgt spid="7">
                                            <p:txEl>
                                              <p:pRg st="2" end="2"/>
                                            </p:txEl>
                                          </p:spTgt>
                                        </p:tgtEl>
                                        <p:attrNameLst>
                                          <p:attrName>ppt_y</p:attrName>
                                        </p:attrNameLst>
                                      </p:cBhvr>
                                      <p:tavLst>
                                        <p:tav tm="0">
                                          <p:val>
                                            <p:strVal val="ppt_y"/>
                                          </p:val>
                                        </p:tav>
                                        <p:tav tm="100000">
                                          <p:val>
                                            <p:strVal val="1+ppt_h/2"/>
                                          </p:val>
                                        </p:tav>
                                      </p:tavLst>
                                    </p:anim>
                                    <p:set>
                                      <p:cBhvr>
                                        <p:cTn id="46" dur="1" fill="hold">
                                          <p:stCondLst>
                                            <p:cond delay="499"/>
                                          </p:stCondLst>
                                        </p:cTn>
                                        <p:tgtEl>
                                          <p:spTgt spid="7">
                                            <p:txEl>
                                              <p:pRg st="2" end="2"/>
                                            </p:txEl>
                                          </p:spTgt>
                                        </p:tgtEl>
                                        <p:attrNameLst>
                                          <p:attrName>style.visibility</p:attrName>
                                        </p:attrNameLst>
                                      </p:cBhvr>
                                      <p:to>
                                        <p:strVal val="hidden"/>
                                      </p:to>
                                    </p:set>
                                  </p:childTnLst>
                                </p:cTn>
                              </p:par>
                              <p:par>
                                <p:cTn id="47" presetID="2" presetClass="exit" presetSubtype="4" fill="hold" grpId="1" nodeType="withEffect">
                                  <p:stCondLst>
                                    <p:cond delay="0"/>
                                  </p:stCondLst>
                                  <p:childTnLst>
                                    <p:anim calcmode="lin" valueType="num">
                                      <p:cBhvr additive="base">
                                        <p:cTn id="48" dur="500"/>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9" dur="500"/>
                                        <p:tgtEl>
                                          <p:spTgt spid="7">
                                            <p:txEl>
                                              <p:pRg st="3" end="3"/>
                                            </p:txEl>
                                          </p:spTgt>
                                        </p:tgtEl>
                                        <p:attrNameLst>
                                          <p:attrName>ppt_y</p:attrName>
                                        </p:attrNameLst>
                                      </p:cBhvr>
                                      <p:tavLst>
                                        <p:tav tm="0">
                                          <p:val>
                                            <p:strVal val="ppt_y"/>
                                          </p:val>
                                        </p:tav>
                                        <p:tav tm="100000">
                                          <p:val>
                                            <p:strVal val="1+ppt_h/2"/>
                                          </p:val>
                                        </p:tav>
                                      </p:tavLst>
                                    </p:anim>
                                    <p:set>
                                      <p:cBhvr>
                                        <p:cTn id="50" dur="1" fill="hold">
                                          <p:stCondLst>
                                            <p:cond delay="499"/>
                                          </p:stCondLst>
                                        </p:cTn>
                                        <p:tgtEl>
                                          <p:spTgt spid="7">
                                            <p:txEl>
                                              <p:pRg st="3" end="3"/>
                                            </p:txEl>
                                          </p:spTgt>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500"/>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3" dur="500"/>
                                        <p:tgtEl>
                                          <p:spTgt spid="7">
                                            <p:txEl>
                                              <p:pRg st="4" end="4"/>
                                            </p:txEl>
                                          </p:spTgt>
                                        </p:tgtEl>
                                        <p:attrNameLst>
                                          <p:attrName>ppt_y</p:attrName>
                                        </p:attrNameLst>
                                      </p:cBhvr>
                                      <p:tavLst>
                                        <p:tav tm="0">
                                          <p:val>
                                            <p:strVal val="ppt_y"/>
                                          </p:val>
                                        </p:tav>
                                        <p:tav tm="100000">
                                          <p:val>
                                            <p:strVal val="1+ppt_h/2"/>
                                          </p:val>
                                        </p:tav>
                                      </p:tavLst>
                                    </p:anim>
                                    <p:set>
                                      <p:cBhvr>
                                        <p:cTn id="54" dur="1" fill="hold">
                                          <p:stCondLst>
                                            <p:cond delay="499"/>
                                          </p:stCondLst>
                                        </p:cTn>
                                        <p:tgtEl>
                                          <p:spTgt spid="7">
                                            <p:txEl>
                                              <p:pRg st="4" end="4"/>
                                            </p:txEl>
                                          </p:spTgt>
                                        </p:tgtEl>
                                        <p:attrNameLst>
                                          <p:attrName>style.visibility</p:attrName>
                                        </p:attrNameLst>
                                      </p:cBhvr>
                                      <p:to>
                                        <p:strVal val="hidden"/>
                                      </p:to>
                                    </p:set>
                                  </p:childTnLst>
                                </p:cTn>
                              </p:par>
                              <p:par>
                                <p:cTn id="55" presetID="2" presetClass="exit" presetSubtype="4" fill="hold" grpId="1" nodeType="withEffect">
                                  <p:stCondLst>
                                    <p:cond delay="0"/>
                                  </p:stCondLst>
                                  <p:childTnLst>
                                    <p:anim calcmode="lin" valueType="num">
                                      <p:cBhvr additive="base">
                                        <p:cTn id="56" dur="500"/>
                                        <p:tgtEl>
                                          <p:spTgt spid="7">
                                            <p:bg/>
                                          </p:spTgt>
                                        </p:tgtEl>
                                        <p:attrNameLst>
                                          <p:attrName>ppt_x</p:attrName>
                                        </p:attrNameLst>
                                      </p:cBhvr>
                                      <p:tavLst>
                                        <p:tav tm="0">
                                          <p:val>
                                            <p:strVal val="ppt_x"/>
                                          </p:val>
                                        </p:tav>
                                        <p:tav tm="100000">
                                          <p:val>
                                            <p:strVal val="ppt_x"/>
                                          </p:val>
                                        </p:tav>
                                      </p:tavLst>
                                    </p:anim>
                                    <p:anim calcmode="lin" valueType="num">
                                      <p:cBhvr additive="base">
                                        <p:cTn id="57" dur="500"/>
                                        <p:tgtEl>
                                          <p:spTgt spid="7">
                                            <p:bg/>
                                          </p:spTgt>
                                        </p:tgtEl>
                                        <p:attrNameLst>
                                          <p:attrName>ppt_y</p:attrName>
                                        </p:attrNameLst>
                                      </p:cBhvr>
                                      <p:tavLst>
                                        <p:tav tm="0">
                                          <p:val>
                                            <p:strVal val="ppt_y"/>
                                          </p:val>
                                        </p:tav>
                                        <p:tav tm="100000">
                                          <p:val>
                                            <p:strVal val="1+ppt_h/2"/>
                                          </p:val>
                                        </p:tav>
                                      </p:tavLst>
                                    </p:anim>
                                    <p:set>
                                      <p:cBhvr>
                                        <p:cTn id="58" dur="1" fill="hold">
                                          <p:stCondLst>
                                            <p:cond delay="499"/>
                                          </p:stCondLst>
                                        </p:cTn>
                                        <p:tgtEl>
                                          <p:spTgt spid="7">
                                            <p:bg/>
                                          </p:spTgt>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
                                            <p:txEl>
                                              <p:pRg st="0" end="0"/>
                                            </p:txEl>
                                          </p:spTgt>
                                        </p:tgtEl>
                                        <p:attrNameLst>
                                          <p:attrName>style.visibility</p:attrName>
                                        </p:attrNameLst>
                                      </p:cBhvr>
                                      <p:to>
                                        <p:strVal val="visible"/>
                                      </p:to>
                                    </p:set>
                                    <p:animEffect transition="in" filter="fade">
                                      <p:cBhvr>
                                        <p:cTn id="63" dur="2000"/>
                                        <p:tgtEl>
                                          <p:spTgt spid="8">
                                            <p:txEl>
                                              <p:pRg st="0" end="0"/>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
                                            <p:txEl>
                                              <p:pRg st="1" end="1"/>
                                            </p:txEl>
                                          </p:spTgt>
                                        </p:tgtEl>
                                        <p:attrNameLst>
                                          <p:attrName>style.visibility</p:attrName>
                                        </p:attrNameLst>
                                      </p:cBhvr>
                                      <p:to>
                                        <p:strVal val="visible"/>
                                      </p:to>
                                    </p:set>
                                    <p:animEffect transition="in" filter="fade">
                                      <p:cBhvr>
                                        <p:cTn id="66" dur="2000"/>
                                        <p:tgtEl>
                                          <p:spTgt spid="8">
                                            <p:txEl>
                                              <p:pRg st="1" end="1"/>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
                                            <p:txEl>
                                              <p:pRg st="2" end="2"/>
                                            </p:txEl>
                                          </p:spTgt>
                                        </p:tgtEl>
                                        <p:attrNameLst>
                                          <p:attrName>style.visibility</p:attrName>
                                        </p:attrNameLst>
                                      </p:cBhvr>
                                      <p:to>
                                        <p:strVal val="visible"/>
                                      </p:to>
                                    </p:set>
                                    <p:animEffect transition="in" filter="fade">
                                      <p:cBhvr>
                                        <p:cTn id="69" dur="2000"/>
                                        <p:tgtEl>
                                          <p:spTgt spid="8">
                                            <p:txEl>
                                              <p:pRg st="2" end="2"/>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
                                            <p:txEl>
                                              <p:pRg st="3" end="3"/>
                                            </p:txEl>
                                          </p:spTgt>
                                        </p:tgtEl>
                                        <p:attrNameLst>
                                          <p:attrName>style.visibility</p:attrName>
                                        </p:attrNameLst>
                                      </p:cBhvr>
                                      <p:to>
                                        <p:strVal val="visible"/>
                                      </p:to>
                                    </p:set>
                                    <p:animEffect transition="in" filter="fade">
                                      <p:cBhvr>
                                        <p:cTn id="72" dur="2000"/>
                                        <p:tgtEl>
                                          <p:spTgt spid="8">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026"/>
                                        </p:tgtEl>
                                        <p:attrNameLst>
                                          <p:attrName>style.visibility</p:attrName>
                                        </p:attrNameLst>
                                      </p:cBhvr>
                                      <p:to>
                                        <p:strVal val="visible"/>
                                      </p:to>
                                    </p:set>
                                    <p:anim calcmode="lin" valueType="num">
                                      <p:cBhvr additive="base">
                                        <p:cTn id="77" dur="500" fill="hold"/>
                                        <p:tgtEl>
                                          <p:spTgt spid="1026"/>
                                        </p:tgtEl>
                                        <p:attrNameLst>
                                          <p:attrName>ppt_x</p:attrName>
                                        </p:attrNameLst>
                                      </p:cBhvr>
                                      <p:tavLst>
                                        <p:tav tm="0">
                                          <p:val>
                                            <p:strVal val="#ppt_x"/>
                                          </p:val>
                                        </p:tav>
                                        <p:tav tm="100000">
                                          <p:val>
                                            <p:strVal val="#ppt_x"/>
                                          </p:val>
                                        </p:tav>
                                      </p:tavLst>
                                    </p:anim>
                                    <p:anim calcmode="lin" valueType="num">
                                      <p:cBhvr additive="base">
                                        <p:cTn id="7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7" grpId="0" build="p" animBg="1"/>
      <p:bldP spid="7" grpId="1"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en-US" sz="2400" dirty="0" err="1" smtClean="0">
                <a:latin typeface="Arial" pitchFamily="34" charset="0"/>
                <a:cs typeface="Arial" pitchFamily="34" charset="0"/>
              </a:rPr>
              <a:t>Nid</a:t>
            </a:r>
            <a:r>
              <a:rPr lang="sr-Latn-ME" sz="2400" dirty="0" smtClean="0">
                <a:latin typeface="Arial" pitchFamily="34" charset="0"/>
                <a:cs typeface="Arial" pitchFamily="34" charset="0"/>
              </a:rPr>
              <a:t>žo, </a:t>
            </a:r>
            <a:r>
              <a:rPr lang="sr-Latn-ME" sz="2400" b="1" i="1" dirty="0" smtClean="0">
                <a:latin typeface="Arial" pitchFamily="34" charset="0"/>
                <a:cs typeface="Arial" pitchFamily="34" charset="0"/>
              </a:rPr>
              <a:t>jabuko moja </a:t>
            </a:r>
            <a:r>
              <a:rPr lang="en-US" sz="2400" dirty="0" smtClean="0">
                <a:latin typeface="Arial" pitchFamily="34" charset="0"/>
                <a:cs typeface="Arial" pitchFamily="34" charset="0"/>
              </a:rPr>
              <a:t>,</a:t>
            </a:r>
            <a:r>
              <a:rPr lang="sr-Latn-ME" sz="2400" dirty="0" smtClean="0">
                <a:latin typeface="Arial" pitchFamily="34" charset="0"/>
                <a:cs typeface="Arial" pitchFamily="34" charset="0"/>
              </a:rPr>
              <a:t> </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nabusito</a:t>
            </a:r>
            <a:r>
              <a:rPr lang="pl-PL" sz="2400" dirty="0" smtClean="0">
                <a:latin typeface="Arial" pitchFamily="34" charset="0"/>
                <a:cs typeface="Arial" pitchFamily="34" charset="0"/>
              </a:rPr>
              <a:t> odvraća</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...kaže za njim </a:t>
            </a:r>
            <a:r>
              <a:rPr lang="sr-Latn-ME" sz="2400" b="1" i="1" dirty="0" smtClean="0">
                <a:latin typeface="Arial" pitchFamily="34" charset="0"/>
                <a:cs typeface="Arial" pitchFamily="34" charset="0"/>
              </a:rPr>
              <a:t>starica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...rafalima </a:t>
            </a:r>
            <a:r>
              <a:rPr lang="pl-PL" sz="2400" b="1" i="1" dirty="0" smtClean="0">
                <a:latin typeface="Arial" pitchFamily="34" charset="0"/>
                <a:cs typeface="Arial" pitchFamily="34" charset="0"/>
              </a:rPr>
              <a:t>mitraljeza</a:t>
            </a:r>
            <a:r>
              <a:rPr lang="pl-PL" sz="2400" dirty="0" smtClean="0">
                <a:latin typeface="Arial" pitchFamily="34" charset="0"/>
                <a:cs typeface="Arial" pitchFamily="34" charset="0"/>
              </a:rPr>
              <a:t>...</a:t>
            </a:r>
            <a:r>
              <a:rPr lang="vi-VN" sz="2400" dirty="0" smtClean="0"/>
              <a:t/>
            </a:r>
            <a:br>
              <a:rPr lang="vi-VN" sz="2400" dirty="0" smtClean="0"/>
            </a:br>
            <a:r>
              <a:rPr lang="sr-Latn-ME" sz="2400" dirty="0" smtClean="0"/>
              <a:t>...</a:t>
            </a:r>
            <a:r>
              <a:rPr lang="vi-VN" sz="2400" dirty="0" smtClean="0"/>
              <a:t> </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SUROVO SRCE</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Starica</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Nabusit</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Jabuko</a:t>
            </a:r>
            <a:r>
              <a:rPr lang="en-US" sz="3600" b="1" i="1" dirty="0" smtClean="0">
                <a:solidFill>
                  <a:schemeClr val="accent1">
                    <a:lumMod val="50000"/>
                  </a:schemeClr>
                </a:solidFill>
                <a:latin typeface="Courier New" pitchFamily="49" charset="0"/>
                <a:cs typeface="Courier New" pitchFamily="49" charset="0"/>
              </a:rPr>
              <a:t> </a:t>
            </a:r>
            <a:r>
              <a:rPr lang="en-US" sz="3600" b="1" i="1" dirty="0" err="1" smtClean="0">
                <a:solidFill>
                  <a:schemeClr val="accent1">
                    <a:lumMod val="50000"/>
                  </a:schemeClr>
                </a:solidFill>
                <a:latin typeface="Courier New" pitchFamily="49" charset="0"/>
                <a:cs typeface="Courier New" pitchFamily="49" charset="0"/>
              </a:rPr>
              <a:t>moja</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Mitraljez</a:t>
            </a:r>
            <a:endParaRPr lang="en-US" sz="3600" b="1" i="1" dirty="0" smtClean="0">
              <a:solidFill>
                <a:schemeClr val="accent1">
                  <a:lumMod val="50000"/>
                </a:schemeClr>
              </a:solidFill>
              <a:latin typeface="Courier New" pitchFamily="49" charset="0"/>
              <a:cs typeface="Courier New" pitchFamily="49" charset="0"/>
            </a:endParaRPr>
          </a:p>
          <a:p>
            <a:pPr algn="ctr"/>
            <a:endParaRPr lang="sr-Latn-ME" sz="3600" b="1" i="1" dirty="0" smtClean="0">
              <a:solidFill>
                <a:schemeClr val="accent1">
                  <a:lumMod val="50000"/>
                </a:schemeClr>
              </a:solidFill>
              <a:latin typeface="Courier New" pitchFamily="49" charset="0"/>
              <a:cs typeface="Courier New" pitchFamily="49" charset="0"/>
            </a:endParaRPr>
          </a:p>
        </p:txBody>
      </p:sp>
      <p:pic>
        <p:nvPicPr>
          <p:cNvPr id="1026" name="Picture 2" descr="C:\Users\COMPUTER\Desktop\images.png"/>
          <p:cNvPicPr>
            <a:picLocks noChangeAspect="1" noChangeArrowheads="1"/>
          </p:cNvPicPr>
          <p:nvPr/>
        </p:nvPicPr>
        <p:blipFill>
          <a:blip r:embed="rId4" cstate="print"/>
          <a:srcRect/>
          <a:stretch>
            <a:fillRect/>
          </a:stretch>
        </p:blipFill>
        <p:spPr bwMode="auto">
          <a:xfrm>
            <a:off x="5208588" y="3211513"/>
            <a:ext cx="2143125" cy="214312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1" nodeType="clickEffect">
                                  <p:stCondLst>
                                    <p:cond delay="0"/>
                                  </p:stCondLst>
                                  <p:childTnLst>
                                    <p:animEffect transition="out" filter="checkerboard(across)">
                                      <p:cBhvr>
                                        <p:cTn id="36" dur="500"/>
                                        <p:tgtEl>
                                          <p:spTgt spid="10">
                                            <p:txEl>
                                              <p:pRg st="0" end="0"/>
                                            </p:txEl>
                                          </p:spTgt>
                                        </p:tgtEl>
                                      </p:cBhvr>
                                    </p:animEffect>
                                    <p:set>
                                      <p:cBhvr>
                                        <p:cTn id="37" dur="1" fill="hold">
                                          <p:stCondLst>
                                            <p:cond delay="499"/>
                                          </p:stCondLst>
                                        </p:cTn>
                                        <p:tgtEl>
                                          <p:spTgt spid="10">
                                            <p:txEl>
                                              <p:pRg st="0" end="0"/>
                                            </p:txEl>
                                          </p:spTgt>
                                        </p:tgtEl>
                                        <p:attrNameLst>
                                          <p:attrName>style.visibility</p:attrName>
                                        </p:attrNameLst>
                                      </p:cBhvr>
                                      <p:to>
                                        <p:strVal val="hidden"/>
                                      </p:to>
                                    </p:set>
                                  </p:childTnLst>
                                </p:cTn>
                              </p:par>
                              <p:par>
                                <p:cTn id="38" presetID="5" presetClass="exit" presetSubtype="10" fill="hold" grpId="1" nodeType="withEffect">
                                  <p:stCondLst>
                                    <p:cond delay="0"/>
                                  </p:stCondLst>
                                  <p:childTnLst>
                                    <p:animEffect transition="out" filter="checkerboard(across)">
                                      <p:cBhvr>
                                        <p:cTn id="39" dur="500"/>
                                        <p:tgtEl>
                                          <p:spTgt spid="10">
                                            <p:txEl>
                                              <p:pRg st="1" end="1"/>
                                            </p:txEl>
                                          </p:spTgt>
                                        </p:tgtEl>
                                      </p:cBhvr>
                                    </p:animEffect>
                                    <p:set>
                                      <p:cBhvr>
                                        <p:cTn id="40" dur="1" fill="hold">
                                          <p:stCondLst>
                                            <p:cond delay="499"/>
                                          </p:stCondLst>
                                        </p:cTn>
                                        <p:tgtEl>
                                          <p:spTgt spid="10">
                                            <p:txEl>
                                              <p:pRg st="1" end="1"/>
                                            </p:txEl>
                                          </p:spTgt>
                                        </p:tgtEl>
                                        <p:attrNameLst>
                                          <p:attrName>style.visibility</p:attrName>
                                        </p:attrNameLst>
                                      </p:cBhvr>
                                      <p:to>
                                        <p:strVal val="hidden"/>
                                      </p:to>
                                    </p:set>
                                  </p:childTnLst>
                                </p:cTn>
                              </p:par>
                              <p:par>
                                <p:cTn id="41" presetID="5" presetClass="exit" presetSubtype="10" fill="hold" grpId="1" nodeType="withEffect">
                                  <p:stCondLst>
                                    <p:cond delay="0"/>
                                  </p:stCondLst>
                                  <p:childTnLst>
                                    <p:animEffect transition="out" filter="checkerboard(across)">
                                      <p:cBhvr>
                                        <p:cTn id="42" dur="500"/>
                                        <p:tgtEl>
                                          <p:spTgt spid="10">
                                            <p:txEl>
                                              <p:pRg st="2" end="2"/>
                                            </p:txEl>
                                          </p:spTgt>
                                        </p:tgtEl>
                                      </p:cBhvr>
                                    </p:animEffect>
                                    <p:set>
                                      <p:cBhvr>
                                        <p:cTn id="43" dur="1" fill="hold">
                                          <p:stCondLst>
                                            <p:cond delay="499"/>
                                          </p:stCondLst>
                                        </p:cTn>
                                        <p:tgtEl>
                                          <p:spTgt spid="10">
                                            <p:txEl>
                                              <p:pRg st="2" end="2"/>
                                            </p:txEl>
                                          </p:spTgt>
                                        </p:tgtEl>
                                        <p:attrNameLst>
                                          <p:attrName>style.visibility</p:attrName>
                                        </p:attrNameLst>
                                      </p:cBhvr>
                                      <p:to>
                                        <p:strVal val="hidden"/>
                                      </p:to>
                                    </p:set>
                                  </p:childTnLst>
                                </p:cTn>
                              </p:par>
                              <p:par>
                                <p:cTn id="44" presetID="5" presetClass="exit" presetSubtype="10" fill="hold" grpId="1" nodeType="withEffect">
                                  <p:stCondLst>
                                    <p:cond delay="0"/>
                                  </p:stCondLst>
                                  <p:childTnLst>
                                    <p:animEffect transition="out" filter="checkerboard(across)">
                                      <p:cBhvr>
                                        <p:cTn id="45" dur="500"/>
                                        <p:tgtEl>
                                          <p:spTgt spid="10">
                                            <p:txEl>
                                              <p:pRg st="3" end="3"/>
                                            </p:txEl>
                                          </p:spTgt>
                                        </p:tgtEl>
                                      </p:cBhvr>
                                    </p:animEffect>
                                    <p:set>
                                      <p:cBhvr>
                                        <p:cTn id="46" dur="1" fill="hold">
                                          <p:stCondLst>
                                            <p:cond delay="499"/>
                                          </p:stCondLst>
                                        </p:cTn>
                                        <p:tgtEl>
                                          <p:spTgt spid="10">
                                            <p:txEl>
                                              <p:pRg st="3" end="3"/>
                                            </p:txEl>
                                          </p:spTgt>
                                        </p:tgtEl>
                                        <p:attrNameLst>
                                          <p:attrName>style.visibility</p:attrName>
                                        </p:attrNameLst>
                                      </p:cBhvr>
                                      <p:to>
                                        <p:strVal val="hidden"/>
                                      </p:to>
                                    </p:set>
                                  </p:childTnLst>
                                </p:cTn>
                              </p:par>
                              <p:par>
                                <p:cTn id="47" presetID="5" presetClass="exit" presetSubtype="10" fill="hold" grpId="1" nodeType="withEffect">
                                  <p:stCondLst>
                                    <p:cond delay="0"/>
                                  </p:stCondLst>
                                  <p:childTnLst>
                                    <p:animEffect transition="out" filter="checkerboard(across)">
                                      <p:cBhvr>
                                        <p:cTn id="48" dur="500"/>
                                        <p:tgtEl>
                                          <p:spTgt spid="10">
                                            <p:txEl>
                                              <p:pRg st="4" end="4"/>
                                            </p:txEl>
                                          </p:spTgt>
                                        </p:tgtEl>
                                      </p:cBhvr>
                                    </p:animEffect>
                                    <p:set>
                                      <p:cBhvr>
                                        <p:cTn id="49" dur="1" fill="hold">
                                          <p:stCondLst>
                                            <p:cond delay="499"/>
                                          </p:stCondLst>
                                        </p:cTn>
                                        <p:tgtEl>
                                          <p:spTgt spid="10">
                                            <p:txEl>
                                              <p:pRg st="4" end="4"/>
                                            </p:txEl>
                                          </p:spTgt>
                                        </p:tgtEl>
                                        <p:attrNameLst>
                                          <p:attrName>style.visibility</p:attrName>
                                        </p:attrNameLst>
                                      </p:cBhvr>
                                      <p:to>
                                        <p:strVal val="hidden"/>
                                      </p:to>
                                    </p:set>
                                  </p:childTnLst>
                                </p:cTn>
                              </p:par>
                              <p:par>
                                <p:cTn id="50" presetID="5" presetClass="exit" presetSubtype="10" fill="hold" grpId="1" nodeType="withEffect">
                                  <p:stCondLst>
                                    <p:cond delay="0"/>
                                  </p:stCondLst>
                                  <p:childTnLst>
                                    <p:animEffect transition="out" filter="checkerboard(across)">
                                      <p:cBhvr>
                                        <p:cTn id="51" dur="500"/>
                                        <p:tgtEl>
                                          <p:spTgt spid="10">
                                            <p:bg/>
                                          </p:spTgt>
                                        </p:tgtEl>
                                      </p:cBhvr>
                                    </p:animEffect>
                                    <p:set>
                                      <p:cBhvr>
                                        <p:cTn id="52" dur="1" fill="hold">
                                          <p:stCondLst>
                                            <p:cond delay="499"/>
                                          </p:stCondLst>
                                        </p:cTn>
                                        <p:tgtEl>
                                          <p:spTgt spid="10">
                                            <p:bg/>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wipe(down)">
                                      <p:cBhvr>
                                        <p:cTn id="57" dur="500"/>
                                        <p:tgtEl>
                                          <p:spTgt spid="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1" end="1"/>
                                            </p:txEl>
                                          </p:spTgt>
                                        </p:tgtEl>
                                        <p:attrNameLst>
                                          <p:attrName>style.visibility</p:attrName>
                                        </p:attrNameLst>
                                      </p:cBhvr>
                                      <p:to>
                                        <p:strVal val="visible"/>
                                      </p:to>
                                    </p:set>
                                    <p:animEffect transition="in" filter="wipe(down)">
                                      <p:cBhvr>
                                        <p:cTn id="62" dur="500"/>
                                        <p:tgtEl>
                                          <p:spTgt spid="6">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
                                            <p:txEl>
                                              <p:pRg st="2" end="2"/>
                                            </p:txEl>
                                          </p:spTgt>
                                        </p:tgtEl>
                                        <p:attrNameLst>
                                          <p:attrName>style.visibility</p:attrName>
                                        </p:attrNameLst>
                                      </p:cBhvr>
                                      <p:to>
                                        <p:strVal val="visible"/>
                                      </p:to>
                                    </p:set>
                                    <p:animEffect transition="in" filter="wipe(down)">
                                      <p:cBhvr>
                                        <p:cTn id="67" dur="500"/>
                                        <p:tgtEl>
                                          <p:spTgt spid="6">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6">
                                            <p:txEl>
                                              <p:pRg st="3" end="3"/>
                                            </p:txEl>
                                          </p:spTgt>
                                        </p:tgtEl>
                                        <p:attrNameLst>
                                          <p:attrName>style.visibility</p:attrName>
                                        </p:attrNameLst>
                                      </p:cBhvr>
                                      <p:to>
                                        <p:strVal val="visible"/>
                                      </p:to>
                                    </p:set>
                                    <p:animEffect transition="in" filter="wipe(down)">
                                      <p:cBhvr>
                                        <p:cTn id="72" dur="500"/>
                                        <p:tgtEl>
                                          <p:spTgt spid="6">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
                                            <p:txEl>
                                              <p:pRg st="4" end="4"/>
                                            </p:txEl>
                                          </p:spTgt>
                                        </p:tgtEl>
                                        <p:attrNameLst>
                                          <p:attrName>style.visibility</p:attrName>
                                        </p:attrNameLst>
                                      </p:cBhvr>
                                      <p:to>
                                        <p:strVal val="visible"/>
                                      </p:to>
                                    </p:set>
                                    <p:animEffect transition="in" filter="wipe(down)">
                                      <p:cBhvr>
                                        <p:cTn id="77" dur="500"/>
                                        <p:tgtEl>
                                          <p:spTgt spid="6">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8">
                                            <p:txEl>
                                              <p:pRg st="0" end="0"/>
                                            </p:txEl>
                                          </p:spTgt>
                                        </p:tgtEl>
                                        <p:attrNameLst>
                                          <p:attrName>style.visibility</p:attrName>
                                        </p:attrNameLst>
                                      </p:cBhvr>
                                      <p:to>
                                        <p:strVal val="visible"/>
                                      </p:to>
                                    </p:set>
                                    <p:anim calcmode="lin" valueType="num">
                                      <p:cBhvr additive="base">
                                        <p:cTn id="8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026"/>
                                        </p:tgtEl>
                                        <p:attrNameLst>
                                          <p:attrName>style.visibility</p:attrName>
                                        </p:attrNameLst>
                                      </p:cBhvr>
                                      <p:to>
                                        <p:strVal val="visible"/>
                                      </p:to>
                                    </p:set>
                                    <p:animEffect transition="in" filter="fade">
                                      <p:cBhvr>
                                        <p:cTn id="88"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785652"/>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sr-Latn-ME" sz="2400" b="1" i="1" dirty="0" smtClean="0">
                <a:latin typeface="Arial" pitchFamily="34" charset="0"/>
                <a:cs typeface="Arial" pitchFamily="34" charset="0"/>
              </a:rPr>
              <a:t>izmišljene</a:t>
            </a:r>
            <a:r>
              <a:rPr lang="sr-Latn-ME" sz="2400" dirty="0" smtClean="0">
                <a:latin typeface="Arial" pitchFamily="34" charset="0"/>
                <a:cs typeface="Arial" pitchFamily="34" charset="0"/>
              </a:rPr>
              <a:t> i ljubavne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...naše, vaše, </a:t>
            </a:r>
            <a:r>
              <a:rPr lang="pl-PL" sz="2400" b="1" i="1" dirty="0" smtClean="0">
                <a:latin typeface="Arial" pitchFamily="34" charset="0"/>
                <a:cs typeface="Arial" pitchFamily="34" charset="0"/>
              </a:rPr>
              <a:t>moje, tvoje</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...neko lepu i </a:t>
            </a:r>
            <a:r>
              <a:rPr lang="sr-Latn-ME" sz="2400" b="1" i="1" dirty="0" smtClean="0">
                <a:latin typeface="Arial" pitchFamily="34" charset="0"/>
                <a:cs typeface="Arial" pitchFamily="34" charset="0"/>
              </a:rPr>
              <a:t>beskrajnu</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...neko </a:t>
            </a:r>
            <a:r>
              <a:rPr lang="pl-PL" sz="2400" b="1" i="1" dirty="0" smtClean="0">
                <a:latin typeface="Arial" pitchFamily="34" charset="0"/>
                <a:cs typeface="Arial" pitchFamily="34" charset="0"/>
              </a:rPr>
              <a:t>tužnu</a:t>
            </a:r>
            <a:r>
              <a:rPr lang="pl-PL" sz="2400" dirty="0" smtClean="0">
                <a:latin typeface="Arial" pitchFamily="34" charset="0"/>
                <a:cs typeface="Arial" pitchFamily="34" charset="0"/>
              </a:rPr>
              <a:t>...</a:t>
            </a:r>
            <a:r>
              <a:rPr lang="vi-VN" sz="2400" dirty="0" smtClean="0"/>
              <a:t/>
            </a:r>
            <a:br>
              <a:rPr lang="vi-VN" sz="2400" dirty="0" smtClean="0"/>
            </a:br>
            <a:r>
              <a:rPr lang="sr-Latn-ME" sz="2400" dirty="0" smtClean="0"/>
              <a:t>...</a:t>
            </a:r>
            <a:r>
              <a:rPr lang="vi-VN" sz="2400" dirty="0" smtClean="0"/>
              <a:t> </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5720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TAJNA</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smtClean="0">
                <a:solidFill>
                  <a:schemeClr val="accent1">
                    <a:lumMod val="50000"/>
                  </a:schemeClr>
                </a:solidFill>
                <a:latin typeface="Courier New" pitchFamily="49" charset="0"/>
                <a:cs typeface="Courier New" pitchFamily="49" charset="0"/>
              </a:rPr>
              <a:t>I</a:t>
            </a:r>
            <a:r>
              <a:rPr lang="sr-Latn-ME" sz="3600" b="1" i="1" dirty="0" smtClean="0">
                <a:solidFill>
                  <a:schemeClr val="accent1">
                    <a:lumMod val="50000"/>
                  </a:schemeClr>
                </a:solidFill>
                <a:latin typeface="Courier New" pitchFamily="49" charset="0"/>
                <a:cs typeface="Courier New" pitchFamily="49" charset="0"/>
              </a:rPr>
              <a:t>zmišljene</a:t>
            </a:r>
          </a:p>
          <a:p>
            <a:pPr algn="ctr"/>
            <a:r>
              <a:rPr lang="en-US" sz="3600" b="1" i="1" dirty="0" smtClean="0">
                <a:solidFill>
                  <a:schemeClr val="accent1">
                    <a:lumMod val="50000"/>
                  </a:schemeClr>
                </a:solidFill>
                <a:latin typeface="Courier New" pitchFamily="49" charset="0"/>
                <a:cs typeface="Courier New" pitchFamily="49" charset="0"/>
              </a:rPr>
              <a:t>B</a:t>
            </a:r>
            <a:r>
              <a:rPr lang="sr-Latn-ME" sz="3600" b="1" i="1" dirty="0" smtClean="0">
                <a:solidFill>
                  <a:schemeClr val="accent1">
                    <a:lumMod val="50000"/>
                  </a:schemeClr>
                </a:solidFill>
                <a:latin typeface="Courier New" pitchFamily="49" charset="0"/>
                <a:cs typeface="Courier New" pitchFamily="49" charset="0"/>
              </a:rPr>
              <a:t>eskrajne</a:t>
            </a:r>
          </a:p>
          <a:p>
            <a:pPr algn="ctr"/>
            <a:r>
              <a:rPr lang="en-US" sz="3600" b="1" i="1" dirty="0" smtClean="0">
                <a:solidFill>
                  <a:schemeClr val="accent1">
                    <a:lumMod val="50000"/>
                  </a:schemeClr>
                </a:solidFill>
                <a:latin typeface="Courier New" pitchFamily="49" charset="0"/>
                <a:cs typeface="Courier New" pitchFamily="49" charset="0"/>
              </a:rPr>
              <a:t>T</a:t>
            </a:r>
            <a:r>
              <a:rPr lang="sr-Latn-ME" sz="3600" b="1" i="1" dirty="0" smtClean="0">
                <a:solidFill>
                  <a:schemeClr val="accent1">
                    <a:lumMod val="50000"/>
                  </a:schemeClr>
                </a:solidFill>
                <a:latin typeface="Courier New" pitchFamily="49" charset="0"/>
                <a:cs typeface="Courier New" pitchFamily="49" charset="0"/>
              </a:rPr>
              <a:t>užne</a:t>
            </a:r>
          </a:p>
          <a:p>
            <a:pPr algn="ctr"/>
            <a:r>
              <a:rPr lang="en-US" sz="3600" b="1" i="1" dirty="0" smtClean="0">
                <a:solidFill>
                  <a:schemeClr val="accent1">
                    <a:lumMod val="50000"/>
                  </a:schemeClr>
                </a:solidFill>
                <a:latin typeface="Courier New" pitchFamily="49" charset="0"/>
                <a:cs typeface="Courier New" pitchFamily="49" charset="0"/>
              </a:rPr>
              <a:t>M</a:t>
            </a:r>
            <a:r>
              <a:rPr lang="sr-Latn-ME" sz="3600" b="1" i="1" dirty="0" smtClean="0">
                <a:solidFill>
                  <a:schemeClr val="accent1">
                    <a:lumMod val="50000"/>
                  </a:schemeClr>
                </a:solidFill>
                <a:latin typeface="Courier New" pitchFamily="49" charset="0"/>
                <a:cs typeface="Courier New" pitchFamily="49" charset="0"/>
              </a:rPr>
              <a:t>oje</a:t>
            </a:r>
          </a:p>
          <a:p>
            <a:pPr algn="ctr"/>
            <a:r>
              <a:rPr lang="sr-Latn-ME" sz="3600" b="1" i="1" dirty="0" smtClean="0">
                <a:solidFill>
                  <a:schemeClr val="accent1">
                    <a:lumMod val="50000"/>
                  </a:schemeClr>
                </a:solidFill>
                <a:latin typeface="Courier New" pitchFamily="49" charset="0"/>
                <a:cs typeface="Courier New" pitchFamily="49" charset="0"/>
              </a:rPr>
              <a:t>tvoje</a:t>
            </a:r>
            <a:endParaRPr lang="en-US" sz="3600" b="1" i="1" dirty="0" smtClean="0">
              <a:solidFill>
                <a:schemeClr val="accent1">
                  <a:lumMod val="50000"/>
                </a:schemeClr>
              </a:solidFill>
              <a:latin typeface="Courier New" pitchFamily="49" charset="0"/>
              <a:cs typeface="Courier New" pitchFamily="49" charset="0"/>
            </a:endParaRPr>
          </a:p>
        </p:txBody>
      </p:sp>
      <p:pic>
        <p:nvPicPr>
          <p:cNvPr id="1026" name="Picture 2" descr="C:\Users\COMPUTER\Desktop\преузимање.jpg"/>
          <p:cNvPicPr>
            <a:picLocks noChangeAspect="1" noChangeArrowheads="1"/>
          </p:cNvPicPr>
          <p:nvPr/>
        </p:nvPicPr>
        <p:blipFill>
          <a:blip r:embed="rId4" cstate="print"/>
          <a:srcRect/>
          <a:stretch>
            <a:fillRect/>
          </a:stretch>
        </p:blipFill>
        <p:spPr bwMode="auto">
          <a:xfrm>
            <a:off x="5334000" y="2971800"/>
            <a:ext cx="2419350" cy="188595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1026"/>
                                        </p:tgtEl>
                                        <p:attrNameLst>
                                          <p:attrName>style.visibility</p:attrName>
                                        </p:attrNameLst>
                                      </p:cBhvr>
                                      <p:to>
                                        <p:strVal val="visible"/>
                                      </p:to>
                                    </p:set>
                                    <p:anim calcmode="lin" valueType="num">
                                      <p:cBhvr additive="base">
                                        <p:cTn id="96" dur="500" fill="hold"/>
                                        <p:tgtEl>
                                          <p:spTgt spid="1026"/>
                                        </p:tgtEl>
                                        <p:attrNameLst>
                                          <p:attrName>ppt_x</p:attrName>
                                        </p:attrNameLst>
                                      </p:cBhvr>
                                      <p:tavLst>
                                        <p:tav tm="0">
                                          <p:val>
                                            <p:strVal val="#ppt_x"/>
                                          </p:val>
                                        </p:tav>
                                        <p:tav tm="100000">
                                          <p:val>
                                            <p:strVal val="#ppt_x"/>
                                          </p:val>
                                        </p:tav>
                                      </p:tavLst>
                                    </p:anim>
                                    <p:anim calcmode="lin" valueType="num">
                                      <p:cBhvr additive="base">
                                        <p:cTn id="97"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sr-Latn-ME" sz="2400" dirty="0" smtClean="0">
                <a:latin typeface="Arial" pitchFamily="34" charset="0"/>
                <a:cs typeface="Arial" pitchFamily="34" charset="0"/>
              </a:rPr>
              <a:t>pusta i </a:t>
            </a:r>
            <a:r>
              <a:rPr lang="sr-Latn-ME" sz="2400" b="1" i="1" dirty="0" smtClean="0">
                <a:latin typeface="Arial" pitchFamily="34" charset="0"/>
                <a:cs typeface="Arial" pitchFamily="34" charset="0"/>
              </a:rPr>
              <a:t>gluva</a:t>
            </a:r>
            <a:r>
              <a:rPr lang="sr-Latn-ME" sz="2400" dirty="0" smtClean="0">
                <a:latin typeface="Arial" pitchFamily="34" charset="0"/>
                <a:cs typeface="Arial" pitchFamily="34" charset="0"/>
              </a:rPr>
              <a:t> sa kulama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...tužna čeka </a:t>
            </a:r>
            <a:r>
              <a:rPr lang="pl-PL" sz="2400" b="1" i="1" dirty="0" smtClean="0">
                <a:latin typeface="Arial" pitchFamily="34" charset="0"/>
                <a:cs typeface="Arial" pitchFamily="34" charset="0"/>
              </a:rPr>
              <a:t>Rada</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...nekoj blizu </a:t>
            </a:r>
            <a:r>
              <a:rPr lang="sr-Latn-ME" sz="2400" b="1" i="1" dirty="0" smtClean="0">
                <a:latin typeface="Arial" pitchFamily="34" charset="0"/>
                <a:cs typeface="Arial" pitchFamily="34" charset="0"/>
              </a:rPr>
              <a:t>manastira</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crne sjenke </a:t>
            </a:r>
            <a:r>
              <a:rPr lang="pl-PL" sz="2400" dirty="0" smtClean="0">
                <a:latin typeface="Arial" pitchFamily="34" charset="0"/>
                <a:cs typeface="Arial" pitchFamily="34" charset="0"/>
              </a:rPr>
              <a:t>zamašu...</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BILJARDA</a:t>
            </a:r>
            <a:endParaRPr lang="en-US" sz="5400" b="1" i="1" dirty="0">
              <a:latin typeface="Courier New" pitchFamily="49" charset="0"/>
              <a:cs typeface="Courier New" pitchFamily="49" charset="0"/>
            </a:endParaRPr>
          </a:p>
        </p:txBody>
      </p:sp>
      <p:sp>
        <p:nvSpPr>
          <p:cNvPr id="10" name="TextBox 9"/>
          <p:cNvSpPr txBox="1"/>
          <p:nvPr/>
        </p:nvSpPr>
        <p:spPr>
          <a:xfrm>
            <a:off x="0" y="22860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p>
          <a:p>
            <a:pPr algn="ctr"/>
            <a:r>
              <a:rPr lang="en-US" sz="3600" b="1" i="1" dirty="0" smtClean="0">
                <a:solidFill>
                  <a:schemeClr val="accent1">
                    <a:lumMod val="50000"/>
                  </a:schemeClr>
                </a:solidFill>
                <a:latin typeface="Courier New" pitchFamily="49" charset="0"/>
                <a:cs typeface="Courier New" pitchFamily="49" charset="0"/>
              </a:rPr>
              <a:t>G</a:t>
            </a:r>
            <a:r>
              <a:rPr lang="sr-Latn-ME" sz="3600" b="1" i="1" dirty="0" smtClean="0">
                <a:solidFill>
                  <a:schemeClr val="accent1">
                    <a:lumMod val="50000"/>
                  </a:schemeClr>
                </a:solidFill>
                <a:latin typeface="Courier New" pitchFamily="49" charset="0"/>
                <a:cs typeface="Courier New" pitchFamily="49" charset="0"/>
              </a:rPr>
              <a:t>luva</a:t>
            </a:r>
          </a:p>
          <a:p>
            <a:pPr algn="ctr"/>
            <a:r>
              <a:rPr lang="en-US" sz="3600" b="1" i="1" dirty="0" smtClean="0">
                <a:solidFill>
                  <a:schemeClr val="accent1">
                    <a:lumMod val="50000"/>
                  </a:schemeClr>
                </a:solidFill>
                <a:latin typeface="Courier New" pitchFamily="49" charset="0"/>
                <a:cs typeface="Courier New" pitchFamily="49" charset="0"/>
              </a:rPr>
              <a:t>C</a:t>
            </a:r>
            <a:r>
              <a:rPr lang="sr-Latn-ME" sz="3600" b="1" i="1" dirty="0" smtClean="0">
                <a:solidFill>
                  <a:schemeClr val="accent1">
                    <a:lumMod val="50000"/>
                  </a:schemeClr>
                </a:solidFill>
                <a:latin typeface="Courier New" pitchFamily="49" charset="0"/>
                <a:cs typeface="Courier New" pitchFamily="49" charset="0"/>
              </a:rPr>
              <a:t>rne sjenke</a:t>
            </a:r>
          </a:p>
          <a:p>
            <a:pPr algn="ctr"/>
            <a:r>
              <a:rPr lang="en-US" sz="3600" b="1" i="1" dirty="0" smtClean="0">
                <a:solidFill>
                  <a:schemeClr val="accent1">
                    <a:lumMod val="50000"/>
                  </a:schemeClr>
                </a:solidFill>
                <a:latin typeface="Courier New" pitchFamily="49" charset="0"/>
                <a:cs typeface="Courier New" pitchFamily="49" charset="0"/>
              </a:rPr>
              <a:t>M</a:t>
            </a:r>
            <a:r>
              <a:rPr lang="sr-Latn-ME" sz="3600" b="1" i="1" dirty="0" smtClean="0">
                <a:solidFill>
                  <a:schemeClr val="accent1">
                    <a:lumMod val="50000"/>
                  </a:schemeClr>
                </a:solidFill>
                <a:latin typeface="Courier New" pitchFamily="49" charset="0"/>
                <a:cs typeface="Courier New" pitchFamily="49" charset="0"/>
              </a:rPr>
              <a:t>anastir</a:t>
            </a:r>
          </a:p>
          <a:p>
            <a:pPr algn="ctr"/>
            <a:r>
              <a:rPr lang="en-US" sz="3600" b="1" i="1" dirty="0" smtClean="0">
                <a:solidFill>
                  <a:schemeClr val="accent1">
                    <a:lumMod val="50000"/>
                  </a:schemeClr>
                </a:solidFill>
                <a:latin typeface="Courier New" pitchFamily="49" charset="0"/>
                <a:cs typeface="Courier New" pitchFamily="49" charset="0"/>
              </a:rPr>
              <a:t>S</a:t>
            </a:r>
            <a:r>
              <a:rPr lang="sr-Latn-ME" sz="3600" b="1" i="1" dirty="0" smtClean="0">
                <a:solidFill>
                  <a:schemeClr val="accent1">
                    <a:lumMod val="50000"/>
                  </a:schemeClr>
                </a:solidFill>
                <a:latin typeface="Courier New" pitchFamily="49" charset="0"/>
                <a:cs typeface="Courier New" pitchFamily="49" charset="0"/>
              </a:rPr>
              <a:t>togodišnja tuga</a:t>
            </a:r>
          </a:p>
          <a:p>
            <a:pPr algn="ctr"/>
            <a:r>
              <a:rPr lang="sr-Latn-ME" sz="3600" b="1" i="1" dirty="0" smtClean="0">
                <a:solidFill>
                  <a:schemeClr val="accent1">
                    <a:lumMod val="50000"/>
                  </a:schemeClr>
                </a:solidFill>
                <a:latin typeface="Courier New" pitchFamily="49" charset="0"/>
                <a:cs typeface="Courier New" pitchFamily="49" charset="0"/>
              </a:rPr>
              <a:t>Rade</a:t>
            </a:r>
            <a:endParaRPr lang="en-US" sz="3600" b="1" i="1" dirty="0" smtClean="0">
              <a:solidFill>
                <a:schemeClr val="accent1">
                  <a:lumMod val="50000"/>
                </a:schemeClr>
              </a:solidFill>
              <a:latin typeface="Courier New" pitchFamily="49" charset="0"/>
              <a:cs typeface="Courier New" pitchFamily="49" charset="0"/>
            </a:endParaRPr>
          </a:p>
        </p:txBody>
      </p:sp>
      <p:pic>
        <p:nvPicPr>
          <p:cNvPr id="2" name="Picture 3" descr="C:\Users\COMPUTER\Desktop\преузимање (1).jpg"/>
          <p:cNvPicPr>
            <a:picLocks noChangeAspect="1" noChangeArrowheads="1"/>
          </p:cNvPicPr>
          <p:nvPr/>
        </p:nvPicPr>
        <p:blipFill>
          <a:blip r:embed="rId4" cstate="print"/>
          <a:srcRect/>
          <a:stretch>
            <a:fillRect/>
          </a:stretch>
        </p:blipFill>
        <p:spPr bwMode="auto">
          <a:xfrm>
            <a:off x="7086600" y="2743200"/>
            <a:ext cx="1524000" cy="160020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fade">
                                      <p:cBhvr>
                                        <p:cTn id="9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0" y="2286000"/>
            <a:ext cx="7924800" cy="3108543"/>
          </a:xfrm>
          <a:prstGeom prst="rect">
            <a:avLst/>
          </a:prstGeom>
          <a:noFill/>
        </p:spPr>
        <p:txBody>
          <a:bodyPr wrap="square" rtlCol="0">
            <a:spAutoFit/>
          </a:bodyPr>
          <a:lstStyle/>
          <a:p>
            <a:endParaRPr lang="sr-Latn-ME" sz="2800" dirty="0" smtClean="0"/>
          </a:p>
          <a:p>
            <a:r>
              <a:rPr lang="sr-Latn-ME" sz="2800" dirty="0" smtClean="0"/>
              <a:t>Ko hoće da doživi čudo mora imati </a:t>
            </a:r>
            <a:r>
              <a:rPr lang="sr-Latn-ME" sz="2800" b="1" i="1" dirty="0" smtClean="0"/>
              <a:t>srce</a:t>
            </a:r>
            <a:r>
              <a:rPr lang="sr-Latn-ME" sz="2800" dirty="0" smtClean="0"/>
              <a:t> nevino kao mleko</a:t>
            </a:r>
          </a:p>
          <a:p>
            <a:r>
              <a:rPr lang="en-US" sz="2800" dirty="0" smtClean="0"/>
              <a:t>N</a:t>
            </a:r>
            <a:r>
              <a:rPr lang="sr-Latn-ME" sz="2800" dirty="0" smtClean="0"/>
              <a:t>e sme biti </a:t>
            </a:r>
            <a:r>
              <a:rPr lang="sr-Latn-ME" sz="2800" b="1" i="1" dirty="0" smtClean="0"/>
              <a:t>uobraženko</a:t>
            </a:r>
          </a:p>
          <a:p>
            <a:r>
              <a:rPr lang="sr-Latn-ME" sz="2800" dirty="0" smtClean="0"/>
              <a:t>...mora se radovati  kao </a:t>
            </a:r>
            <a:r>
              <a:rPr lang="sr-Latn-ME" sz="2800" b="1" i="1" dirty="0" smtClean="0"/>
              <a:t>laste</a:t>
            </a:r>
            <a:r>
              <a:rPr lang="sr-Latn-ME" sz="2800" dirty="0" smtClean="0"/>
              <a:t>...</a:t>
            </a:r>
          </a:p>
          <a:p>
            <a:r>
              <a:rPr lang="en-US" sz="2800" dirty="0" smtClean="0"/>
              <a:t>M</a:t>
            </a:r>
            <a:r>
              <a:rPr lang="sr-Latn-ME" sz="2800" dirty="0" smtClean="0"/>
              <a:t>ora mu biti dato da može </a:t>
            </a:r>
            <a:r>
              <a:rPr lang="sr-Latn-ME" sz="2800" b="1" i="1" dirty="0" smtClean="0"/>
              <a:t>zaplakati </a:t>
            </a:r>
            <a:r>
              <a:rPr lang="sr-Latn-ME" sz="2800" dirty="0" smtClean="0"/>
              <a:t>obilato...</a:t>
            </a:r>
          </a:p>
          <a:p>
            <a:r>
              <a:rPr lang="sr-Latn-ME" sz="2800" dirty="0" smtClean="0"/>
              <a:t>..ne sme zgaziti </a:t>
            </a:r>
            <a:r>
              <a:rPr lang="sr-Latn-ME" sz="2800" b="1" i="1" dirty="0" smtClean="0"/>
              <a:t>na stazi mrava</a:t>
            </a:r>
            <a:r>
              <a:rPr lang="sr-Latn-ME" sz="2800" dirty="0" smtClean="0"/>
              <a:t>...</a:t>
            </a:r>
            <a:endParaRPr lang="en-US" sz="2800" dirty="0"/>
          </a:p>
        </p:txBody>
      </p:sp>
      <p:sp>
        <p:nvSpPr>
          <p:cNvPr id="8" name="Content Placeholder 4"/>
          <p:cNvSpPr txBox="1">
            <a:spLocks noGrp="1"/>
          </p:cNvSpPr>
          <p:nvPr>
            <p:ph idx="1"/>
          </p:nvPr>
        </p:nvSpPr>
        <p:spPr>
          <a:xfrm>
            <a:off x="-228600" y="2133600"/>
            <a:ext cx="93726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L</a:t>
            </a:r>
            <a:r>
              <a:rPr lang="sr-Latn-ME" sz="3600" b="1" i="1" dirty="0" smtClean="0">
                <a:solidFill>
                  <a:schemeClr val="accent1">
                    <a:lumMod val="50000"/>
                  </a:schemeClr>
                </a:solidFill>
                <a:latin typeface="Courier New" pitchFamily="49" charset="0"/>
                <a:cs typeface="Courier New" pitchFamily="49" charset="0"/>
              </a:rPr>
              <a:t>aste</a:t>
            </a:r>
          </a:p>
          <a:p>
            <a:pPr algn="ctr">
              <a:buFont typeface="Arial" pitchFamily="34" charset="0"/>
              <a:buChar char="•"/>
            </a:pPr>
            <a:r>
              <a:rPr lang="sr-Latn-ME" sz="3600" b="1" i="1" dirty="0" smtClean="0">
                <a:solidFill>
                  <a:schemeClr val="accent1">
                    <a:lumMod val="50000"/>
                  </a:schemeClr>
                </a:solidFill>
                <a:latin typeface="Courier New" pitchFamily="49" charset="0"/>
                <a:cs typeface="Courier New" pitchFamily="49" charset="0"/>
              </a:rPr>
              <a:t>Uobraženko</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S</a:t>
            </a:r>
            <a:r>
              <a:rPr lang="sr-Latn-ME" sz="3600" b="1" i="1" dirty="0" smtClean="0">
                <a:solidFill>
                  <a:schemeClr val="accent1">
                    <a:lumMod val="50000"/>
                  </a:schemeClr>
                </a:solidFill>
                <a:latin typeface="Courier New" pitchFamily="49" charset="0"/>
                <a:cs typeface="Courier New" pitchFamily="49" charset="0"/>
              </a:rPr>
              <a:t>rce</a:t>
            </a:r>
          </a:p>
          <a:p>
            <a:pPr algn="ctr">
              <a:buFont typeface="Arial" pitchFamily="34" charset="0"/>
              <a:buChar char="•"/>
            </a:pPr>
            <a:r>
              <a:rPr lang="sr-Latn-ME" sz="3600" b="1" i="1" dirty="0" smtClean="0">
                <a:solidFill>
                  <a:schemeClr val="accent1">
                    <a:lumMod val="50000"/>
                  </a:schemeClr>
                </a:solidFill>
                <a:latin typeface="Courier New" pitchFamily="49" charset="0"/>
                <a:cs typeface="Courier New" pitchFamily="49" charset="0"/>
              </a:rPr>
              <a:t>Plakanje</a:t>
            </a:r>
          </a:p>
          <a:p>
            <a:pPr algn="ctr">
              <a:buFont typeface="Arial" pitchFamily="34" charset="0"/>
              <a:buChar char="•"/>
            </a:pPr>
            <a:r>
              <a:rPr lang="en-US" sz="3600" b="1" i="1" dirty="0" smtClean="0">
                <a:solidFill>
                  <a:schemeClr val="accent1">
                    <a:lumMod val="50000"/>
                  </a:schemeClr>
                </a:solidFill>
                <a:latin typeface="Courier New" pitchFamily="49" charset="0"/>
                <a:cs typeface="Courier New" pitchFamily="49" charset="0"/>
              </a:rPr>
              <a:t>N</a:t>
            </a:r>
            <a:r>
              <a:rPr lang="sr-Latn-ME" sz="3600" b="1" i="1" dirty="0" smtClean="0">
                <a:solidFill>
                  <a:schemeClr val="accent1">
                    <a:lumMod val="50000"/>
                  </a:schemeClr>
                </a:solidFill>
                <a:latin typeface="Courier New" pitchFamily="49" charset="0"/>
                <a:cs typeface="Courier New" pitchFamily="49" charset="0"/>
              </a:rPr>
              <a:t>a stazi mrav</a:t>
            </a:r>
          </a:p>
        </p:txBody>
      </p:sp>
      <p:sp>
        <p:nvSpPr>
          <p:cNvPr id="9" name="TextBox 8"/>
          <p:cNvSpPr txBox="1"/>
          <p:nvPr/>
        </p:nvSpPr>
        <p:spPr>
          <a:xfrm>
            <a:off x="0" y="5257800"/>
            <a:ext cx="8991600" cy="769441"/>
          </a:xfrm>
          <a:prstGeom prst="rect">
            <a:avLst/>
          </a:prstGeom>
          <a:noFill/>
        </p:spPr>
        <p:txBody>
          <a:bodyPr wrap="square" rtlCol="0">
            <a:spAutoFit/>
          </a:bodyPr>
          <a:lstStyle/>
          <a:p>
            <a:r>
              <a:rPr lang="en-US" sz="4400" b="1" i="1" dirty="0" smtClean="0">
                <a:latin typeface="Courier New" pitchFamily="49" charset="0"/>
                <a:cs typeface="Courier New" pitchFamily="49" charset="0"/>
              </a:rPr>
              <a:t>KO HO</a:t>
            </a:r>
            <a:r>
              <a:rPr lang="sr-Latn-ME" sz="4400" b="1" i="1" dirty="0" smtClean="0">
                <a:latin typeface="Courier New" pitchFamily="49" charset="0"/>
                <a:cs typeface="Courier New" pitchFamily="49" charset="0"/>
              </a:rPr>
              <a:t>ĆE DA DOŽIVI ČUDO</a:t>
            </a:r>
            <a:endParaRPr lang="en-US" sz="4400" b="1" i="1" dirty="0">
              <a:latin typeface="Courier New" pitchFamily="49" charset="0"/>
              <a:cs typeface="Courier New" pitchFamily="49" charset="0"/>
            </a:endParaRPr>
          </a:p>
        </p:txBody>
      </p:sp>
      <p:sp>
        <p:nvSpPr>
          <p:cNvPr id="10" name="Rectangle 9"/>
          <p:cNvSpPr/>
          <p:nvPr/>
        </p:nvSpPr>
        <p:spPr>
          <a:xfrm>
            <a:off x="304800" y="2057400"/>
            <a:ext cx="8186857" cy="707886"/>
          </a:xfrm>
          <a:prstGeom prst="rect">
            <a:avLst/>
          </a:prstGeom>
        </p:spPr>
        <p:txBody>
          <a:bodyPr wrap="none">
            <a:spAutoFit/>
          </a:bodyPr>
          <a:lstStyle/>
          <a:p>
            <a:r>
              <a:rPr lang="pl-PL" sz="4000" b="1" i="1" dirty="0" smtClean="0">
                <a:latin typeface="Courier New" pitchFamily="49" charset="0"/>
                <a:cs typeface="Courier New" pitchFamily="49" charset="0"/>
              </a:rPr>
              <a:t>Šta povezuje date pojmove?</a:t>
            </a:r>
          </a:p>
        </p:txBody>
      </p:sp>
      <p:pic>
        <p:nvPicPr>
          <p:cNvPr id="3074" name="Picture 2" descr="C:\Users\COMPUTER\Desktop\преузимање.jpg"/>
          <p:cNvPicPr>
            <a:picLocks noChangeAspect="1" noChangeArrowheads="1"/>
          </p:cNvPicPr>
          <p:nvPr/>
        </p:nvPicPr>
        <p:blipFill>
          <a:blip r:embed="rId3"/>
          <a:srcRect/>
          <a:stretch>
            <a:fillRect/>
          </a:stretch>
        </p:blipFill>
        <p:spPr bwMode="auto">
          <a:xfrm>
            <a:off x="7048500" y="3200400"/>
            <a:ext cx="2095500" cy="1777740"/>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blinds(horizontal)">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linds(horizont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linds(horizont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linds(horizont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blinds(horizontal)">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grpId="1" nodeType="clickEffect">
                                  <p:stCondLst>
                                    <p:cond delay="0"/>
                                  </p:stCondLst>
                                  <p:childTnLst>
                                    <p:animEffect transition="out" filter="box(in)">
                                      <p:cBhvr>
                                        <p:cTn id="41" dur="500"/>
                                        <p:tgtEl>
                                          <p:spTgt spid="8">
                                            <p:txEl>
                                              <p:pRg st="0" end="0"/>
                                            </p:txEl>
                                          </p:spTgt>
                                        </p:tgtEl>
                                      </p:cBhvr>
                                    </p:animEffect>
                                    <p:set>
                                      <p:cBhvr>
                                        <p:cTn id="42" dur="1" fill="hold">
                                          <p:stCondLst>
                                            <p:cond delay="499"/>
                                          </p:stCondLst>
                                        </p:cTn>
                                        <p:tgtEl>
                                          <p:spTgt spid="8">
                                            <p:txEl>
                                              <p:pRg st="0" end="0"/>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 presetClass="exit" presetSubtype="16" fill="hold" grpId="1" nodeType="clickEffect">
                                  <p:stCondLst>
                                    <p:cond delay="0"/>
                                  </p:stCondLst>
                                  <p:childTnLst>
                                    <p:animEffect transition="out" filter="box(in)">
                                      <p:cBhvr>
                                        <p:cTn id="46" dur="500"/>
                                        <p:tgtEl>
                                          <p:spTgt spid="8">
                                            <p:txEl>
                                              <p:pRg st="1" end="1"/>
                                            </p:txEl>
                                          </p:spTgt>
                                        </p:tgtEl>
                                      </p:cBhvr>
                                    </p:animEffect>
                                    <p:set>
                                      <p:cBhvr>
                                        <p:cTn id="47" dur="1" fill="hold">
                                          <p:stCondLst>
                                            <p:cond delay="499"/>
                                          </p:stCondLst>
                                        </p:cTn>
                                        <p:tgtEl>
                                          <p:spTgt spid="8">
                                            <p:txEl>
                                              <p:pRg st="1" end="1"/>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4" presetClass="exit" presetSubtype="16" fill="hold" grpId="1" nodeType="clickEffect">
                                  <p:stCondLst>
                                    <p:cond delay="0"/>
                                  </p:stCondLst>
                                  <p:childTnLst>
                                    <p:animEffect transition="out" filter="box(in)">
                                      <p:cBhvr>
                                        <p:cTn id="51" dur="500"/>
                                        <p:tgtEl>
                                          <p:spTgt spid="8">
                                            <p:txEl>
                                              <p:pRg st="2" end="2"/>
                                            </p:txEl>
                                          </p:spTgt>
                                        </p:tgtEl>
                                      </p:cBhvr>
                                    </p:animEffect>
                                    <p:set>
                                      <p:cBhvr>
                                        <p:cTn id="52" dur="1" fill="hold">
                                          <p:stCondLst>
                                            <p:cond delay="499"/>
                                          </p:stCondLst>
                                        </p:cTn>
                                        <p:tgtEl>
                                          <p:spTgt spid="8">
                                            <p:txEl>
                                              <p:pRg st="2" end="2"/>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4" presetClass="exit" presetSubtype="16" fill="hold" grpId="1" nodeType="clickEffect">
                                  <p:stCondLst>
                                    <p:cond delay="0"/>
                                  </p:stCondLst>
                                  <p:childTnLst>
                                    <p:animEffect transition="out" filter="box(in)">
                                      <p:cBhvr>
                                        <p:cTn id="56" dur="500"/>
                                        <p:tgtEl>
                                          <p:spTgt spid="8">
                                            <p:txEl>
                                              <p:pRg st="3" end="3"/>
                                            </p:txEl>
                                          </p:spTgt>
                                        </p:tgtEl>
                                      </p:cBhvr>
                                    </p:animEffect>
                                    <p:set>
                                      <p:cBhvr>
                                        <p:cTn id="57" dur="1" fill="hold">
                                          <p:stCondLst>
                                            <p:cond delay="499"/>
                                          </p:stCondLst>
                                        </p:cTn>
                                        <p:tgtEl>
                                          <p:spTgt spid="8">
                                            <p:txEl>
                                              <p:pRg st="3" end="3"/>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 presetClass="exit" presetSubtype="16" fill="hold" grpId="1" nodeType="clickEffect">
                                  <p:stCondLst>
                                    <p:cond delay="0"/>
                                  </p:stCondLst>
                                  <p:childTnLst>
                                    <p:animEffect transition="out" filter="box(in)">
                                      <p:cBhvr>
                                        <p:cTn id="61" dur="500"/>
                                        <p:tgtEl>
                                          <p:spTgt spid="8">
                                            <p:txEl>
                                              <p:pRg st="4" end="4"/>
                                            </p:txEl>
                                          </p:spTgt>
                                        </p:tgtEl>
                                      </p:cBhvr>
                                    </p:animEffect>
                                    <p:set>
                                      <p:cBhvr>
                                        <p:cTn id="62" dur="1" fill="hold">
                                          <p:stCondLst>
                                            <p:cond delay="499"/>
                                          </p:stCondLst>
                                        </p:cTn>
                                        <p:tgtEl>
                                          <p:spTgt spid="8">
                                            <p:txEl>
                                              <p:pRg st="4" end="4"/>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4" presetClass="exit" presetSubtype="16" fill="hold" grpId="1" nodeType="clickEffect">
                                  <p:stCondLst>
                                    <p:cond delay="0"/>
                                  </p:stCondLst>
                                  <p:childTnLst>
                                    <p:animEffect transition="out" filter="box(in)">
                                      <p:cBhvr>
                                        <p:cTn id="66" dur="500"/>
                                        <p:tgtEl>
                                          <p:spTgt spid="8">
                                            <p:txEl>
                                              <p:pRg st="5" end="5"/>
                                            </p:txEl>
                                          </p:spTgt>
                                        </p:tgtEl>
                                      </p:cBhvr>
                                    </p:animEffect>
                                    <p:set>
                                      <p:cBhvr>
                                        <p:cTn id="67" dur="1" fill="hold">
                                          <p:stCondLst>
                                            <p:cond delay="499"/>
                                          </p:stCondLst>
                                        </p:cTn>
                                        <p:tgtEl>
                                          <p:spTgt spid="8">
                                            <p:txEl>
                                              <p:pRg st="5" end="5"/>
                                            </p:txEl>
                                          </p:spTgt>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4" presetClass="exit" presetSubtype="16" fill="hold" grpId="1" nodeType="clickEffect">
                                  <p:stCondLst>
                                    <p:cond delay="0"/>
                                  </p:stCondLst>
                                  <p:childTnLst>
                                    <p:animEffect transition="out" filter="box(in)">
                                      <p:cBhvr>
                                        <p:cTn id="71" dur="500"/>
                                        <p:tgtEl>
                                          <p:spTgt spid="8">
                                            <p:bg/>
                                          </p:spTgt>
                                        </p:tgtEl>
                                      </p:cBhvr>
                                    </p:animEffect>
                                    <p:set>
                                      <p:cBhvr>
                                        <p:cTn id="72" dur="1" fill="hold">
                                          <p:stCondLst>
                                            <p:cond delay="499"/>
                                          </p:stCondLst>
                                        </p:cTn>
                                        <p:tgtEl>
                                          <p:spTgt spid="8">
                                            <p:bg/>
                                          </p:spTgt>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6" presetClass="entr" presetSubtype="26"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arn(inHorizontal)">
                                      <p:cBhvr>
                                        <p:cTn id="77" dur="500"/>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6"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barn(inHorizontal)">
                                      <p:cBhvr>
                                        <p:cTn id="82" dur="500"/>
                                        <p:tgtEl>
                                          <p:spTgt spid="6"/>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fill="hold"/>
                                        <p:tgtEl>
                                          <p:spTgt spid="9"/>
                                        </p:tgtEl>
                                        <p:attrNameLst>
                                          <p:attrName>ppt_x</p:attrName>
                                        </p:attrNameLst>
                                      </p:cBhvr>
                                      <p:tavLst>
                                        <p:tav tm="0">
                                          <p:val>
                                            <p:strVal val="#ppt_x"/>
                                          </p:val>
                                        </p:tav>
                                        <p:tav tm="100000">
                                          <p:val>
                                            <p:strVal val="#ppt_x"/>
                                          </p:val>
                                        </p:tav>
                                      </p:tavLst>
                                    </p:anim>
                                    <p:anim calcmode="lin" valueType="num">
                                      <p:cBhvr additive="base">
                                        <p:cTn id="8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 presetClass="entr" presetSubtype="10" fill="hold" nodeType="clickEffect">
                                  <p:stCondLst>
                                    <p:cond delay="0"/>
                                  </p:stCondLst>
                                  <p:childTnLst>
                                    <p:set>
                                      <p:cBhvr>
                                        <p:cTn id="92" dur="1" fill="hold">
                                          <p:stCondLst>
                                            <p:cond delay="0"/>
                                          </p:stCondLst>
                                        </p:cTn>
                                        <p:tgtEl>
                                          <p:spTgt spid="3074"/>
                                        </p:tgtEl>
                                        <p:attrNameLst>
                                          <p:attrName>style.visibility</p:attrName>
                                        </p:attrNameLst>
                                      </p:cBhvr>
                                      <p:to>
                                        <p:strVal val="visible"/>
                                      </p:to>
                                    </p:set>
                                    <p:animEffect transition="in" filter="checkerboard(across)">
                                      <p:cBhvr>
                                        <p:cTn id="9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animBg="1"/>
      <p:bldP spid="8" grpId="1" build="p"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416320"/>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a:t>
            </a:r>
            <a:r>
              <a:rPr lang="pl-PL" sz="2400" b="1" i="1" dirty="0" smtClean="0">
                <a:latin typeface="Arial" pitchFamily="34" charset="0"/>
                <a:cs typeface="Arial" pitchFamily="34" charset="0"/>
              </a:rPr>
              <a:t>Oštar mraz </a:t>
            </a:r>
            <a:r>
              <a:rPr lang="pl-PL" sz="2400" dirty="0" smtClean="0">
                <a:latin typeface="Arial" pitchFamily="34" charset="0"/>
                <a:cs typeface="Arial" pitchFamily="34" charset="0"/>
              </a:rPr>
              <a:t>spalio je...</a:t>
            </a:r>
          </a:p>
          <a:p>
            <a:r>
              <a:rPr lang="pl-PL" sz="2400" dirty="0" smtClean="0">
                <a:latin typeface="Arial" pitchFamily="34" charset="0"/>
                <a:cs typeface="Arial" pitchFamily="34" charset="0"/>
              </a:rPr>
              <a:t>...i sniski </a:t>
            </a:r>
            <a:r>
              <a:rPr lang="pl-PL" sz="2400" b="1" i="1" dirty="0" smtClean="0">
                <a:latin typeface="Arial" pitchFamily="34" charset="0"/>
                <a:cs typeface="Arial" pitchFamily="34" charset="0"/>
              </a:rPr>
              <a:t>trščani krov</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...remeti glasom, taj </a:t>
            </a:r>
            <a:r>
              <a:rPr lang="sr-Latn-ME" sz="2400" b="1" i="1" dirty="0" smtClean="0">
                <a:latin typeface="Arial" pitchFamily="34" charset="0"/>
                <a:cs typeface="Arial" pitchFamily="34" charset="0"/>
              </a:rPr>
              <a:t>mir u času milom</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...to </a:t>
            </a:r>
            <a:r>
              <a:rPr lang="pl-PL" sz="2400" b="1" i="1" dirty="0" smtClean="0">
                <a:latin typeface="Arial" pitchFamily="34" charset="0"/>
                <a:cs typeface="Arial" pitchFamily="34" charset="0"/>
              </a:rPr>
              <a:t>lovac</a:t>
            </a:r>
            <a:r>
              <a:rPr lang="pl-PL" sz="2400" dirty="0" smtClean="0">
                <a:latin typeface="Arial" pitchFamily="34" charset="0"/>
                <a:cs typeface="Arial" pitchFamily="34" charset="0"/>
              </a:rPr>
              <a:t> prolazi selom...</a:t>
            </a:r>
            <a:endParaRPr lang="pl-PL" sz="2400" b="1" i="1" dirty="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ZIMSKO JUTRO</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 </a:t>
            </a:r>
            <a:endParaRPr lang="en-US" sz="3600" b="1" i="1" dirty="0" smtClean="0">
              <a:solidFill>
                <a:schemeClr val="accent1">
                  <a:lumMod val="50000"/>
                </a:schemeClr>
              </a:solidFill>
              <a:latin typeface="Courier New" pitchFamily="49" charset="0"/>
              <a:cs typeface="Courier New" pitchFamily="49" charset="0"/>
            </a:endParaRPr>
          </a:p>
          <a:p>
            <a:pPr algn="ctr"/>
            <a:r>
              <a:rPr lang="sr-Latn-ME" sz="3600" b="1" dirty="0" smtClean="0">
                <a:solidFill>
                  <a:schemeClr val="accent1">
                    <a:lumMod val="50000"/>
                  </a:schemeClr>
                </a:solidFill>
                <a:latin typeface="Courier New" pitchFamily="49" charset="0"/>
                <a:cs typeface="Courier New" pitchFamily="49" charset="0"/>
              </a:rPr>
              <a:t>Oštar mraz</a:t>
            </a:r>
          </a:p>
          <a:p>
            <a:pPr algn="ctr"/>
            <a:r>
              <a:rPr lang="sr-Latn-ME" sz="3600" b="1" dirty="0" smtClean="0">
                <a:solidFill>
                  <a:schemeClr val="accent1">
                    <a:lumMod val="50000"/>
                  </a:schemeClr>
                </a:solidFill>
                <a:latin typeface="Courier New" pitchFamily="49" charset="0"/>
                <a:cs typeface="Courier New" pitchFamily="49" charset="0"/>
              </a:rPr>
              <a:t>Trščani krov</a:t>
            </a:r>
          </a:p>
          <a:p>
            <a:pPr algn="ctr"/>
            <a:r>
              <a:rPr lang="sr-Latn-ME" sz="3600" b="1" dirty="0" smtClean="0">
                <a:solidFill>
                  <a:schemeClr val="accent1">
                    <a:lumMod val="50000"/>
                  </a:schemeClr>
                </a:solidFill>
                <a:latin typeface="Courier New" pitchFamily="49" charset="0"/>
                <a:cs typeface="Courier New" pitchFamily="49" charset="0"/>
              </a:rPr>
              <a:t>Mir u času milom</a:t>
            </a:r>
          </a:p>
          <a:p>
            <a:pPr algn="ctr"/>
            <a:r>
              <a:rPr lang="sr-Latn-ME" sz="3600" b="1" dirty="0" smtClean="0">
                <a:solidFill>
                  <a:schemeClr val="accent1">
                    <a:lumMod val="50000"/>
                  </a:schemeClr>
                </a:solidFill>
                <a:latin typeface="Courier New" pitchFamily="49" charset="0"/>
                <a:cs typeface="Courier New" pitchFamily="49" charset="0"/>
              </a:rPr>
              <a:t>Lovac</a:t>
            </a:r>
          </a:p>
          <a:p>
            <a:pPr algn="ctr"/>
            <a:r>
              <a:rPr lang="sr-Latn-ME" sz="3600" b="1" dirty="0" smtClean="0">
                <a:solidFill>
                  <a:schemeClr val="accent1">
                    <a:lumMod val="50000"/>
                  </a:schemeClr>
                </a:solidFill>
                <a:latin typeface="Courier New" pitchFamily="49" charset="0"/>
                <a:cs typeface="Courier New" pitchFamily="49" charset="0"/>
              </a:rPr>
              <a:t>Marama</a:t>
            </a:r>
          </a:p>
        </p:txBody>
      </p:sp>
      <p:pic>
        <p:nvPicPr>
          <p:cNvPr id="1026" name="Picture 2" descr="C:\Users\COMPUTER\Desktop\преузимање (2).jpg"/>
          <p:cNvPicPr>
            <a:picLocks noChangeAspect="1" noChangeArrowheads="1"/>
          </p:cNvPicPr>
          <p:nvPr/>
        </p:nvPicPr>
        <p:blipFill>
          <a:blip r:embed="rId4" cstate="print"/>
          <a:srcRect/>
          <a:stretch>
            <a:fillRect/>
          </a:stretch>
        </p:blipFill>
        <p:spPr bwMode="auto">
          <a:xfrm>
            <a:off x="6324600" y="2895600"/>
            <a:ext cx="2619375" cy="1743075"/>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4" end="4"/>
                                            </p:txEl>
                                          </p:spTgt>
                                        </p:tgtEl>
                                        <p:attrNameLst>
                                          <p:attrName>style.visibility</p:attrName>
                                        </p:attrNameLst>
                                      </p:cBhvr>
                                      <p:to>
                                        <p:strVal val="visible"/>
                                      </p:to>
                                    </p:set>
                                    <p:animEffect transition="in" filter="wipe(down)">
                                      <p:cBhvr>
                                        <p:cTn id="85" dur="500"/>
                                        <p:tgtEl>
                                          <p:spTgt spid="6">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8">
                                            <p:txEl>
                                              <p:pRg st="0" end="0"/>
                                            </p:txEl>
                                          </p:spTgt>
                                        </p:tgtEl>
                                        <p:attrNameLst>
                                          <p:attrName>style.visibility</p:attrName>
                                        </p:attrNameLst>
                                      </p:cBhvr>
                                      <p:to>
                                        <p:strVal val="visible"/>
                                      </p:to>
                                    </p:set>
                                    <p:anim calcmode="lin" valueType="num">
                                      <p:cBhvr additive="base">
                                        <p:cTn id="9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26"/>
                                        </p:tgtEl>
                                        <p:attrNameLst>
                                          <p:attrName>style.visibility</p:attrName>
                                        </p:attrNameLst>
                                      </p:cBhvr>
                                      <p:to>
                                        <p:strVal val="visible"/>
                                      </p:to>
                                    </p:set>
                                    <p:animEffect transition="in" filter="fade">
                                      <p:cBhvr>
                                        <p:cTn id="96"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0" y="2514600"/>
            <a:ext cx="8686800" cy="3046988"/>
          </a:xfrm>
          <a:prstGeom prst="rect">
            <a:avLst/>
          </a:prstGeom>
          <a:noFill/>
        </p:spPr>
        <p:txBody>
          <a:bodyPr wrap="square" rtlCol="0">
            <a:spAutoFit/>
          </a:bodyPr>
          <a:lstStyle/>
          <a:p>
            <a:r>
              <a:rPr lang="sr-Latn-ME" sz="2400" dirty="0" smtClean="0">
                <a:latin typeface="Arial" pitchFamily="34" charset="0"/>
                <a:cs typeface="Arial" pitchFamily="34" charset="0"/>
              </a:rPr>
              <a:t>Jedan </a:t>
            </a:r>
            <a:r>
              <a:rPr lang="sr-Latn-ME" sz="2400" b="1" i="1" dirty="0" smtClean="0">
                <a:latin typeface="Arial" pitchFamily="34" charset="0"/>
                <a:cs typeface="Arial" pitchFamily="34" charset="0"/>
              </a:rPr>
              <a:t>lav</a:t>
            </a:r>
            <a:r>
              <a:rPr lang="sr-Latn-ME" sz="2400" dirty="0" smtClean="0">
                <a:latin typeface="Arial" pitchFamily="34" charset="0"/>
                <a:cs typeface="Arial" pitchFamily="34" charset="0"/>
              </a:rPr>
              <a:t> posle dugog života </a:t>
            </a:r>
            <a:r>
              <a:rPr lang="sr-Latn-ME" sz="2400" b="1" i="1" dirty="0" smtClean="0">
                <a:latin typeface="Arial" pitchFamily="34" charset="0"/>
                <a:cs typeface="Arial" pitchFamily="34" charset="0"/>
              </a:rPr>
              <a:t>omatori</a:t>
            </a:r>
            <a:r>
              <a:rPr lang="sr-Latn-ME" sz="2400" dirty="0" smtClean="0">
                <a:latin typeface="Arial" pitchFamily="34" charset="0"/>
                <a:cs typeface="Arial" pitchFamily="34" charset="0"/>
              </a:rPr>
              <a:t>...</a:t>
            </a:r>
          </a:p>
          <a:p>
            <a:r>
              <a:rPr lang="sr-Latn-ME" sz="2400" dirty="0" smtClean="0">
                <a:latin typeface="Arial" pitchFamily="34" charset="0"/>
                <a:cs typeface="Arial" pitchFamily="34" charset="0"/>
              </a:rPr>
              <a:t>...i pade mu na pamet da često, ovde na zemlji,  ono što snaga ne može,  majstorija i </a:t>
            </a:r>
            <a:r>
              <a:rPr lang="sr-Latn-ME" sz="2400" b="1" i="1" dirty="0" smtClean="0">
                <a:latin typeface="Arial" pitchFamily="34" charset="0"/>
                <a:cs typeface="Arial" pitchFamily="34" charset="0"/>
              </a:rPr>
              <a:t>lukavstvo</a:t>
            </a:r>
            <a:r>
              <a:rPr lang="sr-Latn-ME" sz="2400" dirty="0" smtClean="0">
                <a:latin typeface="Arial" pitchFamily="34" charset="0"/>
                <a:cs typeface="Arial" pitchFamily="34" charset="0"/>
              </a:rPr>
              <a:t> mogu učiniti.</a:t>
            </a:r>
          </a:p>
          <a:p>
            <a:r>
              <a:rPr lang="sr-Latn-ME" sz="2400" dirty="0" smtClean="0">
                <a:latin typeface="Arial" pitchFamily="34" charset="0"/>
                <a:cs typeface="Arial" pitchFamily="34" charset="0"/>
              </a:rPr>
              <a:t>...</a:t>
            </a:r>
            <a:r>
              <a:rPr lang="sr-Latn-ME" sz="2400" b="1" i="1" dirty="0" smtClean="0">
                <a:latin typeface="Arial" pitchFamily="34" charset="0"/>
                <a:cs typeface="Arial" pitchFamily="34" charset="0"/>
              </a:rPr>
              <a:t>Ko šta želi to lako i veruje</a:t>
            </a:r>
            <a:r>
              <a:rPr lang="sr-Latn-ME" sz="2400" dirty="0" smtClean="0">
                <a:latin typeface="Arial" pitchFamily="34" charset="0"/>
                <a:cs typeface="Arial" pitchFamily="34" charset="0"/>
              </a:rPr>
              <a:t> i mnoge životinje jedna za drugom navale...</a:t>
            </a:r>
          </a:p>
          <a:p>
            <a:r>
              <a:rPr lang="sr-Latn-ME" sz="2400" dirty="0" smtClean="0">
                <a:latin typeface="Arial" pitchFamily="34" charset="0"/>
                <a:cs typeface="Arial" pitchFamily="34" charset="0"/>
              </a:rPr>
              <a:t>...”Oprosti, čiko, nemam kad...”, odgovori mudra zverka, “a i neće mi se jer vidim mnoge tragove koji vode prema tebi, a nijedan da se od tebe vrati.”</a:t>
            </a:r>
            <a:endParaRPr lang="en-US" sz="2400" dirty="0">
              <a:latin typeface="Arial" pitchFamily="34" charset="0"/>
              <a:cs typeface="Arial" pitchFamily="34" charset="0"/>
            </a:endParaRPr>
          </a:p>
        </p:txBody>
      </p:sp>
      <p:pic>
        <p:nvPicPr>
          <p:cNvPr id="8" name="Picture 2"/>
          <p:cNvPicPr>
            <a:picLocks noChangeAspect="1" noChangeArrowheads="1"/>
          </p:cNvPicPr>
          <p:nvPr/>
        </p:nvPicPr>
        <p:blipFill>
          <a:blip r:embed="rId3" cstate="print"/>
          <a:srcRect/>
          <a:stretch>
            <a:fillRect/>
          </a:stretch>
        </p:blipFill>
        <p:spPr bwMode="auto">
          <a:xfrm>
            <a:off x="4572000" y="5105400"/>
            <a:ext cx="2971800" cy="1752600"/>
          </a:xfrm>
          <a:prstGeom prst="rect">
            <a:avLst/>
          </a:prstGeom>
          <a:noFill/>
          <a:ln w="9525">
            <a:noFill/>
            <a:miter lim="800000"/>
            <a:headEnd/>
            <a:tailEnd/>
          </a:ln>
          <a:effectLst/>
        </p:spPr>
      </p:pic>
      <p:sp>
        <p:nvSpPr>
          <p:cNvPr id="9" name="Content Placeholder 8"/>
          <p:cNvSpPr>
            <a:spLocks noGrp="1"/>
          </p:cNvSpPr>
          <p:nvPr>
            <p:ph idx="1"/>
          </p:nvPr>
        </p:nvSpPr>
        <p:spPr>
          <a:xfrm>
            <a:off x="0" y="1676400"/>
            <a:ext cx="9144000" cy="707886"/>
          </a:xfrm>
          <a:prstGeom prst="rect">
            <a:avLst/>
          </a:prstGeom>
        </p:spPr>
        <p:txBody>
          <a:bodyPr wrap="square">
            <a:spAutoFit/>
          </a:bodyPr>
          <a:lstStyle/>
          <a:p>
            <a:r>
              <a:rPr lang="pl-PL" sz="4000" b="1" i="1" dirty="0" smtClean="0">
                <a:latin typeface="Courier New" pitchFamily="49" charset="0"/>
                <a:cs typeface="Courier New" pitchFamily="49" charset="0"/>
              </a:rPr>
              <a:t>Šta povezuje date pojmove?</a:t>
            </a:r>
          </a:p>
        </p:txBody>
      </p:sp>
      <p:sp>
        <p:nvSpPr>
          <p:cNvPr id="10" name="Content Placeholder 4"/>
          <p:cNvSpPr txBox="1">
            <a:spLocks/>
          </p:cNvSpPr>
          <p:nvPr/>
        </p:nvSpPr>
        <p:spPr>
          <a:xfrm>
            <a:off x="0" y="1905001"/>
            <a:ext cx="9144000" cy="4635115"/>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91440" tIns="45720" rIns="91440" bIns="45720" rtlCol="0">
            <a:sp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600" b="1" i="1" u="none" strike="noStrike" kern="1200" cap="none" spc="0" normalizeH="0" baseline="0" noProof="0" dirty="0" err="1" smtClean="0">
                <a:ln>
                  <a:noFill/>
                </a:ln>
                <a:solidFill>
                  <a:schemeClr val="accent1">
                    <a:lumMod val="50000"/>
                  </a:schemeClr>
                </a:solidFill>
                <a:effectLst/>
                <a:uLnTx/>
                <a:uFillTx/>
                <a:latin typeface="Courier New" pitchFamily="49" charset="0"/>
                <a:ea typeface="+mn-ea"/>
                <a:cs typeface="Courier New" pitchFamily="49" charset="0"/>
              </a:rPr>
              <a:t>Pojmovi</a:t>
            </a:r>
            <a:r>
              <a:rPr kumimoji="0" lang="sr-Latn-ME" sz="3600" b="1" i="1"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Lukavstvo</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Lakovjernost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Lav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N</a:t>
            </a: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arod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r-Latn-ME" sz="3600" b="1" i="0"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rPr>
              <a:t>Lisica</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Latn-ME" sz="3600" b="1" i="1" u="none" strike="noStrike" kern="1200" cap="none" spc="0" normalizeH="0" baseline="0" noProof="0" dirty="0" smtClean="0">
              <a:ln>
                <a:noFill/>
              </a:ln>
              <a:solidFill>
                <a:schemeClr val="accent1">
                  <a:lumMod val="50000"/>
                </a:schemeClr>
              </a:solidFill>
              <a:effectLst/>
              <a:uLnTx/>
              <a:uFillTx/>
              <a:latin typeface="Courier New" pitchFamily="49" charset="0"/>
              <a:ea typeface="+mn-ea"/>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 presetClass="exit" presetSubtype="10" fill="hold" grpId="1" nodeType="clickEffect">
                                  <p:stCondLst>
                                    <p:cond delay="0"/>
                                  </p:stCondLst>
                                  <p:childTnLst>
                                    <p:animEffect transition="out" filter="checkerboard(across)">
                                      <p:cBhvr>
                                        <p:cTn id="46" dur="500"/>
                                        <p:tgtEl>
                                          <p:spTgt spid="10">
                                            <p:txEl>
                                              <p:pRg st="1" end="1"/>
                                            </p:txEl>
                                          </p:spTgt>
                                        </p:tgtEl>
                                      </p:cBhvr>
                                    </p:animEffect>
                                    <p:set>
                                      <p:cBhvr>
                                        <p:cTn id="47" dur="1" fill="hold">
                                          <p:stCondLst>
                                            <p:cond delay="499"/>
                                          </p:stCondLst>
                                        </p:cTn>
                                        <p:tgtEl>
                                          <p:spTgt spid="10">
                                            <p:txEl>
                                              <p:pRg st="1" end="1"/>
                                            </p:txEl>
                                          </p:spTgt>
                                        </p:tgtEl>
                                        <p:attrNameLst>
                                          <p:attrName>style.visibility</p:attrName>
                                        </p:attrNameLst>
                                      </p:cBhvr>
                                      <p:to>
                                        <p:strVal val="hidden"/>
                                      </p:to>
                                    </p:set>
                                  </p:childTnLst>
                                </p:cTn>
                              </p:par>
                              <p:par>
                                <p:cTn id="48" presetID="5" presetClass="exit" presetSubtype="10" fill="hold" grpId="1" nodeType="withEffect">
                                  <p:stCondLst>
                                    <p:cond delay="0"/>
                                  </p:stCondLst>
                                  <p:childTnLst>
                                    <p:animEffect transition="out" filter="checkerboard(across)">
                                      <p:cBhvr>
                                        <p:cTn id="49" dur="500"/>
                                        <p:tgtEl>
                                          <p:spTgt spid="10">
                                            <p:txEl>
                                              <p:pRg st="2" end="2"/>
                                            </p:txEl>
                                          </p:spTgt>
                                        </p:tgtEl>
                                      </p:cBhvr>
                                    </p:animEffect>
                                    <p:set>
                                      <p:cBhvr>
                                        <p:cTn id="50" dur="1" fill="hold">
                                          <p:stCondLst>
                                            <p:cond delay="499"/>
                                          </p:stCondLst>
                                        </p:cTn>
                                        <p:tgtEl>
                                          <p:spTgt spid="10">
                                            <p:txEl>
                                              <p:pRg st="2" end="2"/>
                                            </p:txEl>
                                          </p:spTgt>
                                        </p:tgtEl>
                                        <p:attrNameLst>
                                          <p:attrName>style.visibility</p:attrName>
                                        </p:attrNameLst>
                                      </p:cBhvr>
                                      <p:to>
                                        <p:strVal val="hidden"/>
                                      </p:to>
                                    </p:set>
                                  </p:childTnLst>
                                </p:cTn>
                              </p:par>
                              <p:par>
                                <p:cTn id="51" presetID="5" presetClass="exit" presetSubtype="10" fill="hold" grpId="1" nodeType="withEffect">
                                  <p:stCondLst>
                                    <p:cond delay="0"/>
                                  </p:stCondLst>
                                  <p:childTnLst>
                                    <p:animEffect transition="out" filter="checkerboard(across)">
                                      <p:cBhvr>
                                        <p:cTn id="52" dur="500"/>
                                        <p:tgtEl>
                                          <p:spTgt spid="10">
                                            <p:txEl>
                                              <p:pRg st="3" end="3"/>
                                            </p:txEl>
                                          </p:spTgt>
                                        </p:tgtEl>
                                      </p:cBhvr>
                                    </p:animEffect>
                                    <p:set>
                                      <p:cBhvr>
                                        <p:cTn id="53" dur="1" fill="hold">
                                          <p:stCondLst>
                                            <p:cond delay="499"/>
                                          </p:stCondLst>
                                        </p:cTn>
                                        <p:tgtEl>
                                          <p:spTgt spid="10">
                                            <p:txEl>
                                              <p:pRg st="3" end="3"/>
                                            </p:txEl>
                                          </p:spTgt>
                                        </p:tgtEl>
                                        <p:attrNameLst>
                                          <p:attrName>style.visibility</p:attrName>
                                        </p:attrNameLst>
                                      </p:cBhvr>
                                      <p:to>
                                        <p:strVal val="hidden"/>
                                      </p:to>
                                    </p:set>
                                  </p:childTnLst>
                                </p:cTn>
                              </p:par>
                              <p:par>
                                <p:cTn id="54" presetID="5" presetClass="exit" presetSubtype="10" fill="hold" grpId="1" nodeType="withEffect">
                                  <p:stCondLst>
                                    <p:cond delay="0"/>
                                  </p:stCondLst>
                                  <p:childTnLst>
                                    <p:animEffect transition="out" filter="checkerboard(across)">
                                      <p:cBhvr>
                                        <p:cTn id="55" dur="500"/>
                                        <p:tgtEl>
                                          <p:spTgt spid="10">
                                            <p:txEl>
                                              <p:pRg st="4" end="4"/>
                                            </p:txEl>
                                          </p:spTgt>
                                        </p:tgtEl>
                                      </p:cBhvr>
                                    </p:animEffect>
                                    <p:set>
                                      <p:cBhvr>
                                        <p:cTn id="56" dur="1" fill="hold">
                                          <p:stCondLst>
                                            <p:cond delay="499"/>
                                          </p:stCondLst>
                                        </p:cTn>
                                        <p:tgtEl>
                                          <p:spTgt spid="10">
                                            <p:txEl>
                                              <p:pRg st="4" end="4"/>
                                            </p:txEl>
                                          </p:spTgt>
                                        </p:tgtEl>
                                        <p:attrNameLst>
                                          <p:attrName>style.visibility</p:attrName>
                                        </p:attrNameLst>
                                      </p:cBhvr>
                                      <p:to>
                                        <p:strVal val="hidden"/>
                                      </p:to>
                                    </p:set>
                                  </p:childTnLst>
                                </p:cTn>
                              </p:par>
                              <p:par>
                                <p:cTn id="57" presetID="5" presetClass="exit" presetSubtype="10" fill="hold" grpId="1" nodeType="withEffect">
                                  <p:stCondLst>
                                    <p:cond delay="0"/>
                                  </p:stCondLst>
                                  <p:childTnLst>
                                    <p:animEffect transition="out" filter="checkerboard(across)">
                                      <p:cBhvr>
                                        <p:cTn id="58" dur="500"/>
                                        <p:tgtEl>
                                          <p:spTgt spid="10">
                                            <p:txEl>
                                              <p:pRg st="5" end="5"/>
                                            </p:txEl>
                                          </p:spTgt>
                                        </p:tgtEl>
                                      </p:cBhvr>
                                    </p:animEffect>
                                    <p:set>
                                      <p:cBhvr>
                                        <p:cTn id="59" dur="1" fill="hold">
                                          <p:stCondLst>
                                            <p:cond delay="499"/>
                                          </p:stCondLst>
                                        </p:cTn>
                                        <p:tgtEl>
                                          <p:spTgt spid="10">
                                            <p:txEl>
                                              <p:pRg st="5" end="5"/>
                                            </p:txEl>
                                          </p:spTgt>
                                        </p:tgtEl>
                                        <p:attrNameLst>
                                          <p:attrName>style.visibility</p:attrName>
                                        </p:attrNameLst>
                                      </p:cBhvr>
                                      <p:to>
                                        <p:strVal val="hidden"/>
                                      </p:to>
                                    </p:set>
                                  </p:childTnLst>
                                </p:cTn>
                              </p:par>
                              <p:par>
                                <p:cTn id="60" presetID="5" presetClass="exit" presetSubtype="10" fill="hold" grpId="1" nodeType="withEffect">
                                  <p:stCondLst>
                                    <p:cond delay="0"/>
                                  </p:stCondLst>
                                  <p:childTnLst>
                                    <p:animEffect transition="out" filter="checkerboard(across)">
                                      <p:cBhvr>
                                        <p:cTn id="61" dur="500"/>
                                        <p:tgtEl>
                                          <p:spTgt spid="10">
                                            <p:bg/>
                                          </p:spTgt>
                                        </p:tgtEl>
                                      </p:cBhvr>
                                    </p:animEffect>
                                    <p:set>
                                      <p:cBhvr>
                                        <p:cTn id="62" dur="1" fill="hold">
                                          <p:stCondLst>
                                            <p:cond delay="499"/>
                                          </p:stCondLst>
                                        </p:cTn>
                                        <p:tgtEl>
                                          <p:spTgt spid="10">
                                            <p:bg/>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
                                            <p:txEl>
                                              <p:pRg st="0" end="0"/>
                                            </p:txEl>
                                          </p:spTgt>
                                        </p:tgtEl>
                                        <p:attrNameLst>
                                          <p:attrName>style.visibility</p:attrName>
                                        </p:attrNameLst>
                                      </p:cBhvr>
                                      <p:to>
                                        <p:strVal val="visible"/>
                                      </p:to>
                                    </p:set>
                                    <p:anim calcmode="lin" valueType="num">
                                      <p:cBhvr additive="base">
                                        <p:cTn id="6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6">
                                            <p:txEl>
                                              <p:pRg st="0" end="0"/>
                                            </p:txEl>
                                          </p:spTgt>
                                        </p:tgtEl>
                                        <p:attrNameLst>
                                          <p:attrName>style.visibility</p:attrName>
                                        </p:attrNameLst>
                                      </p:cBhvr>
                                      <p:to>
                                        <p:strVal val="visible"/>
                                      </p:to>
                                    </p:set>
                                    <p:animEffect transition="in" filter="wipe(down)">
                                      <p:cBhvr>
                                        <p:cTn id="73" dur="500"/>
                                        <p:tgtEl>
                                          <p:spTgt spid="6">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6">
                                            <p:txEl>
                                              <p:pRg st="1" end="1"/>
                                            </p:txEl>
                                          </p:spTgt>
                                        </p:tgtEl>
                                        <p:attrNameLst>
                                          <p:attrName>style.visibility</p:attrName>
                                        </p:attrNameLst>
                                      </p:cBhvr>
                                      <p:to>
                                        <p:strVal val="visible"/>
                                      </p:to>
                                    </p:set>
                                    <p:animEffect transition="in" filter="wipe(down)">
                                      <p:cBhvr>
                                        <p:cTn id="78" dur="500"/>
                                        <p:tgtEl>
                                          <p:spTgt spid="6">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6">
                                            <p:txEl>
                                              <p:pRg st="2" end="2"/>
                                            </p:txEl>
                                          </p:spTgt>
                                        </p:tgtEl>
                                        <p:attrNameLst>
                                          <p:attrName>style.visibility</p:attrName>
                                        </p:attrNameLst>
                                      </p:cBhvr>
                                      <p:to>
                                        <p:strVal val="visible"/>
                                      </p:to>
                                    </p:set>
                                    <p:animEffect transition="in" filter="wipe(down)">
                                      <p:cBhvr>
                                        <p:cTn id="83" dur="500"/>
                                        <p:tgtEl>
                                          <p:spTgt spid="6">
                                            <p:txEl>
                                              <p:pRg st="2" end="2"/>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6">
                                            <p:txEl>
                                              <p:pRg st="3" end="3"/>
                                            </p:txEl>
                                          </p:spTgt>
                                        </p:tgtEl>
                                        <p:attrNameLst>
                                          <p:attrName>style.visibility</p:attrName>
                                        </p:attrNameLst>
                                      </p:cBhvr>
                                      <p:to>
                                        <p:strVal val="visible"/>
                                      </p:to>
                                    </p:set>
                                    <p:animEffect transition="in" filter="wipe(down)">
                                      <p:cBhvr>
                                        <p:cTn id="88" dur="500"/>
                                        <p:tgtEl>
                                          <p:spTgt spid="6">
                                            <p:txEl>
                                              <p:pRg st="3" end="3"/>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down)">
                                      <p:cBhvr>
                                        <p:cTn id="9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build="allAtOnce"/>
      <p:bldP spid="10" grpId="0" build="p" animBg="1"/>
      <p:bldP spid="10" grpId="1"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046988"/>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...ja vam ovog proljeća neću </a:t>
            </a:r>
            <a:r>
              <a:rPr lang="pl-PL" sz="2400" b="1" i="1" dirty="0" smtClean="0">
                <a:latin typeface="Arial" pitchFamily="34" charset="0"/>
                <a:cs typeface="Arial" pitchFamily="34" charset="0"/>
              </a:rPr>
              <a:t>mahati laste</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 tom </a:t>
            </a:r>
            <a:r>
              <a:rPr lang="pl-PL" sz="2400" b="1" i="1" dirty="0" smtClean="0">
                <a:latin typeface="Arial" pitchFamily="34" charset="0"/>
                <a:cs typeface="Arial" pitchFamily="34" charset="0"/>
              </a:rPr>
              <a:t>grumenju života </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...grublji za grubost ove zime prošle</a:t>
            </a:r>
            <a:r>
              <a:rPr lang="pl-PL" sz="2400" dirty="0" smtClean="0">
                <a:latin typeface="Arial" pitchFamily="34" charset="0"/>
                <a:cs typeface="Arial" pitchFamily="34" charset="0"/>
              </a:rPr>
              <a:t>...</a:t>
            </a: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1754326"/>
          </a:xfrm>
          <a:prstGeom prst="rect">
            <a:avLst/>
          </a:prstGeom>
          <a:noFill/>
        </p:spPr>
        <p:txBody>
          <a:bodyPr wrap="square" rtlCol="0">
            <a:spAutoFit/>
          </a:bodyPr>
          <a:lstStyle/>
          <a:p>
            <a:r>
              <a:rPr lang="sr-Latn-ME" sz="5400" b="1" i="1" dirty="0" smtClean="0">
                <a:latin typeface="Courier New" pitchFamily="49" charset="0"/>
                <a:cs typeface="Courier New" pitchFamily="49" charset="0"/>
              </a:rPr>
              <a:t>MOJE POŠTOVANJE, VRAPCI</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Drugovi</a:t>
            </a:r>
            <a:endParaRPr lang="en-US" sz="3600" b="1" i="1" dirty="0" smtClean="0">
              <a:solidFill>
                <a:schemeClr val="accent1">
                  <a:lumMod val="50000"/>
                </a:schemeClr>
              </a:solidFill>
              <a:latin typeface="Courier New" pitchFamily="49" charset="0"/>
              <a:cs typeface="Courier New" pitchFamily="49" charset="0"/>
            </a:endParaRPr>
          </a:p>
          <a:p>
            <a:pPr algn="ctr"/>
            <a:r>
              <a:rPr lang="en-US" sz="3600" b="1" i="1" dirty="0" err="1" smtClean="0">
                <a:solidFill>
                  <a:schemeClr val="accent1">
                    <a:lumMod val="50000"/>
                  </a:schemeClr>
                </a:solidFill>
                <a:latin typeface="Courier New" pitchFamily="49" charset="0"/>
                <a:cs typeface="Courier New" pitchFamily="49" charset="0"/>
              </a:rPr>
              <a:t>Grumenje</a:t>
            </a:r>
            <a:r>
              <a:rPr lang="en-US" sz="3600" b="1" i="1" dirty="0" smtClean="0">
                <a:solidFill>
                  <a:schemeClr val="accent1">
                    <a:lumMod val="50000"/>
                  </a:schemeClr>
                </a:solidFill>
                <a:latin typeface="Courier New" pitchFamily="49" charset="0"/>
                <a:cs typeface="Courier New" pitchFamily="49" charset="0"/>
              </a:rPr>
              <a:t> </a:t>
            </a:r>
            <a:r>
              <a:rPr lang="sr-Latn-ME" sz="3600" b="1" i="1" dirty="0" smtClean="0">
                <a:solidFill>
                  <a:schemeClr val="accent1">
                    <a:lumMod val="50000"/>
                  </a:schemeClr>
                </a:solidFill>
                <a:latin typeface="Courier New" pitchFamily="49" charset="0"/>
                <a:cs typeface="Courier New" pitchFamily="49" charset="0"/>
              </a:rPr>
              <a:t>života</a:t>
            </a:r>
          </a:p>
          <a:p>
            <a:pPr algn="ctr"/>
            <a:r>
              <a:rPr lang="sr-Latn-ME" sz="3600" b="1" i="1" dirty="0" smtClean="0">
                <a:solidFill>
                  <a:schemeClr val="accent1">
                    <a:lumMod val="50000"/>
                  </a:schemeClr>
                </a:solidFill>
                <a:latin typeface="Courier New" pitchFamily="49" charset="0"/>
                <a:cs typeface="Courier New" pitchFamily="49" charset="0"/>
              </a:rPr>
              <a:t>Jeseni tmaste</a:t>
            </a:r>
          </a:p>
          <a:p>
            <a:pPr algn="ctr"/>
            <a:r>
              <a:rPr lang="en-US" sz="3600" b="1" i="1" dirty="0" smtClean="0">
                <a:solidFill>
                  <a:schemeClr val="accent1">
                    <a:lumMod val="50000"/>
                  </a:schemeClr>
                </a:solidFill>
                <a:latin typeface="Courier New" pitchFamily="49" charset="0"/>
                <a:cs typeface="Courier New" pitchFamily="49" charset="0"/>
              </a:rPr>
              <a:t>G</a:t>
            </a:r>
            <a:r>
              <a:rPr lang="sr-Latn-ME" sz="3600" b="1" i="1" dirty="0" smtClean="0">
                <a:solidFill>
                  <a:schemeClr val="accent1">
                    <a:lumMod val="50000"/>
                  </a:schemeClr>
                </a:solidFill>
                <a:latin typeface="Courier New" pitchFamily="49" charset="0"/>
                <a:cs typeface="Courier New" pitchFamily="49" charset="0"/>
              </a:rPr>
              <a:t>rubost</a:t>
            </a:r>
          </a:p>
          <a:p>
            <a:pPr algn="ctr"/>
            <a:r>
              <a:rPr lang="sr-Latn-ME" sz="3600" b="1" i="1" dirty="0" smtClean="0">
                <a:solidFill>
                  <a:schemeClr val="accent1">
                    <a:lumMod val="50000"/>
                  </a:schemeClr>
                </a:solidFill>
                <a:latin typeface="Courier New" pitchFamily="49" charset="0"/>
                <a:cs typeface="Courier New" pitchFamily="49" charset="0"/>
              </a:rPr>
              <a:t>mahati</a:t>
            </a:r>
            <a:endParaRPr lang="sr-Latn-ME" sz="3600" b="1" dirty="0" smtClean="0">
              <a:solidFill>
                <a:schemeClr val="accent1">
                  <a:lumMod val="50000"/>
                </a:schemeClr>
              </a:solidFill>
              <a:latin typeface="Courier New" pitchFamily="49" charset="0"/>
              <a:cs typeface="Courier New" pitchFamily="49" charset="0"/>
            </a:endParaRPr>
          </a:p>
          <a:p>
            <a:pPr algn="ctr"/>
            <a:r>
              <a:rPr lang="sr-Latn-ME" sz="3600" b="1" i="1" dirty="0" smtClean="0">
                <a:solidFill>
                  <a:schemeClr val="accent1">
                    <a:lumMod val="50000"/>
                  </a:schemeClr>
                </a:solidFill>
                <a:latin typeface="Courier New" pitchFamily="49" charset="0"/>
                <a:cs typeface="Courier New" pitchFamily="49" charset="0"/>
              </a:rPr>
              <a:t> </a:t>
            </a:r>
          </a:p>
        </p:txBody>
      </p:sp>
      <p:pic>
        <p:nvPicPr>
          <p:cNvPr id="1026" name="Picture 2" descr="C:\Users\COMPUTER\Desktop\преузимање (3).jpg"/>
          <p:cNvPicPr>
            <a:picLocks noChangeAspect="1" noChangeArrowheads="1"/>
          </p:cNvPicPr>
          <p:nvPr/>
        </p:nvPicPr>
        <p:blipFill>
          <a:blip r:embed="rId4" cstate="print"/>
          <a:srcRect/>
          <a:stretch>
            <a:fillRect/>
          </a:stretch>
        </p:blipFill>
        <p:spPr bwMode="auto">
          <a:xfrm>
            <a:off x="6762750" y="2819400"/>
            <a:ext cx="2381250" cy="184785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wipe(down)">
                                      <p:cBhvr>
                                        <p:cTn id="42" dur="500"/>
                                        <p:tgtEl>
                                          <p:spTgt spid="1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xit" presetSubtype="10" fill="hold" grpId="1" nodeType="clickEffect">
                                  <p:stCondLst>
                                    <p:cond delay="0"/>
                                  </p:stCondLst>
                                  <p:childTnLst>
                                    <p:animEffect transition="out" filter="checkerboard(across)">
                                      <p:cBhvr>
                                        <p:cTn id="46" dur="500"/>
                                        <p:tgtEl>
                                          <p:spTgt spid="10">
                                            <p:txEl>
                                              <p:pRg st="0" end="0"/>
                                            </p:txEl>
                                          </p:spTgt>
                                        </p:tgtEl>
                                      </p:cBhvr>
                                    </p:animEffect>
                                    <p:set>
                                      <p:cBhvr>
                                        <p:cTn id="47" dur="1" fill="hold">
                                          <p:stCondLst>
                                            <p:cond delay="499"/>
                                          </p:stCondLst>
                                        </p:cTn>
                                        <p:tgtEl>
                                          <p:spTgt spid="10">
                                            <p:txEl>
                                              <p:pRg st="0" end="0"/>
                                            </p:txEl>
                                          </p:spTgt>
                                        </p:tgtEl>
                                        <p:attrNameLst>
                                          <p:attrName>style.visibility</p:attrName>
                                        </p:attrNameLst>
                                      </p:cBhvr>
                                      <p:to>
                                        <p:strVal val="hidden"/>
                                      </p:to>
                                    </p:set>
                                  </p:childTnLst>
                                </p:cTn>
                              </p:par>
                              <p:par>
                                <p:cTn id="48" presetID="5" presetClass="exit" presetSubtype="10" fill="hold" grpId="1" nodeType="withEffect">
                                  <p:stCondLst>
                                    <p:cond delay="0"/>
                                  </p:stCondLst>
                                  <p:childTnLst>
                                    <p:animEffect transition="out" filter="checkerboard(across)">
                                      <p:cBhvr>
                                        <p:cTn id="49" dur="500"/>
                                        <p:tgtEl>
                                          <p:spTgt spid="10">
                                            <p:txEl>
                                              <p:pRg st="1" end="1"/>
                                            </p:txEl>
                                          </p:spTgt>
                                        </p:tgtEl>
                                      </p:cBhvr>
                                    </p:animEffect>
                                    <p:set>
                                      <p:cBhvr>
                                        <p:cTn id="50" dur="1" fill="hold">
                                          <p:stCondLst>
                                            <p:cond delay="499"/>
                                          </p:stCondLst>
                                        </p:cTn>
                                        <p:tgtEl>
                                          <p:spTgt spid="10">
                                            <p:txEl>
                                              <p:pRg st="1" end="1"/>
                                            </p:txEl>
                                          </p:spTgt>
                                        </p:tgtEl>
                                        <p:attrNameLst>
                                          <p:attrName>style.visibility</p:attrName>
                                        </p:attrNameLst>
                                      </p:cBhvr>
                                      <p:to>
                                        <p:strVal val="hidden"/>
                                      </p:to>
                                    </p:set>
                                  </p:childTnLst>
                                </p:cTn>
                              </p:par>
                              <p:par>
                                <p:cTn id="51" presetID="5" presetClass="exit" presetSubtype="10" fill="hold" grpId="1" nodeType="withEffect">
                                  <p:stCondLst>
                                    <p:cond delay="0"/>
                                  </p:stCondLst>
                                  <p:childTnLst>
                                    <p:animEffect transition="out" filter="checkerboard(across)">
                                      <p:cBhvr>
                                        <p:cTn id="52" dur="500"/>
                                        <p:tgtEl>
                                          <p:spTgt spid="10">
                                            <p:txEl>
                                              <p:pRg st="2" end="2"/>
                                            </p:txEl>
                                          </p:spTgt>
                                        </p:tgtEl>
                                      </p:cBhvr>
                                    </p:animEffect>
                                    <p:set>
                                      <p:cBhvr>
                                        <p:cTn id="53" dur="1" fill="hold">
                                          <p:stCondLst>
                                            <p:cond delay="499"/>
                                          </p:stCondLst>
                                        </p:cTn>
                                        <p:tgtEl>
                                          <p:spTgt spid="10">
                                            <p:txEl>
                                              <p:pRg st="2" end="2"/>
                                            </p:txEl>
                                          </p:spTgt>
                                        </p:tgtEl>
                                        <p:attrNameLst>
                                          <p:attrName>style.visibility</p:attrName>
                                        </p:attrNameLst>
                                      </p:cBhvr>
                                      <p:to>
                                        <p:strVal val="hidden"/>
                                      </p:to>
                                    </p:set>
                                  </p:childTnLst>
                                </p:cTn>
                              </p:par>
                              <p:par>
                                <p:cTn id="54" presetID="5" presetClass="exit" presetSubtype="10" fill="hold" grpId="1" nodeType="withEffect">
                                  <p:stCondLst>
                                    <p:cond delay="0"/>
                                  </p:stCondLst>
                                  <p:childTnLst>
                                    <p:animEffect transition="out" filter="checkerboard(across)">
                                      <p:cBhvr>
                                        <p:cTn id="55" dur="500"/>
                                        <p:tgtEl>
                                          <p:spTgt spid="10">
                                            <p:txEl>
                                              <p:pRg st="3" end="3"/>
                                            </p:txEl>
                                          </p:spTgt>
                                        </p:tgtEl>
                                      </p:cBhvr>
                                    </p:animEffect>
                                    <p:set>
                                      <p:cBhvr>
                                        <p:cTn id="56" dur="1" fill="hold">
                                          <p:stCondLst>
                                            <p:cond delay="499"/>
                                          </p:stCondLst>
                                        </p:cTn>
                                        <p:tgtEl>
                                          <p:spTgt spid="10">
                                            <p:txEl>
                                              <p:pRg st="3" end="3"/>
                                            </p:txEl>
                                          </p:spTgt>
                                        </p:tgtEl>
                                        <p:attrNameLst>
                                          <p:attrName>style.visibility</p:attrName>
                                        </p:attrNameLst>
                                      </p:cBhvr>
                                      <p:to>
                                        <p:strVal val="hidden"/>
                                      </p:to>
                                    </p:set>
                                  </p:childTnLst>
                                </p:cTn>
                              </p:par>
                              <p:par>
                                <p:cTn id="57" presetID="5" presetClass="exit" presetSubtype="10" fill="hold" grpId="1" nodeType="withEffect">
                                  <p:stCondLst>
                                    <p:cond delay="0"/>
                                  </p:stCondLst>
                                  <p:childTnLst>
                                    <p:animEffect transition="out" filter="checkerboard(across)">
                                      <p:cBhvr>
                                        <p:cTn id="58" dur="500"/>
                                        <p:tgtEl>
                                          <p:spTgt spid="10">
                                            <p:txEl>
                                              <p:pRg st="4" end="4"/>
                                            </p:txEl>
                                          </p:spTgt>
                                        </p:tgtEl>
                                      </p:cBhvr>
                                    </p:animEffect>
                                    <p:set>
                                      <p:cBhvr>
                                        <p:cTn id="59" dur="1" fill="hold">
                                          <p:stCondLst>
                                            <p:cond delay="499"/>
                                          </p:stCondLst>
                                        </p:cTn>
                                        <p:tgtEl>
                                          <p:spTgt spid="10">
                                            <p:txEl>
                                              <p:pRg st="4" end="4"/>
                                            </p:txEl>
                                          </p:spTgt>
                                        </p:tgtEl>
                                        <p:attrNameLst>
                                          <p:attrName>style.visibility</p:attrName>
                                        </p:attrNameLst>
                                      </p:cBhvr>
                                      <p:to>
                                        <p:strVal val="hidden"/>
                                      </p:to>
                                    </p:set>
                                  </p:childTnLst>
                                </p:cTn>
                              </p:par>
                              <p:par>
                                <p:cTn id="60" presetID="5" presetClass="exit" presetSubtype="10" fill="hold" grpId="1" nodeType="withEffect">
                                  <p:stCondLst>
                                    <p:cond delay="0"/>
                                  </p:stCondLst>
                                  <p:childTnLst>
                                    <p:animEffect transition="out" filter="checkerboard(across)">
                                      <p:cBhvr>
                                        <p:cTn id="61" dur="500"/>
                                        <p:tgtEl>
                                          <p:spTgt spid="10">
                                            <p:txEl>
                                              <p:pRg st="5" end="5"/>
                                            </p:txEl>
                                          </p:spTgt>
                                        </p:tgtEl>
                                      </p:cBhvr>
                                    </p:animEffect>
                                    <p:set>
                                      <p:cBhvr>
                                        <p:cTn id="62"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 presetClass="exit" presetSubtype="10" fill="hold" grpId="1" nodeType="clickEffect">
                                  <p:stCondLst>
                                    <p:cond delay="0"/>
                                  </p:stCondLst>
                                  <p:childTnLst>
                                    <p:animEffect transition="out" filter="checkerboard(across)">
                                      <p:cBhvr>
                                        <p:cTn id="66" dur="500"/>
                                        <p:tgtEl>
                                          <p:spTgt spid="10">
                                            <p:txEl>
                                              <p:pRg st="6" end="6"/>
                                            </p:txEl>
                                          </p:spTgt>
                                        </p:tgtEl>
                                      </p:cBhvr>
                                    </p:animEffect>
                                    <p:set>
                                      <p:cBhvr>
                                        <p:cTn id="67" dur="1" fill="hold">
                                          <p:stCondLst>
                                            <p:cond delay="499"/>
                                          </p:stCondLst>
                                        </p:cTn>
                                        <p:tgtEl>
                                          <p:spTgt spid="10">
                                            <p:txEl>
                                              <p:pRg st="6" end="6"/>
                                            </p:txEl>
                                          </p:spTgt>
                                        </p:tgtEl>
                                        <p:attrNameLst>
                                          <p:attrName>style.visibility</p:attrName>
                                        </p:attrNameLst>
                                      </p:cBhvr>
                                      <p:to>
                                        <p:strVal val="hidden"/>
                                      </p:to>
                                    </p:set>
                                  </p:childTnLst>
                                </p:cTn>
                              </p:par>
                              <p:par>
                                <p:cTn id="68" presetID="5" presetClass="exit" presetSubtype="10" fill="hold" grpId="1" nodeType="withEffect">
                                  <p:stCondLst>
                                    <p:cond delay="0"/>
                                  </p:stCondLst>
                                  <p:childTnLst>
                                    <p:animEffect transition="out" filter="checkerboard(across)">
                                      <p:cBhvr>
                                        <p:cTn id="69" dur="500"/>
                                        <p:tgtEl>
                                          <p:spTgt spid="10">
                                            <p:bg/>
                                          </p:spTgt>
                                        </p:tgtEl>
                                      </p:cBhvr>
                                    </p:animEffect>
                                    <p:set>
                                      <p:cBhvr>
                                        <p:cTn id="70" dur="1" fill="hold">
                                          <p:stCondLst>
                                            <p:cond delay="499"/>
                                          </p:stCondLst>
                                        </p:cTn>
                                        <p:tgtEl>
                                          <p:spTgt spid="10">
                                            <p:bg/>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0" end="0"/>
                                            </p:txEl>
                                          </p:spTgt>
                                        </p:tgtEl>
                                        <p:attrNameLst>
                                          <p:attrName>style.visibility</p:attrName>
                                        </p:attrNameLst>
                                      </p:cBhvr>
                                      <p:to>
                                        <p:strVal val="visible"/>
                                      </p:to>
                                    </p:set>
                                    <p:animEffect transition="in" filter="wipe(down)">
                                      <p:cBhvr>
                                        <p:cTn id="75" dur="500"/>
                                        <p:tgtEl>
                                          <p:spTgt spid="6">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1" end="1"/>
                                            </p:txEl>
                                          </p:spTgt>
                                        </p:tgtEl>
                                        <p:attrNameLst>
                                          <p:attrName>style.visibility</p:attrName>
                                        </p:attrNameLst>
                                      </p:cBhvr>
                                      <p:to>
                                        <p:strVal val="visible"/>
                                      </p:to>
                                    </p:set>
                                    <p:animEffect transition="in" filter="wipe(down)">
                                      <p:cBhvr>
                                        <p:cTn id="80" dur="500"/>
                                        <p:tgtEl>
                                          <p:spTgt spid="6">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6">
                                            <p:txEl>
                                              <p:pRg st="2" end="2"/>
                                            </p:txEl>
                                          </p:spTgt>
                                        </p:tgtEl>
                                        <p:attrNameLst>
                                          <p:attrName>style.visibility</p:attrName>
                                        </p:attrNameLst>
                                      </p:cBhvr>
                                      <p:to>
                                        <p:strVal val="visible"/>
                                      </p:to>
                                    </p:set>
                                    <p:animEffect transition="in" filter="wipe(down)">
                                      <p:cBhvr>
                                        <p:cTn id="85" dur="500"/>
                                        <p:tgtEl>
                                          <p:spTgt spid="6">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6">
                                            <p:txEl>
                                              <p:pRg st="3" end="3"/>
                                            </p:txEl>
                                          </p:spTgt>
                                        </p:tgtEl>
                                        <p:attrNameLst>
                                          <p:attrName>style.visibility</p:attrName>
                                        </p:attrNameLst>
                                      </p:cBhvr>
                                      <p:to>
                                        <p:strVal val="visible"/>
                                      </p:to>
                                    </p:set>
                                    <p:animEffect transition="in" filter="wipe(down)">
                                      <p:cBhvr>
                                        <p:cTn id="90" dur="500"/>
                                        <p:tgtEl>
                                          <p:spTgt spid="6">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8">
                                            <p:txEl>
                                              <p:pRg st="0" end="0"/>
                                            </p:txEl>
                                          </p:spTgt>
                                        </p:tgtEl>
                                        <p:attrNameLst>
                                          <p:attrName>style.visibility</p:attrName>
                                        </p:attrNameLst>
                                      </p:cBhvr>
                                      <p:to>
                                        <p:strVal val="visible"/>
                                      </p:to>
                                    </p:set>
                                    <p:anim calcmode="lin" valueType="num">
                                      <p:cBhvr additive="base">
                                        <p:cTn id="9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1026"/>
                                        </p:tgtEl>
                                        <p:attrNameLst>
                                          <p:attrName>style.visibility</p:attrName>
                                        </p:attrNameLst>
                                      </p:cBhvr>
                                      <p:to>
                                        <p:strVal val="visible"/>
                                      </p:to>
                                    </p:set>
                                    <p:animEffect transition="in" filter="wipe(down)">
                                      <p:cBhvr>
                                        <p:cTn id="10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0" y="0"/>
            <a:ext cx="9144000" cy="1981200"/>
          </a:xfrm>
          <a:prstGeom prst="rect">
            <a:avLst/>
          </a:prstGeom>
          <a:noFill/>
          <a:ln w="9525">
            <a:noFill/>
            <a:miter lim="800000"/>
            <a:headEnd/>
            <a:tailEnd/>
          </a:ln>
          <a:effectLst/>
        </p:spPr>
      </p:pic>
      <p:sp>
        <p:nvSpPr>
          <p:cNvPr id="6" name="TextBox 5"/>
          <p:cNvSpPr txBox="1"/>
          <p:nvPr/>
        </p:nvSpPr>
        <p:spPr>
          <a:xfrm>
            <a:off x="457200" y="2209800"/>
            <a:ext cx="8153400" cy="3046988"/>
          </a:xfrm>
          <a:prstGeom prst="rect">
            <a:avLst/>
          </a:prstGeom>
          <a:noFill/>
        </p:spPr>
        <p:txBody>
          <a:bodyPr wrap="square" rtlCol="0">
            <a:spAutoFit/>
          </a:bodyPr>
          <a:lstStyle/>
          <a:p>
            <a:r>
              <a:rPr lang="pl-PL" sz="4000" b="1" i="1" dirty="0" smtClean="0">
                <a:latin typeface="Courier New" pitchFamily="49" charset="0"/>
                <a:cs typeface="Courier New" pitchFamily="49" charset="0"/>
              </a:rPr>
              <a:t>Šta povezuje date pojmove?</a:t>
            </a:r>
          </a:p>
          <a:p>
            <a:r>
              <a:rPr lang="pl-PL" sz="2400" dirty="0" smtClean="0">
                <a:latin typeface="Arial" pitchFamily="34" charset="0"/>
                <a:cs typeface="Arial" pitchFamily="34" charset="0"/>
              </a:rPr>
              <a:t>...on ide baki u </a:t>
            </a:r>
            <a:r>
              <a:rPr lang="pl-PL" sz="2400" b="1" i="1" dirty="0" smtClean="0">
                <a:latin typeface="Arial" pitchFamily="34" charset="0"/>
                <a:cs typeface="Arial" pitchFamily="34" charset="0"/>
              </a:rPr>
              <a:t>Berlin</a:t>
            </a:r>
            <a:r>
              <a:rPr lang="pl-PL" sz="2400" dirty="0" smtClean="0">
                <a:latin typeface="Arial" pitchFamily="34" charset="0"/>
                <a:cs typeface="Arial" pitchFamily="34" charset="0"/>
              </a:rPr>
              <a:t>...</a:t>
            </a:r>
          </a:p>
          <a:p>
            <a:r>
              <a:rPr lang="pl-PL" sz="2400" dirty="0" smtClean="0">
                <a:latin typeface="Arial" pitchFamily="34" charset="0"/>
                <a:cs typeface="Arial" pitchFamily="34" charset="0"/>
              </a:rPr>
              <a:t>...gospodin u krutom </a:t>
            </a:r>
            <a:r>
              <a:rPr lang="pl-PL" sz="2400" b="1" i="1" dirty="0" smtClean="0">
                <a:latin typeface="Arial" pitchFamily="34" charset="0"/>
                <a:cs typeface="Arial" pitchFamily="34" charset="0"/>
              </a:rPr>
              <a:t>šeširu</a:t>
            </a:r>
            <a:r>
              <a:rPr lang="sr-Latn-ME" sz="2400" dirty="0" smtClean="0">
                <a:latin typeface="Arial" pitchFamily="34" charset="0"/>
                <a:cs typeface="Arial" pitchFamily="34" charset="0"/>
              </a:rPr>
              <a:t>...</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sr-Latn-ME" sz="2400" dirty="0" smtClean="0">
                <a:latin typeface="Arial" pitchFamily="34" charset="0"/>
                <a:cs typeface="Arial" pitchFamily="34" charset="0"/>
              </a:rPr>
              <a:t>...</a:t>
            </a:r>
            <a:endParaRPr lang="pl-PL" sz="2400" dirty="0" smtClean="0">
              <a:latin typeface="Arial" pitchFamily="34" charset="0"/>
              <a:cs typeface="Arial" pitchFamily="34" charset="0"/>
            </a:endParaRPr>
          </a:p>
          <a:p>
            <a:r>
              <a:rPr lang="pl-PL" sz="4000" dirty="0"/>
              <a:t/>
            </a:r>
            <a:br>
              <a:rPr lang="pl-PL" sz="4000" dirty="0"/>
            </a:br>
            <a:endParaRPr lang="en-US" sz="4000" b="1" i="1" dirty="0">
              <a:latin typeface="Courier New" pitchFamily="49" charset="0"/>
              <a:cs typeface="Courier New" pitchFamily="49" charset="0"/>
            </a:endParaRPr>
          </a:p>
        </p:txBody>
      </p:sp>
      <p:sp>
        <p:nvSpPr>
          <p:cNvPr id="8" name="TextBox 7"/>
          <p:cNvSpPr txBox="1"/>
          <p:nvPr/>
        </p:nvSpPr>
        <p:spPr>
          <a:xfrm>
            <a:off x="152400" y="4724400"/>
            <a:ext cx="8991600" cy="923330"/>
          </a:xfrm>
          <a:prstGeom prst="rect">
            <a:avLst/>
          </a:prstGeom>
          <a:noFill/>
        </p:spPr>
        <p:txBody>
          <a:bodyPr wrap="square" rtlCol="0">
            <a:spAutoFit/>
          </a:bodyPr>
          <a:lstStyle/>
          <a:p>
            <a:r>
              <a:rPr lang="sr-Latn-ME" sz="5400" b="1" i="1" dirty="0" smtClean="0">
                <a:latin typeface="Courier New" pitchFamily="49" charset="0"/>
                <a:cs typeface="Courier New" pitchFamily="49" charset="0"/>
              </a:rPr>
              <a:t>EMIL I DETEKTIVI</a:t>
            </a:r>
            <a:endParaRPr lang="en-US" sz="5400" b="1" i="1" dirty="0">
              <a:latin typeface="Courier New" pitchFamily="49" charset="0"/>
              <a:cs typeface="Courier New" pitchFamily="49" charset="0"/>
            </a:endParaRPr>
          </a:p>
        </p:txBody>
      </p:sp>
      <p:sp>
        <p:nvSpPr>
          <p:cNvPr id="10" name="TextBox 9"/>
          <p:cNvSpPr txBox="1"/>
          <p:nvPr/>
        </p:nvSpPr>
        <p:spPr>
          <a:xfrm>
            <a:off x="0" y="2209800"/>
            <a:ext cx="914400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Font typeface="Arial" pitchFamily="34" charset="0"/>
              <a:buChar char="•"/>
            </a:pPr>
            <a:r>
              <a:rPr lang="en-US" sz="3600" b="1" i="1" dirty="0" err="1" smtClean="0">
                <a:solidFill>
                  <a:schemeClr val="accent1">
                    <a:lumMod val="50000"/>
                  </a:schemeClr>
                </a:solidFill>
                <a:latin typeface="Courier New" pitchFamily="49" charset="0"/>
                <a:cs typeface="Courier New" pitchFamily="49" charset="0"/>
              </a:rPr>
              <a:t>Pojmovi</a:t>
            </a:r>
            <a:r>
              <a:rPr lang="sr-Latn-ME" sz="3600" b="1" i="1" dirty="0" smtClean="0">
                <a:solidFill>
                  <a:schemeClr val="accent1">
                    <a:lumMod val="50000"/>
                  </a:schemeClr>
                </a:solidFill>
                <a:latin typeface="Courier New" pitchFamily="49" charset="0"/>
                <a:cs typeface="Courier New" pitchFamily="49" charset="0"/>
              </a:rPr>
              <a:t>:</a:t>
            </a:r>
          </a:p>
          <a:p>
            <a:pPr algn="ctr"/>
            <a:r>
              <a:rPr lang="en-US" sz="3600" b="1" i="1" dirty="0" smtClean="0">
                <a:solidFill>
                  <a:schemeClr val="accent1">
                    <a:lumMod val="50000"/>
                  </a:schemeClr>
                </a:solidFill>
                <a:latin typeface="Courier New" pitchFamily="49" charset="0"/>
                <a:cs typeface="Courier New" pitchFamily="49" charset="0"/>
              </a:rPr>
              <a:t>V</a:t>
            </a:r>
            <a:r>
              <a:rPr lang="sr-Latn-ME" sz="3600" b="1" i="1" dirty="0" smtClean="0">
                <a:solidFill>
                  <a:schemeClr val="accent1">
                    <a:lumMod val="50000"/>
                  </a:schemeClr>
                </a:solidFill>
                <a:latin typeface="Courier New" pitchFamily="49" charset="0"/>
                <a:cs typeface="Courier New" pitchFamily="49" charset="0"/>
              </a:rPr>
              <a:t>oz</a:t>
            </a:r>
          </a:p>
          <a:p>
            <a:pPr algn="ctr"/>
            <a:r>
              <a:rPr lang="en-US" sz="3600" b="1" i="1" dirty="0" smtClean="0">
                <a:solidFill>
                  <a:schemeClr val="accent1">
                    <a:lumMod val="50000"/>
                  </a:schemeClr>
                </a:solidFill>
                <a:latin typeface="Courier New" pitchFamily="49" charset="0"/>
                <a:cs typeface="Courier New" pitchFamily="49" charset="0"/>
              </a:rPr>
              <a:t>T</a:t>
            </a:r>
            <a:r>
              <a:rPr lang="sr-Latn-ME" sz="3600" b="1" i="1" dirty="0" smtClean="0">
                <a:solidFill>
                  <a:schemeClr val="accent1">
                    <a:lumMod val="50000"/>
                  </a:schemeClr>
                </a:solidFill>
                <a:latin typeface="Courier New" pitchFamily="49" charset="0"/>
                <a:cs typeface="Courier New" pitchFamily="49" charset="0"/>
              </a:rPr>
              <a:t>ruba</a:t>
            </a:r>
          </a:p>
          <a:p>
            <a:pPr algn="ctr"/>
            <a:r>
              <a:rPr lang="en-US" sz="3600" b="1" i="1" dirty="0" smtClean="0">
                <a:solidFill>
                  <a:schemeClr val="accent1">
                    <a:lumMod val="50000"/>
                  </a:schemeClr>
                </a:solidFill>
                <a:latin typeface="Courier New" pitchFamily="49" charset="0"/>
                <a:cs typeface="Courier New" pitchFamily="49" charset="0"/>
              </a:rPr>
              <a:t>L</a:t>
            </a:r>
            <a:r>
              <a:rPr lang="sr-Latn-ME" sz="3600" b="1" i="1" dirty="0" smtClean="0">
                <a:solidFill>
                  <a:schemeClr val="accent1">
                    <a:lumMod val="50000"/>
                  </a:schemeClr>
                </a:solidFill>
                <a:latin typeface="Courier New" pitchFamily="49" charset="0"/>
                <a:cs typeface="Courier New" pitchFamily="49" charset="0"/>
              </a:rPr>
              <a:t>opov</a:t>
            </a:r>
          </a:p>
          <a:p>
            <a:pPr algn="ctr"/>
            <a:r>
              <a:rPr lang="en-US" sz="3600" b="1" i="1" dirty="0" smtClean="0">
                <a:solidFill>
                  <a:schemeClr val="accent1">
                    <a:lumMod val="50000"/>
                  </a:schemeClr>
                </a:solidFill>
                <a:latin typeface="Courier New" pitchFamily="49" charset="0"/>
                <a:cs typeface="Courier New" pitchFamily="49" charset="0"/>
              </a:rPr>
              <a:t>Š</a:t>
            </a:r>
            <a:r>
              <a:rPr lang="sr-Latn-ME" sz="3600" b="1" i="1" dirty="0" smtClean="0">
                <a:solidFill>
                  <a:schemeClr val="accent1">
                    <a:lumMod val="50000"/>
                  </a:schemeClr>
                </a:solidFill>
                <a:latin typeface="Courier New" pitchFamily="49" charset="0"/>
                <a:cs typeface="Courier New" pitchFamily="49" charset="0"/>
              </a:rPr>
              <a:t>ešir</a:t>
            </a:r>
          </a:p>
          <a:p>
            <a:pPr algn="ctr"/>
            <a:r>
              <a:rPr lang="sr-Latn-ME" sz="3600" b="1" i="1" dirty="0" smtClean="0">
                <a:solidFill>
                  <a:schemeClr val="accent1">
                    <a:lumMod val="50000"/>
                  </a:schemeClr>
                </a:solidFill>
                <a:latin typeface="Courier New" pitchFamily="49" charset="0"/>
                <a:cs typeface="Courier New" pitchFamily="49" charset="0"/>
              </a:rPr>
              <a:t>Berlin</a:t>
            </a:r>
          </a:p>
        </p:txBody>
      </p:sp>
      <p:pic>
        <p:nvPicPr>
          <p:cNvPr id="1027" name="Picture 3" descr="C:\Users\COMPUTER\Desktop\преузимање (1).jpg"/>
          <p:cNvPicPr>
            <a:picLocks noChangeAspect="1" noChangeArrowheads="1"/>
          </p:cNvPicPr>
          <p:nvPr/>
        </p:nvPicPr>
        <p:blipFill>
          <a:blip r:embed="rId4"/>
          <a:srcRect/>
          <a:stretch>
            <a:fillRect/>
          </a:stretch>
        </p:blipFill>
        <p:spPr bwMode="auto">
          <a:xfrm>
            <a:off x="7450139" y="2819400"/>
            <a:ext cx="1693861" cy="2290661"/>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down)">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down)">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down)">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down)">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down)">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down)">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
                                            <p:txEl>
                                              <p:pRg st="0" end="0"/>
                                            </p:txEl>
                                          </p:spTgt>
                                        </p:tgtEl>
                                      </p:cBhvr>
                                    </p:animEffect>
                                    <p:set>
                                      <p:cBhvr>
                                        <p:cTn id="42" dur="1" fill="hold">
                                          <p:stCondLst>
                                            <p:cond delay="499"/>
                                          </p:stCondLst>
                                        </p:cTn>
                                        <p:tgtEl>
                                          <p:spTgt spid="10">
                                            <p:txEl>
                                              <p:pRg st="0" end="0"/>
                                            </p:txEl>
                                          </p:spTgt>
                                        </p:tgtEl>
                                        <p:attrNameLst>
                                          <p:attrName>style.visibility</p:attrName>
                                        </p:attrNameLst>
                                      </p:cBhvr>
                                      <p:to>
                                        <p:strVal val="hidden"/>
                                      </p:to>
                                    </p:set>
                                  </p:childTnLst>
                                </p:cTn>
                              </p:par>
                              <p:par>
                                <p:cTn id="43" presetID="5" presetClass="exit" presetSubtype="10" fill="hold" grpId="1" nodeType="withEffect">
                                  <p:stCondLst>
                                    <p:cond delay="0"/>
                                  </p:stCondLst>
                                  <p:childTnLst>
                                    <p:animEffect transition="out" filter="checkerboard(across)">
                                      <p:cBhvr>
                                        <p:cTn id="44" dur="500"/>
                                        <p:tgtEl>
                                          <p:spTgt spid="10">
                                            <p:txEl>
                                              <p:pRg st="1" end="1"/>
                                            </p:txEl>
                                          </p:spTgt>
                                        </p:tgtEl>
                                      </p:cBhvr>
                                    </p:animEffect>
                                    <p:set>
                                      <p:cBhvr>
                                        <p:cTn id="45" dur="1" fill="hold">
                                          <p:stCondLst>
                                            <p:cond delay="499"/>
                                          </p:stCondLst>
                                        </p:cTn>
                                        <p:tgtEl>
                                          <p:spTgt spid="10">
                                            <p:txEl>
                                              <p:pRg st="1" end="1"/>
                                            </p:txEl>
                                          </p:spTgt>
                                        </p:tgtEl>
                                        <p:attrNameLst>
                                          <p:attrName>style.visibility</p:attrName>
                                        </p:attrNameLst>
                                      </p:cBhvr>
                                      <p:to>
                                        <p:strVal val="hidden"/>
                                      </p:to>
                                    </p:set>
                                  </p:childTnLst>
                                </p:cTn>
                              </p:par>
                              <p:par>
                                <p:cTn id="46" presetID="5" presetClass="exit" presetSubtype="10" fill="hold" grpId="1" nodeType="withEffect">
                                  <p:stCondLst>
                                    <p:cond delay="0"/>
                                  </p:stCondLst>
                                  <p:childTnLst>
                                    <p:animEffect transition="out" filter="checkerboard(across)">
                                      <p:cBhvr>
                                        <p:cTn id="47" dur="500"/>
                                        <p:tgtEl>
                                          <p:spTgt spid="10">
                                            <p:txEl>
                                              <p:pRg st="2" end="2"/>
                                            </p:txEl>
                                          </p:spTgt>
                                        </p:tgtEl>
                                      </p:cBhvr>
                                    </p:animEffect>
                                    <p:set>
                                      <p:cBhvr>
                                        <p:cTn id="48" dur="1" fill="hold">
                                          <p:stCondLst>
                                            <p:cond delay="499"/>
                                          </p:stCondLst>
                                        </p:cTn>
                                        <p:tgtEl>
                                          <p:spTgt spid="10">
                                            <p:txEl>
                                              <p:pRg st="2" end="2"/>
                                            </p:txEl>
                                          </p:spTgt>
                                        </p:tgtEl>
                                        <p:attrNameLst>
                                          <p:attrName>style.visibility</p:attrName>
                                        </p:attrNameLst>
                                      </p:cBhvr>
                                      <p:to>
                                        <p:strVal val="hidden"/>
                                      </p:to>
                                    </p:set>
                                  </p:childTnLst>
                                </p:cTn>
                              </p:par>
                              <p:par>
                                <p:cTn id="49" presetID="5" presetClass="exit" presetSubtype="10" fill="hold" grpId="1" nodeType="withEffect">
                                  <p:stCondLst>
                                    <p:cond delay="0"/>
                                  </p:stCondLst>
                                  <p:childTnLst>
                                    <p:animEffect transition="out" filter="checkerboard(across)">
                                      <p:cBhvr>
                                        <p:cTn id="50" dur="500"/>
                                        <p:tgtEl>
                                          <p:spTgt spid="10">
                                            <p:txEl>
                                              <p:pRg st="3" end="3"/>
                                            </p:txEl>
                                          </p:spTgt>
                                        </p:tgtEl>
                                      </p:cBhvr>
                                    </p:animEffect>
                                    <p:set>
                                      <p:cBhvr>
                                        <p:cTn id="51" dur="1" fill="hold">
                                          <p:stCondLst>
                                            <p:cond delay="499"/>
                                          </p:stCondLst>
                                        </p:cTn>
                                        <p:tgtEl>
                                          <p:spTgt spid="10">
                                            <p:txEl>
                                              <p:pRg st="3" end="3"/>
                                            </p:txEl>
                                          </p:spTgt>
                                        </p:tgtEl>
                                        <p:attrNameLst>
                                          <p:attrName>style.visibility</p:attrName>
                                        </p:attrNameLst>
                                      </p:cBhvr>
                                      <p:to>
                                        <p:strVal val="hidden"/>
                                      </p:to>
                                    </p:set>
                                  </p:childTnLst>
                                </p:cTn>
                              </p:par>
                              <p:par>
                                <p:cTn id="52" presetID="5" presetClass="exit" presetSubtype="10" fill="hold" grpId="1" nodeType="withEffect">
                                  <p:stCondLst>
                                    <p:cond delay="0"/>
                                  </p:stCondLst>
                                  <p:childTnLst>
                                    <p:animEffect transition="out" filter="checkerboard(across)">
                                      <p:cBhvr>
                                        <p:cTn id="53" dur="500"/>
                                        <p:tgtEl>
                                          <p:spTgt spid="10">
                                            <p:txEl>
                                              <p:pRg st="4" end="4"/>
                                            </p:txEl>
                                          </p:spTgt>
                                        </p:tgtEl>
                                      </p:cBhvr>
                                    </p:animEffect>
                                    <p:set>
                                      <p:cBhvr>
                                        <p:cTn id="54" dur="1" fill="hold">
                                          <p:stCondLst>
                                            <p:cond delay="499"/>
                                          </p:stCondLst>
                                        </p:cTn>
                                        <p:tgtEl>
                                          <p:spTgt spid="10">
                                            <p:txEl>
                                              <p:pRg st="4" end="4"/>
                                            </p:txEl>
                                          </p:spTgt>
                                        </p:tgtEl>
                                        <p:attrNameLst>
                                          <p:attrName>style.visibility</p:attrName>
                                        </p:attrNameLst>
                                      </p:cBhvr>
                                      <p:to>
                                        <p:strVal val="hidden"/>
                                      </p:to>
                                    </p:set>
                                  </p:childTnLst>
                                </p:cTn>
                              </p:par>
                              <p:par>
                                <p:cTn id="55" presetID="5" presetClass="exit" presetSubtype="10" fill="hold" grpId="1" nodeType="withEffect">
                                  <p:stCondLst>
                                    <p:cond delay="0"/>
                                  </p:stCondLst>
                                  <p:childTnLst>
                                    <p:animEffect transition="out" filter="checkerboard(across)">
                                      <p:cBhvr>
                                        <p:cTn id="56" dur="500"/>
                                        <p:tgtEl>
                                          <p:spTgt spid="10">
                                            <p:txEl>
                                              <p:pRg st="5" end="5"/>
                                            </p:txEl>
                                          </p:spTgt>
                                        </p:tgtEl>
                                      </p:cBhvr>
                                    </p:animEffect>
                                    <p:set>
                                      <p:cBhvr>
                                        <p:cTn id="57" dur="1" fill="hold">
                                          <p:stCondLst>
                                            <p:cond delay="499"/>
                                          </p:stCondLst>
                                        </p:cTn>
                                        <p:tgtEl>
                                          <p:spTgt spid="10">
                                            <p:txEl>
                                              <p:pRg st="5" end="5"/>
                                            </p:txEl>
                                          </p:spTgt>
                                        </p:tgtEl>
                                        <p:attrNameLst>
                                          <p:attrName>style.visibility</p:attrName>
                                        </p:attrNameLst>
                                      </p:cBhvr>
                                      <p:to>
                                        <p:strVal val="hidden"/>
                                      </p:to>
                                    </p:set>
                                  </p:childTnLst>
                                </p:cTn>
                              </p:par>
                              <p:par>
                                <p:cTn id="58" presetID="5" presetClass="exit" presetSubtype="10" fill="hold" grpId="1" nodeType="withEffect">
                                  <p:stCondLst>
                                    <p:cond delay="0"/>
                                  </p:stCondLst>
                                  <p:childTnLst>
                                    <p:animEffect transition="out" filter="checkerboard(across)">
                                      <p:cBhvr>
                                        <p:cTn id="59" dur="500"/>
                                        <p:tgtEl>
                                          <p:spTgt spid="10">
                                            <p:bg/>
                                          </p:spTgt>
                                        </p:tgtEl>
                                      </p:cBhvr>
                                    </p:animEffect>
                                    <p:set>
                                      <p:cBhvr>
                                        <p:cTn id="60" dur="1" fill="hold">
                                          <p:stCondLst>
                                            <p:cond delay="499"/>
                                          </p:stCondLst>
                                        </p:cTn>
                                        <p:tgtEl>
                                          <p:spTgt spid="10">
                                            <p:bg/>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Effect transition="in" filter="wipe(down)">
                                      <p:cBhvr>
                                        <p:cTn id="65" dur="500"/>
                                        <p:tgtEl>
                                          <p:spTgt spid="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xEl>
                                              <p:pRg st="1" end="1"/>
                                            </p:txEl>
                                          </p:spTgt>
                                        </p:tgtEl>
                                        <p:attrNameLst>
                                          <p:attrName>style.visibility</p:attrName>
                                        </p:attrNameLst>
                                      </p:cBhvr>
                                      <p:to>
                                        <p:strVal val="visible"/>
                                      </p:to>
                                    </p:set>
                                    <p:animEffect transition="in" filter="wipe(down)">
                                      <p:cBhvr>
                                        <p:cTn id="70" dur="500"/>
                                        <p:tgtEl>
                                          <p:spTgt spid="6">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6">
                                            <p:txEl>
                                              <p:pRg st="2" end="2"/>
                                            </p:txEl>
                                          </p:spTgt>
                                        </p:tgtEl>
                                        <p:attrNameLst>
                                          <p:attrName>style.visibility</p:attrName>
                                        </p:attrNameLst>
                                      </p:cBhvr>
                                      <p:to>
                                        <p:strVal val="visible"/>
                                      </p:to>
                                    </p:set>
                                    <p:animEffect transition="in" filter="wipe(down)">
                                      <p:cBhvr>
                                        <p:cTn id="75" dur="500"/>
                                        <p:tgtEl>
                                          <p:spTgt spid="6">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Effect transition="in" filter="wipe(down)">
                                      <p:cBhvr>
                                        <p:cTn id="80" dur="500"/>
                                        <p:tgtEl>
                                          <p:spTgt spid="6">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
                                            <p:txEl>
                                              <p:pRg st="0" end="0"/>
                                            </p:txEl>
                                          </p:spTgt>
                                        </p:tgtEl>
                                        <p:attrNameLst>
                                          <p:attrName>style.visibility</p:attrName>
                                        </p:attrNameLst>
                                      </p:cBhvr>
                                      <p:to>
                                        <p:strVal val="visible"/>
                                      </p:to>
                                    </p:set>
                                    <p:anim calcmode="lin" valueType="num">
                                      <p:cBhvr additive="base">
                                        <p:cTn id="8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0" presetClass="entr" presetSubtype="0" fill="hold" nodeType="click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wedge">
                                      <p:cBhvr>
                                        <p:cTn id="91"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allAtOnce"/>
      <p:bldP spid="10" grpId="0" build="p" animBg="1"/>
      <p:bldP spid="10" grpI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UŽIVALI STE, NADAM SE. </a:t>
            </a:r>
            <a:endParaRPr lang="en-US" dirty="0"/>
          </a:p>
        </p:txBody>
      </p:sp>
      <p:sp>
        <p:nvSpPr>
          <p:cNvPr id="3" name="Content Placeholder 2"/>
          <p:cNvSpPr>
            <a:spLocks noGrp="1"/>
          </p:cNvSpPr>
          <p:nvPr>
            <p:ph idx="1"/>
          </p:nvPr>
        </p:nvSpPr>
        <p:spPr/>
        <p:txBody>
          <a:bodyPr/>
          <a:lstStyle/>
          <a:p>
            <a:r>
              <a:rPr lang="sr-Latn-ME" dirty="0" smtClean="0">
                <a:latin typeface="Arial Black" pitchFamily="34" charset="0"/>
                <a:cs typeface="Aharoni" pitchFamily="2" charset="-79"/>
              </a:rPr>
              <a:t>PRIKUPILA, OBJEDINILA I OBRADILA - NADA ZARUBICA, UČENICA VI </a:t>
            </a:r>
            <a:r>
              <a:rPr lang="sr-Latn-ME" dirty="0" smtClean="0">
                <a:latin typeface="Arial Black" pitchFamily="34" charset="0"/>
                <a:cs typeface="Aharoni" pitchFamily="2" charset="-79"/>
              </a:rPr>
              <a:t>– 2</a:t>
            </a:r>
            <a:endParaRPr lang="en-US" dirty="0" smtClean="0">
              <a:latin typeface="Arial Black" pitchFamily="34" charset="0"/>
              <a:cs typeface="Aharoni" pitchFamily="2" charset="-79"/>
            </a:endParaRPr>
          </a:p>
          <a:p>
            <a:r>
              <a:rPr lang="en-US" sz="2400" dirty="0" err="1" smtClean="0">
                <a:latin typeface="Arial Black" pitchFamily="34" charset="0"/>
                <a:cs typeface="Aharoni" pitchFamily="2" charset="-79"/>
              </a:rPr>
              <a:t>Nastavnica</a:t>
            </a:r>
            <a:r>
              <a:rPr lang="en-US" sz="2400" dirty="0" smtClean="0">
                <a:latin typeface="Arial Black" pitchFamily="34" charset="0"/>
                <a:cs typeface="Aharoni" pitchFamily="2" charset="-79"/>
              </a:rPr>
              <a:t> </a:t>
            </a:r>
            <a:r>
              <a:rPr lang="en-US" sz="2400" dirty="0" err="1" smtClean="0">
                <a:latin typeface="Arial Black" pitchFamily="34" charset="0"/>
                <a:cs typeface="Aharoni" pitchFamily="2" charset="-79"/>
              </a:rPr>
              <a:t>Rajka</a:t>
            </a:r>
            <a:r>
              <a:rPr lang="en-US" sz="2400" dirty="0" smtClean="0">
                <a:latin typeface="Arial Black" pitchFamily="34" charset="0"/>
                <a:cs typeface="Aharoni" pitchFamily="2" charset="-79"/>
              </a:rPr>
              <a:t> </a:t>
            </a:r>
            <a:r>
              <a:rPr lang="en-US" sz="2400" dirty="0" err="1" smtClean="0">
                <a:latin typeface="Arial Black" pitchFamily="34" charset="0"/>
                <a:cs typeface="Aharoni" pitchFamily="2" charset="-79"/>
              </a:rPr>
              <a:t>Nikoli</a:t>
            </a:r>
            <a:r>
              <a:rPr lang="sr-Latn-CS" sz="2400" dirty="0" smtClean="0">
                <a:latin typeface="Arial Black" pitchFamily="34" charset="0"/>
                <a:cs typeface="Aharoni" pitchFamily="2" charset="-79"/>
              </a:rPr>
              <a:t>ć, OŠ </a:t>
            </a:r>
            <a:r>
              <a:rPr lang="sr-Latn-CS" sz="2400" smtClean="0">
                <a:latin typeface="Arial Black" pitchFamily="34" charset="0"/>
                <a:cs typeface="Aharoni" pitchFamily="2" charset="-79"/>
              </a:rPr>
              <a:t>„Meksiko“ Bar</a:t>
            </a:r>
            <a:endParaRPr lang="en-US" sz="2400" dirty="0">
              <a:latin typeface="Arial Black" pitchFamily="34" charset="0"/>
              <a:cs typeface="Aharoni" pitchFamily="2" charset="-79"/>
            </a:endParaRPr>
          </a:p>
        </p:txBody>
      </p:sp>
      <p:pic>
        <p:nvPicPr>
          <p:cNvPr id="2050" name="Picture 2" descr="C:\Users\COMPUTER\Desktop\преузимање.png"/>
          <p:cNvPicPr>
            <a:picLocks noChangeAspect="1" noChangeArrowheads="1"/>
          </p:cNvPicPr>
          <p:nvPr/>
        </p:nvPicPr>
        <p:blipFill>
          <a:blip r:embed="rId2"/>
          <a:srcRect/>
          <a:stretch>
            <a:fillRect/>
          </a:stretch>
        </p:blipFill>
        <p:spPr bwMode="auto">
          <a:xfrm>
            <a:off x="1828800" y="3581400"/>
            <a:ext cx="4503643" cy="2530475"/>
          </a:xfrm>
          <a:prstGeom prst="rect">
            <a:avLst/>
          </a:prstGeom>
          <a:noFill/>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edg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diamond(in)">
                                      <p:cBhvr>
                                        <p:cTn id="2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DBB9CED0B5B43B65FDDE6B73758B4" ma:contentTypeVersion="1" ma:contentTypeDescription="Create a new document." ma:contentTypeScope="" ma:versionID="0947416cb1ba58ae6f25b9e8ab961497">
  <xsd:schema xmlns:xsd="http://www.w3.org/2001/XMLSchema" xmlns:p="http://schemas.microsoft.com/office/2006/metadata/properties" targetNamespace="http://schemas.microsoft.com/office/2006/metadata/properties" ma:root="true" ma:fieldsID="370bbd9e7055ec15135a633f822cfc3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99C886E-819A-4A4F-AAD3-B72AF44A4E28}"/>
</file>

<file path=customXml/itemProps2.xml><?xml version="1.0" encoding="utf-8"?>
<ds:datastoreItem xmlns:ds="http://schemas.openxmlformats.org/officeDocument/2006/customXml" ds:itemID="{21C1E3DA-BFF1-42BA-A166-7F27A632D3B9}"/>
</file>

<file path=customXml/itemProps3.xml><?xml version="1.0" encoding="utf-8"?>
<ds:datastoreItem xmlns:ds="http://schemas.openxmlformats.org/officeDocument/2006/customXml" ds:itemID="{174004C9-FE80-4BC6-A73D-6C76D3F2344F}"/>
</file>

<file path=docProps/app.xml><?xml version="1.0" encoding="utf-8"?>
<Properties xmlns="http://schemas.openxmlformats.org/officeDocument/2006/extended-properties" xmlns:vt="http://schemas.openxmlformats.org/officeDocument/2006/docPropsVTypes">
  <Template/>
  <TotalTime>782</TotalTime>
  <Words>601</Words>
  <Application>Microsoft Office PowerPoint</Application>
  <PresentationFormat>On-screen Show (4:3)</PresentationFormat>
  <Paragraphs>152</Paragraphs>
  <Slides>17</Slides>
  <Notes>8</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UŽIVALI STE, NADAM SE.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pc electronic</cp:lastModifiedBy>
  <cp:revision>71</cp:revision>
  <dcterms:created xsi:type="dcterms:W3CDTF">2020-05-12T12:13:19Z</dcterms:created>
  <dcterms:modified xsi:type="dcterms:W3CDTF">2020-05-22T14:12:43Z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0x010100572DBB9CED0B5B43B65FDDE6B73758B4</vt:lpwstr>
  </property>
</Properties>
</file>