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6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zultat slika za tom sojer">
            <a:extLst>
              <a:ext uri="{FF2B5EF4-FFF2-40B4-BE49-F238E27FC236}">
                <a16:creationId xmlns:a16="http://schemas.microsoft.com/office/drawing/2014/main" xmlns="" id="{36D35802-F973-477A-B9E2-9FBFF48FA9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" r="171" b="6818"/>
          <a:stretch/>
        </p:blipFill>
        <p:spPr bwMode="auto">
          <a:xfrm>
            <a:off x="20" y="-1"/>
            <a:ext cx="539494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BA45D9-FC3C-421A-B683-74A056FA77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0563" y="1678665"/>
            <a:ext cx="3887839" cy="23721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ME" sz="4200"/>
              <a:t>,,Doživljaji Toma Sojera</a:t>
            </a:r>
            <a:r>
              <a:rPr lang="en-US" sz="4200"/>
              <a:t>’’-Mark </a:t>
            </a:r>
            <a:r>
              <a:rPr lang="en-US" sz="4200" err="1"/>
              <a:t>Tven</a:t>
            </a:r>
            <a:endParaRPr lang="en-US" sz="42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C0FCD17-2CD7-4F4A-8450-4F3E0E69AD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0563" y="4050833"/>
            <a:ext cx="3893440" cy="1096899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Radila</a:t>
            </a:r>
            <a:r>
              <a:rPr lang="en-US" dirty="0" smtClean="0"/>
              <a:t>:</a:t>
            </a:r>
            <a:r>
              <a:rPr lang="sr-Latn-CS" dirty="0" smtClean="0"/>
              <a:t> učenica </a:t>
            </a:r>
            <a:r>
              <a:rPr lang="en-US" dirty="0" err="1" smtClean="0"/>
              <a:t>Arijana</a:t>
            </a:r>
            <a:r>
              <a:rPr lang="en-US" dirty="0" smtClean="0"/>
              <a:t> </a:t>
            </a:r>
            <a:r>
              <a:rPr lang="en-US" dirty="0" err="1" smtClean="0"/>
              <a:t>Demirov</a:t>
            </a:r>
            <a:r>
              <a:rPr lang="sr-Latn-CS" dirty="0" smtClean="0"/>
              <a:t>ić</a:t>
            </a:r>
          </a:p>
          <a:p>
            <a:r>
              <a:rPr lang="sr-Latn-ME" dirty="0" smtClean="0"/>
              <a:t>VII</a:t>
            </a:r>
            <a:r>
              <a:rPr lang="en-US" dirty="0" smtClean="0"/>
              <a:t>-2</a:t>
            </a:r>
            <a:endParaRPr lang="sr-Latn-CS" dirty="0" smtClean="0"/>
          </a:p>
          <a:p>
            <a:r>
              <a:rPr lang="sr-Latn-CS" dirty="0" smtClean="0"/>
              <a:t>OŠ ,,Meksiko“ Bar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2911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zultat slika za tom sojer">
            <a:extLst>
              <a:ext uri="{FF2B5EF4-FFF2-40B4-BE49-F238E27FC236}">
                <a16:creationId xmlns:a16="http://schemas.microsoft.com/office/drawing/2014/main" xmlns="" id="{271C639D-DC95-43FD-8559-2E129EC0E1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9" r="2" b="2"/>
          <a:stretch/>
        </p:blipFill>
        <p:spPr bwMode="auto">
          <a:xfrm>
            <a:off x="452814" y="-1"/>
            <a:ext cx="4431171" cy="2621148"/>
          </a:xfrm>
          <a:custGeom>
            <a:avLst/>
            <a:gdLst>
              <a:gd name="connsiteX0" fmla="*/ 389783 w 4431171"/>
              <a:gd name="connsiteY0" fmla="*/ 0 h 2621148"/>
              <a:gd name="connsiteX1" fmla="*/ 4431171 w 4431171"/>
              <a:gd name="connsiteY1" fmla="*/ 0 h 2621148"/>
              <a:gd name="connsiteX2" fmla="*/ 4431171 w 4431171"/>
              <a:gd name="connsiteY2" fmla="*/ 1 h 2621148"/>
              <a:gd name="connsiteX3" fmla="*/ 3573751 w 4431171"/>
              <a:gd name="connsiteY3" fmla="*/ 1 h 2621148"/>
              <a:gd name="connsiteX4" fmla="*/ 3182231 w 4431171"/>
              <a:gd name="connsiteY4" fmla="*/ 2621148 h 2621148"/>
              <a:gd name="connsiteX5" fmla="*/ 0 w 4431171"/>
              <a:gd name="connsiteY5" fmla="*/ 2621148 h 26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171" h="2621148">
                <a:moveTo>
                  <a:pt x="389783" y="0"/>
                </a:moveTo>
                <a:lnTo>
                  <a:pt x="4431171" y="0"/>
                </a:lnTo>
                <a:lnTo>
                  <a:pt x="4431171" y="1"/>
                </a:lnTo>
                <a:lnTo>
                  <a:pt x="3573751" y="1"/>
                </a:lnTo>
                <a:lnTo>
                  <a:pt x="3182231" y="2621148"/>
                </a:lnTo>
                <a:lnTo>
                  <a:pt x="0" y="26211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75FD24-A7EB-44D4-84D4-7C85E1F4C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25" y="609600"/>
            <a:ext cx="5114776" cy="1320800"/>
          </a:xfrm>
        </p:spPr>
        <p:txBody>
          <a:bodyPr>
            <a:normAutofit/>
          </a:bodyPr>
          <a:lstStyle/>
          <a:p>
            <a:r>
              <a:rPr lang="sr-Latn-ME" dirty="0"/>
              <a:t>Tom Sojer</a:t>
            </a:r>
            <a:r>
              <a:rPr lang="en-US" dirty="0"/>
              <a:t>-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glavnog</a:t>
            </a:r>
            <a:r>
              <a:rPr lang="en-US" dirty="0"/>
              <a:t> </a:t>
            </a:r>
            <a:r>
              <a:rPr lang="en-US" dirty="0" err="1"/>
              <a:t>lika</a:t>
            </a:r>
            <a:endParaRPr lang="en-US" dirty="0"/>
          </a:p>
        </p:txBody>
      </p:sp>
      <p:pic>
        <p:nvPicPr>
          <p:cNvPr id="2052" name="Picture 4" descr="Srodna slika">
            <a:extLst>
              <a:ext uri="{FF2B5EF4-FFF2-40B4-BE49-F238E27FC236}">
                <a16:creationId xmlns:a16="http://schemas.microsoft.com/office/drawing/2014/main" xmlns="" id="{F22D75B3-BD13-4E86-B82E-14F9F9D38A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4" r="-1" b="-1"/>
          <a:stretch/>
        </p:blipFill>
        <p:spPr bwMode="auto">
          <a:xfrm>
            <a:off x="1" y="2621147"/>
            <a:ext cx="3635044" cy="4236853"/>
          </a:xfrm>
          <a:custGeom>
            <a:avLst/>
            <a:gdLst>
              <a:gd name="connsiteX0" fmla="*/ 452813 w 3635044"/>
              <a:gd name="connsiteY0" fmla="*/ 0 h 4236853"/>
              <a:gd name="connsiteX1" fmla="*/ 3635044 w 3635044"/>
              <a:gd name="connsiteY1" fmla="*/ 0 h 4236853"/>
              <a:gd name="connsiteX2" fmla="*/ 3002185 w 3635044"/>
              <a:gd name="connsiteY2" fmla="*/ 4236853 h 4236853"/>
              <a:gd name="connsiteX3" fmla="*/ 0 w 3635044"/>
              <a:gd name="connsiteY3" fmla="*/ 4236853 h 4236853"/>
              <a:gd name="connsiteX4" fmla="*/ 0 w 3635044"/>
              <a:gd name="connsiteY4" fmla="*/ 3045007 h 423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5044" h="4236853">
                <a:moveTo>
                  <a:pt x="452813" y="0"/>
                </a:moveTo>
                <a:lnTo>
                  <a:pt x="3635044" y="0"/>
                </a:lnTo>
                <a:lnTo>
                  <a:pt x="3002185" y="4236853"/>
                </a:lnTo>
                <a:lnTo>
                  <a:pt x="0" y="4236853"/>
                </a:lnTo>
                <a:lnTo>
                  <a:pt x="0" y="30450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Isosceles Triangle 30">
            <a:extLst>
              <a:ext uri="{FF2B5EF4-FFF2-40B4-BE49-F238E27FC236}">
                <a16:creationId xmlns:a16="http://schemas.microsoft.com/office/drawing/2014/main" xmlns="" id="{5212AA65-AC96-4A92-A0FD-EE0749BFFB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38770F72-E528-4C5A-AE35-FC504F42AC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54292" y="2621146"/>
            <a:ext cx="32564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82D206-C24B-4A7D-A472-3DAB9ED7A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25" y="2160589"/>
            <a:ext cx="5114776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ME" sz="1700" dirty="0"/>
              <a:t>Tom Sojer je</a:t>
            </a:r>
            <a:r>
              <a:rPr lang="en-US" sz="1700" dirty="0"/>
              <a:t> </a:t>
            </a:r>
            <a:r>
              <a:rPr lang="sr-Latn-ME" sz="1700" dirty="0"/>
              <a:t>n</a:t>
            </a:r>
            <a:r>
              <a:rPr lang="en-US" sz="1700" dirty="0" err="1"/>
              <a:t>estašni</a:t>
            </a:r>
            <a:r>
              <a:rPr lang="en-US" sz="1700" dirty="0"/>
              <a:t> d</a:t>
            </a:r>
            <a:r>
              <a:rPr lang="sr-Latn-ME" sz="1700" dirty="0"/>
              <a:t>j</a:t>
            </a:r>
            <a:r>
              <a:rPr lang="en-US" sz="1700" dirty="0" err="1"/>
              <a:t>ečak</a:t>
            </a:r>
            <a:r>
              <a:rPr lang="en-US" sz="1700" dirty="0"/>
              <a:t> </a:t>
            </a:r>
            <a:r>
              <a:rPr lang="en-US" sz="1700" dirty="0" err="1"/>
              <a:t>koji</a:t>
            </a:r>
            <a:r>
              <a:rPr lang="en-US" sz="1700" dirty="0"/>
              <a:t> je </a:t>
            </a:r>
            <a:r>
              <a:rPr lang="en-US" sz="1700" dirty="0" err="1"/>
              <a:t>veoma</a:t>
            </a:r>
            <a:r>
              <a:rPr lang="en-US" sz="1700" dirty="0"/>
              <a:t> </a:t>
            </a:r>
            <a:r>
              <a:rPr lang="en-US" sz="1700" dirty="0" err="1"/>
              <a:t>rano</a:t>
            </a:r>
            <a:r>
              <a:rPr lang="en-US" sz="1700" dirty="0"/>
              <a:t> </a:t>
            </a:r>
            <a:r>
              <a:rPr lang="en-US" sz="1700" dirty="0" err="1"/>
              <a:t>ostao</a:t>
            </a:r>
            <a:r>
              <a:rPr lang="en-US" sz="1700" dirty="0"/>
              <a:t> bez </a:t>
            </a:r>
            <a:r>
              <a:rPr lang="en-US" sz="1700" dirty="0" err="1"/>
              <a:t>roditelja</a:t>
            </a:r>
            <a:r>
              <a:rPr lang="en-US" sz="1700" dirty="0"/>
              <a:t>, pa</a:t>
            </a:r>
            <a:r>
              <a:rPr lang="sr-Latn-ME" sz="1700" dirty="0"/>
              <a:t> je</a:t>
            </a:r>
            <a:r>
              <a:rPr lang="en-US" sz="1700" dirty="0"/>
              <a:t> </a:t>
            </a:r>
            <a:r>
              <a:rPr lang="en-US" sz="1700" dirty="0" err="1"/>
              <a:t>sa</a:t>
            </a:r>
            <a:r>
              <a:rPr lang="en-US" sz="1700" dirty="0"/>
              <a:t> </a:t>
            </a:r>
            <a:r>
              <a:rPr lang="en-US" sz="1700" dirty="0" err="1"/>
              <a:t>svojim</a:t>
            </a:r>
            <a:r>
              <a:rPr lang="en-US" sz="1700" dirty="0"/>
              <a:t> </a:t>
            </a:r>
            <a:r>
              <a:rPr lang="en-US" sz="1700" dirty="0" err="1"/>
              <a:t>polubratom</a:t>
            </a:r>
            <a:r>
              <a:rPr lang="en-US" sz="1700" dirty="0"/>
              <a:t> </a:t>
            </a:r>
            <a:r>
              <a:rPr lang="en-US" sz="1700" dirty="0" err="1"/>
              <a:t>prešao</a:t>
            </a:r>
            <a:r>
              <a:rPr lang="en-US" sz="1700" dirty="0"/>
              <a:t> da </a:t>
            </a:r>
            <a:r>
              <a:rPr lang="en-US" sz="1700" dirty="0" err="1"/>
              <a:t>živi</a:t>
            </a:r>
            <a:r>
              <a:rPr lang="en-US" sz="1700" dirty="0"/>
              <a:t> </a:t>
            </a:r>
            <a:r>
              <a:rPr lang="en-US" sz="1700" dirty="0" err="1"/>
              <a:t>kod</a:t>
            </a:r>
            <a:r>
              <a:rPr lang="en-US" sz="1700" dirty="0"/>
              <a:t> </a:t>
            </a:r>
            <a:r>
              <a:rPr lang="en-US" sz="1700" dirty="0" err="1"/>
              <a:t>svoje</a:t>
            </a:r>
            <a:r>
              <a:rPr lang="en-US" sz="1700" dirty="0"/>
              <a:t> </a:t>
            </a:r>
            <a:r>
              <a:rPr lang="en-US" sz="1700" dirty="0" err="1"/>
              <a:t>tetke</a:t>
            </a:r>
            <a:r>
              <a:rPr lang="en-US" sz="1700" dirty="0"/>
              <a:t>. </a:t>
            </a:r>
            <a:r>
              <a:rPr lang="en-US" sz="1700" dirty="0" err="1"/>
              <a:t>Ovaj</a:t>
            </a:r>
            <a:r>
              <a:rPr lang="en-US" sz="1700" dirty="0"/>
              <a:t> </a:t>
            </a:r>
            <a:r>
              <a:rPr lang="en-US" sz="1700" dirty="0" err="1"/>
              <a:t>plavooki</a:t>
            </a:r>
            <a:r>
              <a:rPr lang="en-US" sz="1700" dirty="0"/>
              <a:t> d</a:t>
            </a:r>
            <a:r>
              <a:rPr lang="sr-Latn-ME" sz="1700" dirty="0"/>
              <a:t>j</a:t>
            </a:r>
            <a:r>
              <a:rPr lang="en-US" sz="1700" dirty="0" err="1"/>
              <a:t>ečak</a:t>
            </a:r>
            <a:r>
              <a:rPr lang="en-US" sz="1700" dirty="0"/>
              <a:t> </a:t>
            </a:r>
            <a:r>
              <a:rPr lang="en-US" sz="1700" dirty="0" err="1"/>
              <a:t>sa</a:t>
            </a:r>
            <a:r>
              <a:rPr lang="en-US" sz="1700" dirty="0"/>
              <a:t> </a:t>
            </a:r>
            <a:r>
              <a:rPr lang="en-US" sz="1700" dirty="0" err="1"/>
              <a:t>smeđom</a:t>
            </a:r>
            <a:r>
              <a:rPr lang="en-US" sz="1700" dirty="0"/>
              <a:t> </a:t>
            </a:r>
            <a:r>
              <a:rPr lang="en-US" sz="1700" dirty="0" err="1"/>
              <a:t>kovrdžavom</a:t>
            </a:r>
            <a:r>
              <a:rPr lang="en-US" sz="1700" dirty="0"/>
              <a:t> </a:t>
            </a:r>
            <a:r>
              <a:rPr lang="en-US" sz="1700" dirty="0" err="1"/>
              <a:t>kosom</a:t>
            </a:r>
            <a:r>
              <a:rPr lang="en-US" sz="1700" dirty="0"/>
              <a:t> je </a:t>
            </a:r>
            <a:r>
              <a:rPr lang="en-US" sz="1700" dirty="0" err="1"/>
              <a:t>uvjek</a:t>
            </a:r>
            <a:r>
              <a:rPr lang="en-US" sz="1700" dirty="0"/>
              <a:t> </a:t>
            </a:r>
            <a:r>
              <a:rPr lang="en-US" sz="1700" dirty="0" err="1"/>
              <a:t>izb</a:t>
            </a:r>
            <a:r>
              <a:rPr lang="sr-Latn-ME" sz="1700" dirty="0"/>
              <a:t>j</a:t>
            </a:r>
            <a:r>
              <a:rPr lang="en-US" sz="1700" dirty="0" err="1"/>
              <a:t>egavao</a:t>
            </a:r>
            <a:r>
              <a:rPr lang="en-US" sz="1700" dirty="0"/>
              <a:t> da ide u </a:t>
            </a:r>
            <a:r>
              <a:rPr lang="en-US" sz="1700" dirty="0" err="1"/>
              <a:t>školu</a:t>
            </a:r>
            <a:r>
              <a:rPr lang="en-US" sz="1700" dirty="0"/>
              <a:t> </a:t>
            </a:r>
            <a:r>
              <a:rPr lang="en-US" sz="1700" dirty="0" err="1"/>
              <a:t>jer</a:t>
            </a:r>
            <a:r>
              <a:rPr lang="en-US" sz="1700" dirty="0"/>
              <a:t> </a:t>
            </a:r>
            <a:r>
              <a:rPr lang="en-US" sz="1700" dirty="0" err="1"/>
              <a:t>nije</a:t>
            </a:r>
            <a:r>
              <a:rPr lang="en-US" sz="1700" dirty="0"/>
              <a:t> vol</a:t>
            </a:r>
            <a:r>
              <a:rPr lang="sr-Latn-ME" sz="1700" dirty="0"/>
              <a:t>i</a:t>
            </a:r>
            <a:r>
              <a:rPr lang="en-US" sz="1700" dirty="0"/>
              <a:t>o </a:t>
            </a:r>
            <a:r>
              <a:rPr lang="en-US" sz="1700" dirty="0" err="1"/>
              <a:t>ni</a:t>
            </a:r>
            <a:r>
              <a:rPr lang="en-US" sz="1700" dirty="0"/>
              <a:t> </a:t>
            </a:r>
            <a:r>
              <a:rPr lang="en-US" sz="1700" dirty="0" err="1"/>
              <a:t>rano</a:t>
            </a:r>
            <a:r>
              <a:rPr lang="en-US" sz="1700" dirty="0"/>
              <a:t> </a:t>
            </a:r>
            <a:r>
              <a:rPr lang="en-US" sz="1700" dirty="0" err="1"/>
              <a:t>ustajanje</a:t>
            </a:r>
            <a:r>
              <a:rPr lang="en-US" sz="1700" dirty="0"/>
              <a:t>, </a:t>
            </a:r>
            <a:r>
              <a:rPr lang="en-US" sz="1700" dirty="0" err="1"/>
              <a:t>ni</a:t>
            </a:r>
            <a:r>
              <a:rPr lang="en-US" sz="1700" dirty="0"/>
              <a:t> </a:t>
            </a:r>
            <a:r>
              <a:rPr lang="en-US" sz="1700" dirty="0" err="1"/>
              <a:t>formalno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uredno</a:t>
            </a:r>
            <a:r>
              <a:rPr lang="en-US" sz="1700" dirty="0"/>
              <a:t> </a:t>
            </a:r>
            <a:r>
              <a:rPr lang="en-US" sz="1700" dirty="0" err="1"/>
              <a:t>oblačenje</a:t>
            </a:r>
            <a:r>
              <a:rPr lang="en-US" sz="1700" dirty="0"/>
              <a:t>, a </a:t>
            </a:r>
            <a:r>
              <a:rPr lang="en-US" sz="1700" dirty="0" err="1"/>
              <a:t>naročito</a:t>
            </a:r>
            <a:r>
              <a:rPr lang="en-US" sz="1700" dirty="0"/>
              <a:t> </a:t>
            </a:r>
            <a:r>
              <a:rPr lang="en-US" sz="1700" dirty="0" err="1"/>
              <a:t>nije</a:t>
            </a:r>
            <a:r>
              <a:rPr lang="en-US" sz="1700" dirty="0"/>
              <a:t> vol</a:t>
            </a:r>
            <a:r>
              <a:rPr lang="sr-Latn-ME" sz="1700" dirty="0"/>
              <a:t>i</a:t>
            </a:r>
            <a:r>
              <a:rPr lang="en-US" sz="1700" dirty="0"/>
              <a:t>o da </a:t>
            </a:r>
            <a:r>
              <a:rPr lang="en-US" sz="1700" dirty="0" err="1"/>
              <a:t>poštuje</a:t>
            </a:r>
            <a:r>
              <a:rPr lang="en-US" sz="1700" dirty="0"/>
              <a:t> </a:t>
            </a:r>
            <a:r>
              <a:rPr lang="en-US" sz="1700" dirty="0" err="1"/>
              <a:t>pravila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sluša</a:t>
            </a:r>
            <a:r>
              <a:rPr lang="en-US" sz="1700" dirty="0"/>
              <a:t> </a:t>
            </a:r>
            <a:r>
              <a:rPr lang="en-US" sz="1700" dirty="0" err="1"/>
              <a:t>odrasle</a:t>
            </a:r>
            <a:r>
              <a:rPr lang="en-US" sz="17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Vol</a:t>
            </a:r>
            <a:r>
              <a:rPr lang="sr-Latn-ME" sz="1700" dirty="0"/>
              <a:t>i</a:t>
            </a:r>
            <a:r>
              <a:rPr lang="en-US" sz="1700" dirty="0"/>
              <a:t>o je da </a:t>
            </a:r>
            <a:r>
              <a:rPr lang="en-US" sz="1700" dirty="0" err="1"/>
              <a:t>spava</a:t>
            </a:r>
            <a:r>
              <a:rPr lang="en-US" sz="1700" dirty="0"/>
              <a:t> </a:t>
            </a:r>
            <a:r>
              <a:rPr lang="en-US" sz="1700" dirty="0" err="1"/>
              <a:t>dugo</a:t>
            </a:r>
            <a:r>
              <a:rPr lang="en-US" sz="1700" dirty="0"/>
              <a:t>, </a:t>
            </a:r>
            <a:r>
              <a:rPr lang="en-US" sz="1700" dirty="0" err="1"/>
              <a:t>igra</a:t>
            </a:r>
            <a:r>
              <a:rPr lang="en-US" sz="1700" dirty="0"/>
              <a:t> se </a:t>
            </a:r>
            <a:r>
              <a:rPr lang="en-US" sz="1700" dirty="0" err="1"/>
              <a:t>sa</a:t>
            </a:r>
            <a:r>
              <a:rPr lang="en-US" sz="1700" dirty="0"/>
              <a:t> d</a:t>
            </a:r>
            <a:r>
              <a:rPr lang="sr-Latn-ME" sz="1700" dirty="0"/>
              <a:t>j</a:t>
            </a:r>
            <a:r>
              <a:rPr lang="en-US" sz="1700" dirty="0" err="1"/>
              <a:t>ecom</a:t>
            </a:r>
            <a:r>
              <a:rPr lang="en-US" sz="1700" dirty="0"/>
              <a:t>, ide sav </a:t>
            </a:r>
            <a:r>
              <a:rPr lang="en-US" sz="1700" dirty="0" err="1"/>
              <a:t>prljav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neuredan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non stop </a:t>
            </a:r>
            <a:r>
              <a:rPr lang="en-US" sz="1700" dirty="0" err="1"/>
              <a:t>istražuje</a:t>
            </a:r>
            <a:r>
              <a:rPr lang="en-US" sz="1700" dirty="0"/>
              <a:t>. Po </a:t>
            </a:r>
            <a:r>
              <a:rPr lang="en-US" sz="1700" dirty="0" err="1"/>
              <a:t>prirodi</a:t>
            </a:r>
            <a:r>
              <a:rPr lang="en-US" sz="1700" dirty="0"/>
              <a:t> je </a:t>
            </a:r>
            <a:r>
              <a:rPr lang="en-US" sz="1700" dirty="0" err="1"/>
              <a:t>izuzetno</a:t>
            </a:r>
            <a:r>
              <a:rPr lang="en-US" sz="1700" dirty="0"/>
              <a:t> </a:t>
            </a:r>
            <a:r>
              <a:rPr lang="en-US" sz="1700" dirty="0" err="1"/>
              <a:t>inteligentan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snalažljiv</a:t>
            </a:r>
            <a:r>
              <a:rPr lang="en-US" sz="1700" dirty="0"/>
              <a:t>, </a:t>
            </a:r>
            <a:r>
              <a:rPr lang="sr-Latn-ME" sz="1700" dirty="0"/>
              <a:t>a</a:t>
            </a:r>
            <a:r>
              <a:rPr lang="en-US" sz="1700" dirty="0"/>
              <a:t> um</a:t>
            </a:r>
            <a:r>
              <a:rPr lang="sr-Latn-ME" sz="1700" dirty="0"/>
              <a:t>ij</a:t>
            </a:r>
            <a:r>
              <a:rPr lang="en-US" sz="1700" dirty="0"/>
              <a:t>e da </a:t>
            </a:r>
            <a:r>
              <a:rPr lang="en-US" sz="1700" dirty="0" err="1"/>
              <a:t>stane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u </a:t>
            </a:r>
            <a:r>
              <a:rPr lang="en-US" sz="1700" dirty="0" err="1"/>
              <a:t>odbranu</a:t>
            </a:r>
            <a:r>
              <a:rPr lang="en-US" sz="1700" dirty="0"/>
              <a:t> </a:t>
            </a:r>
            <a:r>
              <a:rPr lang="en-US" sz="1700" dirty="0" err="1"/>
              <a:t>slabijih</a:t>
            </a:r>
            <a:r>
              <a:rPr lang="en-US" sz="1700" dirty="0"/>
              <a:t> </a:t>
            </a:r>
            <a:r>
              <a:rPr lang="en-US" sz="1700" dirty="0" err="1"/>
              <a:t>kada</a:t>
            </a:r>
            <a:r>
              <a:rPr lang="en-US" sz="1700" dirty="0"/>
              <a:t> </a:t>
            </a:r>
            <a:r>
              <a:rPr lang="en-US" sz="1700" dirty="0" err="1"/>
              <a:t>ih</a:t>
            </a:r>
            <a:r>
              <a:rPr lang="en-US" sz="1700" dirty="0"/>
              <a:t> </a:t>
            </a:r>
            <a:r>
              <a:rPr lang="en-US" sz="1700" dirty="0" err="1"/>
              <a:t>neko</a:t>
            </a:r>
            <a:r>
              <a:rPr lang="en-US" sz="1700" dirty="0"/>
              <a:t> </a:t>
            </a:r>
            <a:r>
              <a:rPr lang="en-US" sz="1700" dirty="0" err="1"/>
              <a:t>drugi</a:t>
            </a:r>
            <a:r>
              <a:rPr lang="en-US" sz="1700" dirty="0"/>
              <a:t> </a:t>
            </a:r>
            <a:r>
              <a:rPr lang="en-US" sz="1700" dirty="0" err="1"/>
              <a:t>napadne</a:t>
            </a:r>
            <a:r>
              <a:rPr lang="en-US" sz="1700" dirty="0"/>
              <a:t>. </a:t>
            </a:r>
            <a:r>
              <a:rPr lang="en-US" sz="1700" dirty="0" err="1"/>
              <a:t>Iako</a:t>
            </a:r>
            <a:r>
              <a:rPr lang="en-US" sz="1700" dirty="0"/>
              <a:t> </a:t>
            </a:r>
            <a:r>
              <a:rPr lang="sr-Latn-ME" sz="1700" dirty="0"/>
              <a:t>je </a:t>
            </a:r>
            <a:r>
              <a:rPr lang="en-US" sz="1700" dirty="0" err="1"/>
              <a:t>veoma</a:t>
            </a:r>
            <a:r>
              <a:rPr lang="en-US" sz="1700" dirty="0"/>
              <a:t> </a:t>
            </a:r>
            <a:r>
              <a:rPr lang="en-US" sz="1700" dirty="0" err="1"/>
              <a:t>interesantan</a:t>
            </a:r>
            <a:r>
              <a:rPr lang="en-US" sz="1700" dirty="0"/>
              <a:t> </a:t>
            </a:r>
            <a:r>
              <a:rPr lang="en-US" sz="1700" dirty="0" err="1"/>
              <a:t>drugoj</a:t>
            </a:r>
            <a:r>
              <a:rPr lang="en-US" sz="1700" dirty="0"/>
              <a:t> d</a:t>
            </a:r>
            <a:r>
              <a:rPr lang="sr-Latn-ME" sz="1700" dirty="0"/>
              <a:t>j</a:t>
            </a:r>
            <a:r>
              <a:rPr lang="en-US" sz="1700" dirty="0" err="1"/>
              <a:t>eci</a:t>
            </a:r>
            <a:r>
              <a:rPr lang="en-US" sz="1700" dirty="0"/>
              <a:t>, Tom je </a:t>
            </a:r>
            <a:r>
              <a:rPr lang="en-US" sz="1700" dirty="0" err="1"/>
              <a:t>imao</a:t>
            </a:r>
            <a:r>
              <a:rPr lang="en-US" sz="1700" dirty="0"/>
              <a:t> </a:t>
            </a:r>
            <a:r>
              <a:rPr lang="en-US" sz="1700" dirty="0" err="1"/>
              <a:t>samo</a:t>
            </a:r>
            <a:r>
              <a:rPr lang="en-US" sz="1700" dirty="0"/>
              <a:t> </a:t>
            </a:r>
            <a:r>
              <a:rPr lang="en-US" sz="1700" dirty="0" err="1"/>
              <a:t>jednog</a:t>
            </a:r>
            <a:r>
              <a:rPr lang="en-US" sz="1700" dirty="0"/>
              <a:t> </a:t>
            </a:r>
            <a:r>
              <a:rPr lang="en-US" sz="1700" dirty="0" err="1"/>
              <a:t>prijatelja</a:t>
            </a:r>
            <a:r>
              <a:rPr lang="en-US" sz="1700" dirty="0"/>
              <a:t> – </a:t>
            </a:r>
            <a:r>
              <a:rPr lang="en-US" sz="1700" dirty="0" err="1"/>
              <a:t>Haklberija</a:t>
            </a:r>
            <a:r>
              <a:rPr lang="en-US" sz="1700" dirty="0"/>
              <a:t> Fina.</a:t>
            </a:r>
          </a:p>
          <a:p>
            <a:pPr>
              <a:lnSpc>
                <a:spcPct val="90000"/>
              </a:lnSpc>
            </a:pPr>
            <a:endParaRPr lang="sr-Latn-ME" sz="1700" dirty="0"/>
          </a:p>
        </p:txBody>
      </p:sp>
    </p:spTree>
    <p:extLst>
      <p:ext uri="{BB962C8B-B14F-4D97-AF65-F5344CB8AC3E}">
        <p14:creationId xmlns:p14="http://schemas.microsoft.com/office/powerpoint/2010/main" val="253704591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xmlns="" id="{A65AC7D1-EAA9-48F5-B509-60A7F50BF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xmlns="" id="{D6320AF9-619A-4175-865B-5663E1AE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xmlns="" id="{063B6EC6-D752-4EE7-908B-F8F19E8C7F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xmlns="" id="{EFECD4E8-AD3E-4228-82A2-9461958EA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23">
            <a:extLst>
              <a:ext uri="{FF2B5EF4-FFF2-40B4-BE49-F238E27FC236}">
                <a16:creationId xmlns:a16="http://schemas.microsoft.com/office/drawing/2014/main" xmlns="" id="{7E018740-5C2B-4A41-AC1A-7E68D1EC1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4" name="Rectangle 25">
            <a:extLst>
              <a:ext uri="{FF2B5EF4-FFF2-40B4-BE49-F238E27FC236}">
                <a16:creationId xmlns:a16="http://schemas.microsoft.com/office/drawing/2014/main" xmlns="" id="{166F75A4-C475-4941-8EE2-B80A06A2C1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xmlns="" id="{A032553A-72E8-4B0D-8405-FF9771C9AF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8" name="Rectangle 27">
            <a:extLst>
              <a:ext uri="{FF2B5EF4-FFF2-40B4-BE49-F238E27FC236}">
                <a16:creationId xmlns:a16="http://schemas.microsoft.com/office/drawing/2014/main" xmlns="" id="{765800AC-C3B9-498E-87BC-29FAE4C76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xmlns="" id="{1F9D6ACB-2FF4-49F9-978A-E0D5327FC6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xmlns="" id="{A5EC319D-0FEA-4B95-A3EA-01E35672C9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7FCDC2-A5A5-456B-885E-6D59C49B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sr-Latn-ME">
                <a:solidFill>
                  <a:srgbClr val="FFFFFF"/>
                </a:solidFill>
              </a:rPr>
              <a:t>Opisi drugih likova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7" name="Picture 5" descr="Rezultat slika za pola tom sojer">
            <a:extLst>
              <a:ext uri="{FF2B5EF4-FFF2-40B4-BE49-F238E27FC236}">
                <a16:creationId xmlns:a16="http://schemas.microsoft.com/office/drawing/2014/main" xmlns="" id="{65777749-4287-4BE6-96BE-2A7F1F9C6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651" y="1809190"/>
            <a:ext cx="5500535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81A42A-B513-4FBE-9A96-89848CCD6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sr-Latn-ME" sz="1400">
                <a:solidFill>
                  <a:srgbClr val="FFFFFF"/>
                </a:solidFill>
              </a:rPr>
              <a:t>Haklberi Fin je s</a:t>
            </a:r>
            <a:r>
              <a:rPr lang="en-US" sz="1400">
                <a:solidFill>
                  <a:srgbClr val="FFFFFF"/>
                </a:solidFill>
              </a:rPr>
              <a:t>iroče slobodnog duha koje ne mora da ide u školu, nema kome da pravda svoje postupke i može da radi sve što želi. Spava do kad hoće, vuče se u dronjcima, spava gd</a:t>
            </a:r>
            <a:r>
              <a:rPr lang="sr-Latn-ME" sz="1400">
                <a:solidFill>
                  <a:srgbClr val="FFFFFF"/>
                </a:solidFill>
              </a:rPr>
              <a:t>j</a:t>
            </a:r>
            <a:r>
              <a:rPr lang="en-US" sz="1400">
                <a:solidFill>
                  <a:srgbClr val="FFFFFF"/>
                </a:solidFill>
              </a:rPr>
              <a:t>e god se nađe, bilo da je to stepenište, tuđi prag ili burad tokom kiše. U suštini, on je sve što Tom Sojer želi da bude, što je jedan od najvećih razloga njihovog druženja.</a:t>
            </a:r>
            <a:endParaRPr lang="sr-Latn-ME" sz="14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sr-Latn-ME" sz="1400">
                <a:solidFill>
                  <a:srgbClr val="FFFFFF"/>
                </a:solidFill>
              </a:rPr>
              <a:t>Pola je</a:t>
            </a:r>
            <a:r>
              <a:rPr lang="en-US" sz="1400">
                <a:solidFill>
                  <a:srgbClr val="FFFFFF"/>
                </a:solidFill>
              </a:rPr>
              <a:t> </a:t>
            </a:r>
            <a:r>
              <a:rPr lang="sr-Latn-ME" sz="1400">
                <a:solidFill>
                  <a:srgbClr val="FFFFFF"/>
                </a:solidFill>
              </a:rPr>
              <a:t>t</a:t>
            </a:r>
            <a:r>
              <a:rPr lang="en-US" sz="1400">
                <a:solidFill>
                  <a:srgbClr val="FFFFFF"/>
                </a:solidFill>
              </a:rPr>
              <a:t>etka Tom</a:t>
            </a:r>
            <a:r>
              <a:rPr lang="sr-Latn-ME" sz="1400">
                <a:solidFill>
                  <a:srgbClr val="FFFFFF"/>
                </a:solidFill>
              </a:rPr>
              <a:t>a</a:t>
            </a:r>
            <a:r>
              <a:rPr lang="en-US" sz="1400">
                <a:solidFill>
                  <a:srgbClr val="FFFFFF"/>
                </a:solidFill>
              </a:rPr>
              <a:t> Sojera, za koju mnogi v</a:t>
            </a:r>
            <a:r>
              <a:rPr lang="sr-Latn-ME" sz="1400">
                <a:solidFill>
                  <a:srgbClr val="FFFFFF"/>
                </a:solidFill>
              </a:rPr>
              <a:t>j</a:t>
            </a:r>
            <a:r>
              <a:rPr lang="en-US" sz="1400">
                <a:solidFill>
                  <a:srgbClr val="FFFFFF"/>
                </a:solidFill>
              </a:rPr>
              <a:t>eruju da je ustvari lik baziran na piščevoj majci. Ona je</a:t>
            </a:r>
            <a:r>
              <a:rPr lang="sr-Latn-ME" sz="1400">
                <a:solidFill>
                  <a:srgbClr val="FFFFFF"/>
                </a:solidFill>
              </a:rPr>
              <a:t> </a:t>
            </a:r>
            <a:r>
              <a:rPr lang="en-US" sz="1400">
                <a:solidFill>
                  <a:srgbClr val="FFFFFF"/>
                </a:solidFill>
              </a:rPr>
              <a:t>veoma pametna žena, čiji je životni cilj da Toma i njegovog brata izvede na pravi put, ali smatra da d</a:t>
            </a:r>
            <a:r>
              <a:rPr lang="sr-Latn-ME" sz="1400">
                <a:solidFill>
                  <a:srgbClr val="FFFFFF"/>
                </a:solidFill>
              </a:rPr>
              <a:t>j</a:t>
            </a:r>
            <a:r>
              <a:rPr lang="en-US" sz="1400">
                <a:solidFill>
                  <a:srgbClr val="FFFFFF"/>
                </a:solidFill>
              </a:rPr>
              <a:t>ečaka može smiriti i urazumiti isključivo ljubavlju, iako se od samog početka, pa do kraja romana, njena taktika pokazuje bezusp</a:t>
            </a:r>
            <a:r>
              <a:rPr lang="sr-Latn-ME" sz="1400">
                <a:solidFill>
                  <a:srgbClr val="FFFFFF"/>
                </a:solidFill>
              </a:rPr>
              <a:t>j</a:t>
            </a:r>
            <a:r>
              <a:rPr lang="en-US" sz="1400">
                <a:solidFill>
                  <a:srgbClr val="FFFFFF"/>
                </a:solidFill>
              </a:rPr>
              <a:t>ešnom.</a:t>
            </a:r>
            <a:endParaRPr lang="sr-Latn-ME" sz="14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sr-Latn-ME" sz="14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0C6EC99-3905-4EB6-97DE-35C2A79CABA5}"/>
              </a:ext>
            </a:extLst>
          </p:cNvPr>
          <p:cNvSpPr txBox="1"/>
          <p:nvPr/>
        </p:nvSpPr>
        <p:spPr>
          <a:xfrm>
            <a:off x="381740" y="5983550"/>
            <a:ext cx="123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Pola i Tom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8FB32DF3-AC56-4AC1-8EE2-CEF342088492}"/>
              </a:ext>
            </a:extLst>
          </p:cNvPr>
          <p:cNvSpPr/>
          <p:nvPr/>
        </p:nvSpPr>
        <p:spPr>
          <a:xfrm rot="17623789">
            <a:off x="1105212" y="5554613"/>
            <a:ext cx="678235" cy="223869"/>
          </a:xfrm>
          <a:prstGeom prst="rightArrow">
            <a:avLst>
              <a:gd name="adj1" fmla="val 8163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9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07E57E-E6A2-4AE8-A77E-B3D3D326E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445" y="609600"/>
            <a:ext cx="3183556" cy="1320800"/>
          </a:xfrm>
        </p:spPr>
        <p:txBody>
          <a:bodyPr anchor="ctr">
            <a:normAutofit/>
          </a:bodyPr>
          <a:lstStyle/>
          <a:p>
            <a:r>
              <a:rPr lang="sr-Latn-ME" sz="800" dirty="0"/>
              <a:t>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F55899-DD97-4AB0-9CA5-FEB004EE3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0" y="2160589"/>
            <a:ext cx="3176589" cy="3880773"/>
          </a:xfrm>
        </p:spPr>
        <p:txBody>
          <a:bodyPr>
            <a:normAutofit/>
          </a:bodyPr>
          <a:lstStyle/>
          <a:p>
            <a:r>
              <a:rPr lang="sr-Latn-ME" dirty="0"/>
              <a:t>Sid je</a:t>
            </a:r>
            <a:r>
              <a:rPr lang="en-US" dirty="0"/>
              <a:t> </a:t>
            </a:r>
            <a:r>
              <a:rPr lang="en-US" dirty="0" err="1"/>
              <a:t>Tomov</a:t>
            </a:r>
            <a:r>
              <a:rPr lang="en-US" dirty="0"/>
              <a:t> </a:t>
            </a:r>
            <a:r>
              <a:rPr lang="en-US" dirty="0" err="1"/>
              <a:t>mlađi</a:t>
            </a:r>
            <a:r>
              <a:rPr lang="en-US" dirty="0"/>
              <a:t> brat. Na</a:t>
            </a:r>
            <a:r>
              <a:rPr lang="sr-Latn-ME" dirty="0"/>
              <a:t> </a:t>
            </a:r>
            <a:r>
              <a:rPr lang="en-US" dirty="0" err="1"/>
              <a:t>izgled</a:t>
            </a:r>
            <a:r>
              <a:rPr lang="en-US" dirty="0"/>
              <a:t> d</a:t>
            </a:r>
            <a:r>
              <a:rPr lang="sr-Latn-ME" dirty="0"/>
              <a:t>ij</a:t>
            </a:r>
            <a:r>
              <a:rPr lang="en-US" dirty="0" err="1"/>
              <a:t>ete</a:t>
            </a:r>
            <a:r>
              <a:rPr lang="en-US" dirty="0"/>
              <a:t> za prim</a:t>
            </a:r>
            <a:r>
              <a:rPr lang="sr-Latn-ME" dirty="0"/>
              <a:t>j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prati</a:t>
            </a:r>
            <a:r>
              <a:rPr lang="en-US" dirty="0"/>
              <a:t>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pravila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je u </a:t>
            </a:r>
            <a:r>
              <a:rPr lang="en-US" dirty="0" err="1"/>
              <a:t>suštini</a:t>
            </a:r>
            <a:r>
              <a:rPr lang="en-US" dirty="0"/>
              <a:t> </a:t>
            </a:r>
            <a:r>
              <a:rPr lang="en-US" dirty="0" err="1"/>
              <a:t>izuzetno</a:t>
            </a:r>
            <a:r>
              <a:rPr lang="en-US" dirty="0"/>
              <a:t> </a:t>
            </a:r>
            <a:r>
              <a:rPr lang="en-US" dirty="0" err="1"/>
              <a:t>hladan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površan</a:t>
            </a:r>
            <a:r>
              <a:rPr lang="en-US" dirty="0"/>
              <a:t>, </a:t>
            </a:r>
            <a:r>
              <a:rPr lang="en-US" dirty="0" err="1"/>
              <a:t>suštinska</a:t>
            </a:r>
            <a:r>
              <a:rPr lang="en-US" dirty="0"/>
              <a:t> </a:t>
            </a:r>
            <a:r>
              <a:rPr lang="en-US" dirty="0" err="1"/>
              <a:t>suprotnost</a:t>
            </a:r>
            <a:r>
              <a:rPr lang="en-US" dirty="0"/>
              <a:t> </a:t>
            </a:r>
            <a:r>
              <a:rPr lang="en-US" dirty="0" err="1"/>
              <a:t>Tomu</a:t>
            </a:r>
            <a:r>
              <a:rPr lang="en-US" dirty="0"/>
              <a:t>.</a:t>
            </a:r>
            <a:endParaRPr lang="sr-Latn-ME" dirty="0"/>
          </a:p>
          <a:p>
            <a:r>
              <a:rPr lang="sr-Latn-ME" dirty="0"/>
              <a:t>Beka</a:t>
            </a:r>
            <a:r>
              <a:rPr lang="en-US" dirty="0"/>
              <a:t> Ili </a:t>
            </a:r>
            <a:r>
              <a:rPr lang="en-US" dirty="0" err="1"/>
              <a:t>Rebeka</a:t>
            </a:r>
            <a:r>
              <a:rPr lang="en-US" dirty="0"/>
              <a:t> </a:t>
            </a:r>
            <a:r>
              <a:rPr lang="en-US" dirty="0" err="1"/>
              <a:t>Tačer</a:t>
            </a:r>
            <a:r>
              <a:rPr lang="en-US" dirty="0"/>
              <a:t> je </a:t>
            </a:r>
            <a:r>
              <a:rPr lang="en-US" dirty="0" err="1"/>
              <a:t>plavokosa</a:t>
            </a:r>
            <a:r>
              <a:rPr lang="en-US" dirty="0"/>
              <a:t> </a:t>
            </a:r>
            <a:r>
              <a:rPr lang="en-US" dirty="0" err="1"/>
              <a:t>djevojčica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Tomovog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 u </a:t>
            </a:r>
            <a:r>
              <a:rPr lang="en-US" dirty="0" err="1"/>
              <a:t>koju</a:t>
            </a:r>
            <a:r>
              <a:rPr lang="en-US" dirty="0"/>
              <a:t> je on </a:t>
            </a:r>
            <a:r>
              <a:rPr lang="en-US" dirty="0" err="1"/>
              <a:t>zaljubljen</a:t>
            </a:r>
            <a:r>
              <a:rPr lang="en-US" dirty="0"/>
              <a:t>, a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takođe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sr-Latn-ME" dirty="0"/>
              <a:t>j</a:t>
            </a:r>
            <a:r>
              <a:rPr lang="en-US" dirty="0" err="1"/>
              <a:t>ećanja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njemu</a:t>
            </a:r>
            <a:r>
              <a:rPr lang="en-US" dirty="0"/>
              <a:t>.</a:t>
            </a:r>
            <a:endParaRPr lang="sr-Latn-ME" dirty="0"/>
          </a:p>
          <a:p>
            <a:endParaRPr lang="en-US" dirty="0"/>
          </a:p>
        </p:txBody>
      </p:sp>
      <p:pic>
        <p:nvPicPr>
          <p:cNvPr id="4098" name="Picture 2" descr="Rezultat slika za pola tom sojer">
            <a:extLst>
              <a:ext uri="{FF2B5EF4-FFF2-40B4-BE49-F238E27FC236}">
                <a16:creationId xmlns:a16="http://schemas.microsoft.com/office/drawing/2014/main" xmlns="" id="{BFFFE946-969B-420B-88AA-33906084F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1543050"/>
            <a:ext cx="5619750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D1F427-9807-4EF3-B6ED-939BE0D30AD9}"/>
              </a:ext>
            </a:extLst>
          </p:cNvPr>
          <p:cNvSpPr txBox="1"/>
          <p:nvPr/>
        </p:nvSpPr>
        <p:spPr>
          <a:xfrm>
            <a:off x="790113" y="5939161"/>
            <a:ext cx="130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Beka i Tom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31D0C646-F63B-4443-8005-1E98DACB55FF}"/>
              </a:ext>
            </a:extLst>
          </p:cNvPr>
          <p:cNvSpPr/>
          <p:nvPr/>
        </p:nvSpPr>
        <p:spPr>
          <a:xfrm rot="18195611">
            <a:off x="1343205" y="5402103"/>
            <a:ext cx="803599" cy="455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0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A65AC7D1-EAA9-48F5-B509-60A7F50BF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xmlns="" id="{D6320AF9-619A-4175-865B-5663E1AE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063B6EC6-D752-4EE7-908B-F8F19E8C7F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EFECD4E8-AD3E-4228-82A2-9461958EA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23">
            <a:extLst>
              <a:ext uri="{FF2B5EF4-FFF2-40B4-BE49-F238E27FC236}">
                <a16:creationId xmlns:a16="http://schemas.microsoft.com/office/drawing/2014/main" xmlns="" id="{7E018740-5C2B-4A41-AC1A-7E68D1EC1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25">
            <a:extLst>
              <a:ext uri="{FF2B5EF4-FFF2-40B4-BE49-F238E27FC236}">
                <a16:creationId xmlns:a16="http://schemas.microsoft.com/office/drawing/2014/main" xmlns="" id="{166F75A4-C475-4941-8EE2-B80A06A2C1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xmlns="" id="{A032553A-72E8-4B0D-8405-FF9771C9AF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xmlns="" id="{765800AC-C3B9-498E-87BC-29FAE4C76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xmlns="" id="{1F9D6ACB-2FF4-49F9-978A-E0D5327FC6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xmlns="" id="{A5EC319D-0FEA-4B95-A3EA-01E35672C9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8D2428-BD44-43A3-84BD-483B59D9B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sr-Latn-ME" sz="800" spc="-300" dirty="0">
                <a:solidFill>
                  <a:srgbClr val="FFFFFF"/>
                </a:solidFill>
              </a:rPr>
              <a:t>o</a:t>
            </a:r>
            <a:endParaRPr lang="en-US" sz="800" spc="-300" dirty="0">
              <a:solidFill>
                <a:srgbClr val="FFFFFF"/>
              </a:solidFill>
            </a:endParaRPr>
          </a:p>
        </p:txBody>
      </p:sp>
      <p:pic>
        <p:nvPicPr>
          <p:cNvPr id="5122" name="Picture 2" descr="PrepriÄana lektira: Tom Sojer - Mark Tven">
            <a:extLst>
              <a:ext uri="{FF2B5EF4-FFF2-40B4-BE49-F238E27FC236}">
                <a16:creationId xmlns:a16="http://schemas.microsoft.com/office/drawing/2014/main" xmlns="" id="{2A229D5B-846E-4127-B092-454527692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105" y="1723466"/>
            <a:ext cx="4648122" cy="34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B11088-2798-4907-8BA7-246306D12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sr-Latn-ME" sz="1500" dirty="0">
                <a:solidFill>
                  <a:srgbClr val="FFFFFF"/>
                </a:solidFill>
              </a:rPr>
              <a:t>Indijanac Džo</a:t>
            </a:r>
            <a:r>
              <a:rPr lang="en-US" sz="1500" dirty="0">
                <a:solidFill>
                  <a:srgbClr val="FFFFFF"/>
                </a:solidFill>
              </a:rPr>
              <a:t> je </a:t>
            </a:r>
            <a:r>
              <a:rPr lang="en-US" sz="1500" dirty="0" err="1">
                <a:solidFill>
                  <a:srgbClr val="FFFFFF"/>
                </a:solidFill>
              </a:rPr>
              <a:t>lokalni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kriminalac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i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nasilnik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koji</a:t>
            </a:r>
            <a:r>
              <a:rPr lang="en-US" sz="1500" dirty="0">
                <a:solidFill>
                  <a:srgbClr val="FFFFFF"/>
                </a:solidFill>
              </a:rPr>
              <a:t> se </a:t>
            </a:r>
            <a:r>
              <a:rPr lang="en-US" sz="1500" dirty="0" err="1">
                <a:solidFill>
                  <a:srgbClr val="FFFFFF"/>
                </a:solidFill>
              </a:rPr>
              <a:t>igrom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slučaja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uv</a:t>
            </a:r>
            <a:r>
              <a:rPr lang="sr-Latn-ME" sz="1500" dirty="0">
                <a:solidFill>
                  <a:srgbClr val="FFFFFF"/>
                </a:solidFill>
              </a:rPr>
              <a:t>j</a:t>
            </a:r>
            <a:r>
              <a:rPr lang="en-US" sz="1500" dirty="0" err="1">
                <a:solidFill>
                  <a:srgbClr val="FFFFFF"/>
                </a:solidFill>
              </a:rPr>
              <a:t>ek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nađe</a:t>
            </a:r>
            <a:r>
              <a:rPr lang="en-US" sz="1500" dirty="0">
                <a:solidFill>
                  <a:srgbClr val="FFFFFF"/>
                </a:solidFill>
              </a:rPr>
              <a:t> u </a:t>
            </a:r>
            <a:r>
              <a:rPr lang="en-US" sz="1500" dirty="0" err="1">
                <a:solidFill>
                  <a:srgbClr val="FFFFFF"/>
                </a:solidFill>
              </a:rPr>
              <a:t>neposrednoj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blizini</a:t>
            </a:r>
            <a:r>
              <a:rPr lang="en-US" sz="1500" dirty="0">
                <a:solidFill>
                  <a:srgbClr val="FFFFFF"/>
                </a:solidFill>
              </a:rPr>
              <a:t> d</a:t>
            </a:r>
            <a:r>
              <a:rPr lang="sr-Latn-ME" sz="1500" dirty="0">
                <a:solidFill>
                  <a:srgbClr val="FFFFFF"/>
                </a:solidFill>
              </a:rPr>
              <a:t>j</a:t>
            </a:r>
            <a:r>
              <a:rPr lang="en-US" sz="1500" dirty="0" err="1">
                <a:solidFill>
                  <a:srgbClr val="FFFFFF"/>
                </a:solidFill>
              </a:rPr>
              <a:t>ečaka</a:t>
            </a:r>
            <a:r>
              <a:rPr lang="en-US" sz="1500" dirty="0">
                <a:solidFill>
                  <a:srgbClr val="FFFFFF"/>
                </a:solidFill>
              </a:rPr>
              <a:t>. </a:t>
            </a:r>
            <a:r>
              <a:rPr lang="en-US" sz="1500" dirty="0" err="1">
                <a:solidFill>
                  <a:srgbClr val="FFFFFF"/>
                </a:solidFill>
              </a:rPr>
              <a:t>Osim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lopovluka</a:t>
            </a:r>
            <a:r>
              <a:rPr lang="en-US" sz="1500" dirty="0">
                <a:solidFill>
                  <a:srgbClr val="FFFFFF"/>
                </a:solidFill>
              </a:rPr>
              <a:t>, </a:t>
            </a:r>
            <a:r>
              <a:rPr lang="en-US" sz="1500" dirty="0" err="1">
                <a:solidFill>
                  <a:srgbClr val="FFFFFF"/>
                </a:solidFill>
              </a:rPr>
              <a:t>već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pri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samom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početku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romana</a:t>
            </a:r>
            <a:r>
              <a:rPr lang="en-US" sz="1500" dirty="0">
                <a:solidFill>
                  <a:srgbClr val="FFFFFF"/>
                </a:solidFill>
              </a:rPr>
              <a:t> se </a:t>
            </a:r>
            <a:r>
              <a:rPr lang="en-US" sz="1500" dirty="0" err="1">
                <a:solidFill>
                  <a:srgbClr val="FFFFFF"/>
                </a:solidFill>
              </a:rPr>
              <a:t>otkriva</a:t>
            </a:r>
            <a:r>
              <a:rPr lang="en-US" sz="1500" dirty="0">
                <a:solidFill>
                  <a:srgbClr val="FFFFFF"/>
                </a:solidFill>
              </a:rPr>
              <a:t> da je on </a:t>
            </a:r>
            <a:r>
              <a:rPr lang="en-US" sz="1500" dirty="0" err="1">
                <a:solidFill>
                  <a:srgbClr val="FFFFFF"/>
                </a:solidFill>
              </a:rPr>
              <a:t>i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ubica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ili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barem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saučesnik</a:t>
            </a:r>
            <a:r>
              <a:rPr lang="en-US" sz="1500" dirty="0">
                <a:solidFill>
                  <a:srgbClr val="FFFFFF"/>
                </a:solidFill>
              </a:rPr>
              <a:t> u </a:t>
            </a:r>
            <a:r>
              <a:rPr lang="en-US" sz="1500" dirty="0" err="1">
                <a:solidFill>
                  <a:srgbClr val="FFFFFF"/>
                </a:solidFill>
              </a:rPr>
              <a:t>ubistvu</a:t>
            </a:r>
            <a:r>
              <a:rPr lang="en-US" sz="1500" dirty="0">
                <a:solidFill>
                  <a:srgbClr val="FFFF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sr-Latn-ME" sz="1500" dirty="0">
                <a:solidFill>
                  <a:srgbClr val="FFFFFF"/>
                </a:solidFill>
              </a:rPr>
              <a:t>Gospođa Daglas je</a:t>
            </a:r>
            <a:r>
              <a:rPr lang="en-US" sz="1500" dirty="0">
                <a:solidFill>
                  <a:srgbClr val="FFFFFF"/>
                </a:solidFill>
              </a:rPr>
              <a:t> </a:t>
            </a:r>
            <a:r>
              <a:rPr lang="sr-Latn-ME" sz="1500" dirty="0">
                <a:solidFill>
                  <a:srgbClr val="FFFFFF"/>
                </a:solidFill>
              </a:rPr>
              <a:t>ug</a:t>
            </a:r>
            <a:r>
              <a:rPr lang="en-US" sz="1500" dirty="0" err="1">
                <a:solidFill>
                  <a:srgbClr val="FFFFFF"/>
                </a:solidFill>
              </a:rPr>
              <a:t>ledna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dama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koja</a:t>
            </a:r>
            <a:r>
              <a:rPr lang="en-US" sz="1500" dirty="0">
                <a:solidFill>
                  <a:srgbClr val="FFFFFF"/>
                </a:solidFill>
              </a:rPr>
              <a:t> je </a:t>
            </a:r>
            <a:r>
              <a:rPr lang="en-US" sz="1500" dirty="0" err="1">
                <a:solidFill>
                  <a:srgbClr val="FFFFFF"/>
                </a:solidFill>
              </a:rPr>
              <a:t>neočekivano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ostala</a:t>
            </a:r>
            <a:r>
              <a:rPr lang="en-US" sz="1500" dirty="0">
                <a:solidFill>
                  <a:srgbClr val="FFFFFF"/>
                </a:solidFill>
              </a:rPr>
              <a:t> bez </a:t>
            </a:r>
            <a:r>
              <a:rPr lang="en-US" sz="1500" dirty="0" err="1">
                <a:solidFill>
                  <a:srgbClr val="FFFFFF"/>
                </a:solidFill>
              </a:rPr>
              <a:t>muža</a:t>
            </a:r>
            <a:r>
              <a:rPr lang="en-US" sz="1500" dirty="0">
                <a:solidFill>
                  <a:srgbClr val="FFFFFF"/>
                </a:solidFill>
              </a:rPr>
              <a:t>. </a:t>
            </a:r>
            <a:r>
              <a:rPr lang="en-US" sz="1500" dirty="0" err="1">
                <a:solidFill>
                  <a:srgbClr val="FFFFFF"/>
                </a:solidFill>
              </a:rPr>
              <a:t>Uživa</a:t>
            </a:r>
            <a:r>
              <a:rPr lang="en-US" sz="1500" dirty="0">
                <a:solidFill>
                  <a:srgbClr val="FFFFFF"/>
                </a:solidFill>
              </a:rPr>
              <a:t> u </a:t>
            </a:r>
            <a:r>
              <a:rPr lang="en-US" sz="1500" dirty="0" err="1">
                <a:solidFill>
                  <a:srgbClr val="FFFFFF"/>
                </a:solidFill>
              </a:rPr>
              <a:t>visokom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društvu</a:t>
            </a:r>
            <a:r>
              <a:rPr lang="en-US" sz="1500" dirty="0">
                <a:solidFill>
                  <a:srgbClr val="FFFFFF"/>
                </a:solidFill>
              </a:rPr>
              <a:t>, </a:t>
            </a:r>
            <a:r>
              <a:rPr lang="en-US" sz="1500" dirty="0" err="1">
                <a:solidFill>
                  <a:srgbClr val="FFFFFF"/>
                </a:solidFill>
              </a:rPr>
              <a:t>ali</a:t>
            </a:r>
            <a:r>
              <a:rPr lang="en-US" sz="1500" dirty="0">
                <a:solidFill>
                  <a:srgbClr val="FFFFFF"/>
                </a:solidFill>
              </a:rPr>
              <a:t> je </a:t>
            </a:r>
            <a:r>
              <a:rPr lang="en-US" sz="1500" dirty="0" err="1">
                <a:solidFill>
                  <a:srgbClr val="FFFFFF"/>
                </a:solidFill>
              </a:rPr>
              <a:t>veoma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slaba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na</a:t>
            </a:r>
            <a:r>
              <a:rPr lang="en-US" sz="1500" dirty="0">
                <a:solidFill>
                  <a:srgbClr val="FFFFFF"/>
                </a:solidFill>
              </a:rPr>
              <a:t> d</a:t>
            </a:r>
            <a:r>
              <a:rPr lang="sr-Latn-ME" sz="1500" dirty="0">
                <a:solidFill>
                  <a:srgbClr val="FFFFFF"/>
                </a:solidFill>
              </a:rPr>
              <a:t>j</a:t>
            </a:r>
            <a:r>
              <a:rPr lang="en-US" sz="1500" dirty="0">
                <a:solidFill>
                  <a:srgbClr val="FFFFFF"/>
                </a:solidFill>
              </a:rPr>
              <a:t>ecu, </a:t>
            </a:r>
            <a:r>
              <a:rPr lang="en-US" sz="1500" dirty="0" err="1">
                <a:solidFill>
                  <a:srgbClr val="FFFFFF"/>
                </a:solidFill>
              </a:rPr>
              <a:t>zbog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čega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na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samom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kraju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uzima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Haklberija</a:t>
            </a:r>
            <a:r>
              <a:rPr lang="en-US" sz="1500" dirty="0">
                <a:solidFill>
                  <a:srgbClr val="FFFFFF"/>
                </a:solidFill>
              </a:rPr>
              <a:t> Fina</a:t>
            </a:r>
            <a:r>
              <a:rPr lang="sr-Latn-ME" sz="1500" dirty="0">
                <a:solidFill>
                  <a:srgbClr val="FFFF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sr-Latn-ME" sz="1500" dirty="0">
                <a:solidFill>
                  <a:srgbClr val="FFFFFF"/>
                </a:solidFill>
              </a:rPr>
              <a:t>Učitelj Dobus je č</a:t>
            </a:r>
            <a:r>
              <a:rPr lang="en-US" sz="1500" dirty="0" err="1">
                <a:solidFill>
                  <a:srgbClr val="FFFFFF"/>
                </a:solidFill>
              </a:rPr>
              <a:t>ov</a:t>
            </a:r>
            <a:r>
              <a:rPr lang="sr-Latn-ME" sz="1500" dirty="0">
                <a:solidFill>
                  <a:srgbClr val="FFFFFF"/>
                </a:solidFill>
              </a:rPr>
              <a:t>j</a:t>
            </a:r>
            <a:r>
              <a:rPr lang="en-US" sz="1500" dirty="0" err="1">
                <a:solidFill>
                  <a:srgbClr val="FFFFFF"/>
                </a:solidFill>
              </a:rPr>
              <a:t>ek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pr</a:t>
            </a:r>
            <a:r>
              <a:rPr lang="sr-Latn-ME" sz="1500" dirty="0">
                <a:solidFill>
                  <a:srgbClr val="FFFFFF"/>
                </a:solidFill>
              </a:rPr>
              <a:t>ij</a:t>
            </a:r>
            <a:r>
              <a:rPr lang="en-US" sz="1500" dirty="0">
                <a:solidFill>
                  <a:srgbClr val="FFFFFF"/>
                </a:solidFill>
              </a:rPr>
              <a:t>eke </a:t>
            </a:r>
            <a:r>
              <a:rPr lang="en-US" sz="1500" dirty="0" err="1">
                <a:solidFill>
                  <a:srgbClr val="FFFFFF"/>
                </a:solidFill>
              </a:rPr>
              <a:t>naravi</a:t>
            </a:r>
            <a:r>
              <a:rPr lang="en-US" sz="1500" dirty="0">
                <a:solidFill>
                  <a:srgbClr val="FFFFFF"/>
                </a:solidFill>
              </a:rPr>
              <a:t>, </a:t>
            </a:r>
            <a:r>
              <a:rPr lang="en-US" sz="1500" dirty="0" err="1">
                <a:solidFill>
                  <a:srgbClr val="FFFFFF"/>
                </a:solidFill>
              </a:rPr>
              <a:t>koji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izuzetno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strogo</a:t>
            </a:r>
            <a:r>
              <a:rPr lang="en-US" sz="1500" dirty="0">
                <a:solidFill>
                  <a:srgbClr val="FFFFFF"/>
                </a:solidFill>
              </a:rPr>
              <a:t>, </a:t>
            </a:r>
            <a:r>
              <a:rPr lang="en-US" sz="1500" dirty="0" err="1">
                <a:solidFill>
                  <a:srgbClr val="FFFFFF"/>
                </a:solidFill>
              </a:rPr>
              <a:t>uglavnom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bati</a:t>
            </a:r>
            <a:r>
              <a:rPr lang="sr-Latn-ME" sz="1500" dirty="0">
                <a:solidFill>
                  <a:srgbClr val="FFFFFF"/>
                </a:solidFill>
              </a:rPr>
              <a:t>nama</a:t>
            </a:r>
            <a:r>
              <a:rPr lang="en-US" sz="1500" dirty="0">
                <a:solidFill>
                  <a:srgbClr val="FFFFFF"/>
                </a:solidFill>
              </a:rPr>
              <a:t>, </a:t>
            </a:r>
            <a:r>
              <a:rPr lang="en-US" sz="1500" dirty="0" err="1">
                <a:solidFill>
                  <a:srgbClr val="FFFFFF"/>
                </a:solidFill>
              </a:rPr>
              <a:t>kažnjava</a:t>
            </a:r>
            <a:r>
              <a:rPr lang="en-US" sz="1500" dirty="0">
                <a:solidFill>
                  <a:srgbClr val="FFFFFF"/>
                </a:solidFill>
              </a:rPr>
              <a:t> d</a:t>
            </a:r>
            <a:r>
              <a:rPr lang="sr-Latn-ME" sz="1500" dirty="0">
                <a:solidFill>
                  <a:srgbClr val="FFFFFF"/>
                </a:solidFill>
              </a:rPr>
              <a:t>j</a:t>
            </a:r>
            <a:r>
              <a:rPr lang="en-US" sz="1500" dirty="0">
                <a:solidFill>
                  <a:srgbClr val="FFFFFF"/>
                </a:solidFill>
              </a:rPr>
              <a:t>ecu, </a:t>
            </a:r>
            <a:r>
              <a:rPr lang="en-US" sz="1500" dirty="0" err="1">
                <a:solidFill>
                  <a:srgbClr val="FFFFFF"/>
                </a:solidFill>
              </a:rPr>
              <a:t>što</a:t>
            </a:r>
            <a:r>
              <a:rPr lang="en-US" sz="1500" dirty="0">
                <a:solidFill>
                  <a:srgbClr val="FFFFFF"/>
                </a:solidFill>
              </a:rPr>
              <a:t> mu </a:t>
            </a:r>
            <a:r>
              <a:rPr lang="en-US" sz="1500" dirty="0" err="1">
                <a:solidFill>
                  <a:srgbClr val="FFFFFF"/>
                </a:solidFill>
              </a:rPr>
              <a:t>ona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kasnije</a:t>
            </a:r>
            <a:r>
              <a:rPr lang="en-US" sz="1500" dirty="0">
                <a:solidFill>
                  <a:srgbClr val="FFFFFF"/>
                </a:solidFill>
              </a:rPr>
              <a:t> u </a:t>
            </a:r>
            <a:r>
              <a:rPr lang="en-US" sz="1500" dirty="0" err="1">
                <a:solidFill>
                  <a:srgbClr val="FFFFFF"/>
                </a:solidFill>
              </a:rPr>
              <a:t>romanu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vraćaju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različitim</a:t>
            </a:r>
            <a:r>
              <a:rPr lang="en-US" sz="1500" dirty="0">
                <a:solidFill>
                  <a:srgbClr val="FFFFFF"/>
                </a:solidFill>
              </a:rPr>
              <a:t> </a:t>
            </a:r>
            <a:r>
              <a:rPr lang="en-US" sz="1500" dirty="0" err="1">
                <a:solidFill>
                  <a:srgbClr val="FFFFFF"/>
                </a:solidFill>
              </a:rPr>
              <a:t>nestašlucima</a:t>
            </a:r>
            <a:r>
              <a:rPr lang="en-US" sz="1500" dirty="0">
                <a:solidFill>
                  <a:srgbClr val="FFFF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68262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5BA68E-E0BE-453B-ADFD-F497C085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Poruke romana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E54B3E-2A9C-47EE-8558-EE4365E4D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sr-Latn-ME" dirty="0"/>
              <a:t>j</a:t>
            </a:r>
            <a:r>
              <a:rPr lang="en-US" dirty="0" err="1"/>
              <a:t>ečije</a:t>
            </a:r>
            <a:r>
              <a:rPr lang="en-US" dirty="0"/>
              <a:t> </a:t>
            </a:r>
            <a:r>
              <a:rPr lang="en-US" dirty="0" err="1"/>
              <a:t>nestašluke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shvatiti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u </a:t>
            </a:r>
            <a:r>
              <a:rPr lang="en-US" dirty="0" err="1"/>
              <a:t>potpunosti</a:t>
            </a:r>
            <a:r>
              <a:rPr lang="en-US" dirty="0"/>
              <a:t> </a:t>
            </a:r>
            <a:r>
              <a:rPr lang="en-US" dirty="0" err="1"/>
              <a:t>normalnu</a:t>
            </a:r>
            <a:r>
              <a:rPr lang="en-US" dirty="0"/>
              <a:t> </a:t>
            </a:r>
            <a:r>
              <a:rPr lang="en-US" dirty="0" err="1"/>
              <a:t>pojavu</a:t>
            </a:r>
            <a:r>
              <a:rPr lang="en-US" dirty="0"/>
              <a:t>,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vremenom</a:t>
            </a:r>
            <a:r>
              <a:rPr lang="en-US" dirty="0"/>
              <a:t> </a:t>
            </a:r>
            <a:r>
              <a:rPr lang="en-US" dirty="0" err="1"/>
              <a:t>iščeznuti</a:t>
            </a:r>
            <a:r>
              <a:rPr lang="en-US" dirty="0"/>
              <a:t>;</a:t>
            </a:r>
          </a:p>
          <a:p>
            <a:r>
              <a:rPr lang="en-US" dirty="0"/>
              <a:t>Bez </a:t>
            </a:r>
            <a:r>
              <a:rPr lang="en-US" dirty="0" err="1"/>
              <a:t>obzira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godine</a:t>
            </a:r>
            <a:r>
              <a:rPr lang="en-US" dirty="0"/>
              <a:t>, </a:t>
            </a:r>
            <a:r>
              <a:rPr lang="en-US" dirty="0" err="1"/>
              <a:t>uv</a:t>
            </a:r>
            <a:r>
              <a:rPr lang="sr-Latn-ME" dirty="0"/>
              <a:t>j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n</a:t>
            </a:r>
            <a:r>
              <a:rPr lang="sr-Latn-ME" dirty="0"/>
              <a:t>j</a:t>
            </a:r>
            <a:r>
              <a:rPr lang="en-US" dirty="0" err="1"/>
              <a:t>egovati</a:t>
            </a:r>
            <a:r>
              <a:rPr lang="en-US" dirty="0"/>
              <a:t> d</a:t>
            </a:r>
            <a:r>
              <a:rPr lang="sr-Latn-ME" dirty="0"/>
              <a:t>ij</a:t>
            </a:r>
            <a:r>
              <a:rPr lang="en-US" dirty="0" err="1"/>
              <a:t>ete</a:t>
            </a:r>
            <a:r>
              <a:rPr lang="en-US" dirty="0"/>
              <a:t> u </a:t>
            </a:r>
            <a:r>
              <a:rPr lang="en-US" dirty="0" err="1"/>
              <a:t>Vama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ne </a:t>
            </a:r>
            <a:r>
              <a:rPr lang="en-US" dirty="0" err="1"/>
              <a:t>dozvoliti</a:t>
            </a:r>
            <a:r>
              <a:rPr lang="en-US" dirty="0"/>
              <a:t> da mu </a:t>
            </a:r>
            <a:r>
              <a:rPr lang="en-US" dirty="0" err="1"/>
              <a:t>iko</a:t>
            </a:r>
            <a:r>
              <a:rPr lang="en-US" dirty="0"/>
              <a:t> </a:t>
            </a:r>
            <a:r>
              <a:rPr lang="en-US" dirty="0" err="1"/>
              <a:t>postavi</a:t>
            </a:r>
            <a:r>
              <a:rPr lang="en-US" dirty="0"/>
              <a:t> </a:t>
            </a:r>
            <a:r>
              <a:rPr lang="en-US" dirty="0" err="1"/>
              <a:t>metalne</a:t>
            </a:r>
            <a:r>
              <a:rPr lang="en-US" dirty="0"/>
              <a:t> </a:t>
            </a:r>
            <a:r>
              <a:rPr lang="en-US" dirty="0" err="1"/>
              <a:t>okove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ćete</a:t>
            </a:r>
            <a:r>
              <a:rPr lang="en-US" dirty="0"/>
              <a:t> se </a:t>
            </a:r>
            <a:r>
              <a:rPr lang="en-US" dirty="0" err="1"/>
              <a:t>prilagoditi</a:t>
            </a:r>
            <a:r>
              <a:rPr lang="en-US" dirty="0"/>
              <a:t> </a:t>
            </a:r>
            <a:r>
              <a:rPr lang="en-US" dirty="0" err="1"/>
              <a:t>neobičnim</a:t>
            </a:r>
            <a:r>
              <a:rPr lang="en-US" dirty="0"/>
              <a:t> </a:t>
            </a:r>
            <a:r>
              <a:rPr lang="en-US" dirty="0" err="1"/>
              <a:t>obrascima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sr-Latn-ME" dirty="0"/>
              <a:t>.</a:t>
            </a:r>
            <a:endParaRPr lang="en-US" dirty="0"/>
          </a:p>
          <a:p>
            <a:r>
              <a:rPr lang="en-US" dirty="0" err="1"/>
              <a:t>Dječiji</a:t>
            </a:r>
            <a:r>
              <a:rPr lang="en-US" dirty="0"/>
              <a:t> </a:t>
            </a:r>
            <a:r>
              <a:rPr lang="en-US" dirty="0" err="1"/>
              <a:t>nestašluci</a:t>
            </a:r>
            <a:r>
              <a:rPr lang="en-US" dirty="0"/>
              <a:t> </a:t>
            </a:r>
            <a:r>
              <a:rPr lang="en-US" dirty="0" err="1"/>
              <a:t>opisani</a:t>
            </a:r>
            <a:r>
              <a:rPr lang="en-US" dirty="0"/>
              <a:t> u d</a:t>
            </a:r>
            <a:r>
              <a:rPr lang="sr-Latn-ME" dirty="0"/>
              <a:t>j</a:t>
            </a:r>
            <a:r>
              <a:rPr lang="en-US" dirty="0" err="1"/>
              <a:t>elu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prost bunt </a:t>
            </a:r>
            <a:r>
              <a:rPr lang="en-US" dirty="0" err="1"/>
              <a:t>mladih</a:t>
            </a:r>
            <a:r>
              <a:rPr lang="en-US" dirty="0"/>
              <a:t> </a:t>
            </a:r>
            <a:r>
              <a:rPr lang="en-US" dirty="0" err="1"/>
              <a:t>protiv</a:t>
            </a:r>
            <a:r>
              <a:rPr lang="en-US" dirty="0"/>
              <a:t> </a:t>
            </a:r>
            <a:r>
              <a:rPr lang="en-US" dirty="0" err="1"/>
              <a:t>okova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pokušava</a:t>
            </a:r>
            <a:r>
              <a:rPr lang="en-US" dirty="0"/>
              <a:t> da </a:t>
            </a:r>
            <a:r>
              <a:rPr lang="en-US" dirty="0" err="1"/>
              <a:t>ih</a:t>
            </a:r>
            <a:r>
              <a:rPr lang="en-US" dirty="0"/>
              <a:t> od </a:t>
            </a:r>
            <a:r>
              <a:rPr lang="en-US" dirty="0" err="1"/>
              <a:t>malena</a:t>
            </a:r>
            <a:r>
              <a:rPr lang="en-US" dirty="0"/>
              <a:t> </a:t>
            </a:r>
            <a:r>
              <a:rPr lang="en-US" dirty="0" err="1"/>
              <a:t>navikne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uzdržavanje</a:t>
            </a:r>
            <a:r>
              <a:rPr lang="en-US" dirty="0"/>
              <a:t> od </a:t>
            </a:r>
            <a:r>
              <a:rPr lang="en-US" dirty="0" err="1"/>
              <a:t>želje</a:t>
            </a:r>
            <a:r>
              <a:rPr lang="en-US" dirty="0"/>
              <a:t> za </a:t>
            </a:r>
            <a:r>
              <a:rPr lang="en-US" dirty="0" err="1"/>
              <a:t>slobodom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91257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A990E1B-ED51-4775-8085-74E0ECBA65CB}"/>
</file>

<file path=customXml/itemProps2.xml><?xml version="1.0" encoding="utf-8"?>
<ds:datastoreItem xmlns:ds="http://schemas.openxmlformats.org/officeDocument/2006/customXml" ds:itemID="{5FC2CA9C-A45E-4EE1-AA36-3419ACAD2A6E}"/>
</file>

<file path=customXml/itemProps3.xml><?xml version="1.0" encoding="utf-8"?>
<ds:datastoreItem xmlns:ds="http://schemas.openxmlformats.org/officeDocument/2006/customXml" ds:itemID="{2310ED8B-0E0E-46F1-973F-BFF69362C3FC}"/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523</Words>
  <Application>Microsoft Office PowerPoint</Application>
  <PresentationFormat>Custom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Facet</vt:lpstr>
      <vt:lpstr>,,Doživljaji Toma Sojera’’-Mark Tven</vt:lpstr>
      <vt:lpstr>Tom Sojer-Opis glavnog lika</vt:lpstr>
      <vt:lpstr>Opisi drugih likova</vt:lpstr>
      <vt:lpstr>a</vt:lpstr>
      <vt:lpstr>o</vt:lpstr>
      <vt:lpstr>Poruke romana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,,Doživljaji Toma Sojera - Mark Tven</dc:title>
  <dc:creator>Nela Demirovic</dc:creator>
  <cp:lastModifiedBy>MX</cp:lastModifiedBy>
  <cp:revision>6</cp:revision>
  <dcterms:created xsi:type="dcterms:W3CDTF">2019-04-29T12:05:12Z</dcterms:created>
  <dcterms:modified xsi:type="dcterms:W3CDTF">2020-03-21T15:34:02Z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