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68DF6-4463-4B14-AD52-FF2ACC1BFD82}" v="873" dt="2020-03-24T23:56:20.821"/>
    <p1510:client id="{B83DF87D-06AA-41EF-8F6E-8CB9D5E394D9}" v="2376" dt="2020-03-25T15:01:39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6567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970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821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3178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807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971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795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8566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209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097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760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1FB43-724D-437A-A5E8-1D673BA80D2D}" type="datetimeFigureOut">
              <a:rPr lang="hr-HR" smtClean="0"/>
              <a:t>1.4.2020.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202B4-9E9C-4ADB-9FE3-5F44E6437A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525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3045368" y="2043664"/>
            <a:ext cx="6105194" cy="1927446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FFFF"/>
                </a:solidFill>
                <a:cs typeface="Calibri Light"/>
              </a:rPr>
              <a:t>Иво Андрић</a:t>
            </a:r>
            <a:endParaRPr lang="hr-HR" dirty="0">
              <a:solidFill>
                <a:srgbClr val="FFFFFF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84217" y="4074718"/>
            <a:ext cx="9209314" cy="233914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r-Cyrl-RS" sz="4800" dirty="0" smtClean="0">
                <a:solidFill>
                  <a:srgbClr val="FFFFFF"/>
                </a:solidFill>
                <a:cs typeface="Calibri"/>
              </a:rPr>
              <a:t>Књига</a:t>
            </a:r>
            <a:endParaRPr lang="sr-Latn-RS" sz="4800" dirty="0" smtClean="0">
              <a:solidFill>
                <a:srgbClr val="FFFFFF"/>
              </a:solidFill>
              <a:cs typeface="Calibri"/>
            </a:endParaRPr>
          </a:p>
          <a:p>
            <a:r>
              <a:rPr lang="sr-Cyrl-RS" sz="4800" dirty="0" smtClean="0">
                <a:solidFill>
                  <a:srgbClr val="FFFFFF"/>
                </a:solidFill>
                <a:cs typeface="Calibri"/>
              </a:rPr>
              <a:t>(</a:t>
            </a:r>
            <a:r>
              <a:rPr lang="sr-Latn-RS" sz="4800" dirty="0" smtClean="0">
                <a:solidFill>
                  <a:srgbClr val="FFFFFF"/>
                </a:solidFill>
                <a:cs typeface="Calibri"/>
              </a:rPr>
              <a:t>I </a:t>
            </a:r>
            <a:r>
              <a:rPr lang="sr-Cyrl-RS" sz="4800" dirty="0" smtClean="0">
                <a:solidFill>
                  <a:srgbClr val="FFFFFF"/>
                </a:solidFill>
                <a:cs typeface="Calibri"/>
              </a:rPr>
              <a:t>час</a:t>
            </a:r>
            <a:r>
              <a:rPr lang="sr-Cyrl-RS" sz="4800" dirty="0" smtClean="0">
                <a:solidFill>
                  <a:srgbClr val="FFFFFF"/>
                </a:solidFill>
                <a:cs typeface="Calibri"/>
              </a:rPr>
              <a:t>)</a:t>
            </a:r>
            <a:endParaRPr lang="sr-Latn-RS" sz="4800" dirty="0" smtClean="0">
              <a:solidFill>
                <a:srgbClr val="FFFFFF"/>
              </a:solidFill>
              <a:cs typeface="Calibri"/>
            </a:endParaRPr>
          </a:p>
          <a:p>
            <a:pPr algn="l"/>
            <a:endParaRPr lang="sr-Latn-RS" sz="280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71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D7D2C4C-574C-430F-85E1-B4811233B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sz="4600" dirty="0" smtClean="0">
                <a:solidFill>
                  <a:srgbClr val="FFFFFF"/>
                </a:solidFill>
                <a:cs typeface="Calibri Light"/>
              </a:rPr>
              <a:t>Циљеви часа</a:t>
            </a:r>
            <a:r>
              <a:rPr lang="hr-HR" sz="4600" dirty="0" smtClean="0">
                <a:solidFill>
                  <a:srgbClr val="FFFFFF"/>
                </a:solidFill>
                <a:cs typeface="Calibri Light"/>
              </a:rPr>
              <a:t>:</a:t>
            </a:r>
            <a:endParaRPr lang="hr-HR" sz="46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42D28E0-F0CA-4C5F-990E-95D2CB06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8400"/>
            <a:ext cx="10515600" cy="37385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hr-HR" sz="2600" dirty="0">
                <a:cs typeface="Calibri" panose="020F0502020204030204"/>
              </a:rPr>
              <a:t>- </a:t>
            </a:r>
            <a:r>
              <a:rPr lang="sr-Cyrl-RS" sz="2600" dirty="0">
                <a:cs typeface="Calibri" panose="020F0502020204030204"/>
              </a:rPr>
              <a:t>д</a:t>
            </a:r>
            <a:r>
              <a:rPr lang="sr-Cyrl-RS" sz="2600" dirty="0" smtClean="0">
                <a:cs typeface="Calibri" panose="020F0502020204030204"/>
              </a:rPr>
              <a:t>а пажљиво и са разумијевањем читамо текст</a:t>
            </a:r>
            <a:endParaRPr lang="hr-HR" sz="26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600" dirty="0">
                <a:cs typeface="Calibri" panose="020F0502020204030204"/>
              </a:rPr>
              <a:t>- </a:t>
            </a:r>
            <a:r>
              <a:rPr lang="sr-Cyrl-RS" sz="2600" dirty="0">
                <a:cs typeface="Calibri" panose="020F0502020204030204"/>
              </a:rPr>
              <a:t>д</a:t>
            </a:r>
            <a:r>
              <a:rPr lang="sr-Cyrl-RS" sz="2600" dirty="0" smtClean="0">
                <a:cs typeface="Calibri" panose="020F0502020204030204"/>
              </a:rPr>
              <a:t>а знамо да самостално препричамо текст</a:t>
            </a:r>
            <a:endParaRPr lang="hr-HR" sz="26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600" dirty="0">
                <a:cs typeface="Calibri" panose="020F0502020204030204"/>
              </a:rPr>
              <a:t>- </a:t>
            </a:r>
            <a:r>
              <a:rPr lang="sr-Cyrl-RS" sz="2600" dirty="0">
                <a:cs typeface="Calibri" panose="020F0502020204030204"/>
              </a:rPr>
              <a:t>д</a:t>
            </a:r>
            <a:r>
              <a:rPr lang="sr-Cyrl-RS" sz="2600" dirty="0" smtClean="0">
                <a:cs typeface="Calibri" panose="020F0502020204030204"/>
              </a:rPr>
              <a:t>а знамо шта је реалистичка приповијетка</a:t>
            </a:r>
            <a:endParaRPr lang="hr-HR" sz="26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600" dirty="0">
                <a:cs typeface="Calibri" panose="020F0502020204030204"/>
              </a:rPr>
              <a:t>- </a:t>
            </a:r>
            <a:r>
              <a:rPr lang="sr-Cyrl-RS" sz="2600" dirty="0">
                <a:cs typeface="Calibri" panose="020F0502020204030204"/>
              </a:rPr>
              <a:t>д</a:t>
            </a:r>
            <a:r>
              <a:rPr lang="sr-Cyrl-RS" sz="2600" dirty="0" smtClean="0">
                <a:cs typeface="Calibri" panose="020F0502020204030204"/>
              </a:rPr>
              <a:t>а се идентификујемо са главним ликом (како се главни лик осјећа)</a:t>
            </a:r>
            <a:endParaRPr lang="hr-HR" sz="26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600" dirty="0">
                <a:cs typeface="Calibri" panose="020F0502020204030204"/>
              </a:rPr>
              <a:t>- </a:t>
            </a:r>
            <a:r>
              <a:rPr lang="sr-Cyrl-RS" sz="2600" dirty="0">
                <a:cs typeface="Calibri" panose="020F0502020204030204"/>
              </a:rPr>
              <a:t>д</a:t>
            </a:r>
            <a:r>
              <a:rPr lang="sr-Cyrl-RS" sz="2600" dirty="0" smtClean="0">
                <a:cs typeface="Calibri" panose="020F0502020204030204"/>
              </a:rPr>
              <a:t>а нови текст упоредимо са већ познатим текстом</a:t>
            </a:r>
            <a:endParaRPr lang="hr-HR" sz="26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19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1C6979-50E4-4EE2-898F-C6C12778BD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2E44FCB-1CD3-4165-BB80-B9725454FF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789091" y="4356610"/>
            <a:ext cx="542047" cy="1997228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81089C96-ABA7-4974-ACD5-74686A553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783841" y="4214478"/>
            <a:ext cx="369761" cy="1783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FA230C2-E9CA-4943-A930-10AA88473A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951746" y="4122187"/>
            <a:ext cx="201857" cy="1727743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CC988297-7FEA-4B53-AC29-C3E10B38F5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6820" y="4214478"/>
            <a:ext cx="339126" cy="1783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3932437D-69C7-41AF-8DA3-28AE212E1A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8739" y="4122188"/>
            <a:ext cx="201857" cy="1727743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47C5A609-4AC8-4DED-80A9-5303643561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51447" y="4122189"/>
            <a:ext cx="7978524" cy="1647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9393F04-66E6-4ADA-A3CE-29705C79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959" y="4327936"/>
            <a:ext cx="7450586" cy="1212102"/>
          </a:xfrm>
        </p:spPr>
        <p:txBody>
          <a:bodyPr>
            <a:normAutofit/>
          </a:bodyPr>
          <a:lstStyle/>
          <a:p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Биографија</a:t>
            </a:r>
            <a:endParaRPr lang="hr-HR" sz="40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CB5EB85-4779-434A-BBE0-45620A415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5" y="839354"/>
            <a:ext cx="7562972" cy="2972941"/>
          </a:xfr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just"/>
            <a:r>
              <a:rPr lang="sr-Cyrl-RS" sz="2600" dirty="0" smtClean="0">
                <a:cs typeface="Calibri"/>
              </a:rPr>
              <a:t>Рођен је у мјесту Долац код Травника 1892. године</a:t>
            </a:r>
            <a:endParaRPr lang="hr-HR" sz="2600" dirty="0">
              <a:cs typeface="Calibri"/>
            </a:endParaRPr>
          </a:p>
          <a:p>
            <a:pPr algn="just"/>
            <a:r>
              <a:rPr lang="sr-Cyrl-RS" sz="2600" dirty="0" smtClean="0">
                <a:cs typeface="Calibri"/>
              </a:rPr>
              <a:t>Као гимназијалац био је припадник Младе Босне (револуционарни покрет који се борио за ослобођење Босне од Аустроугарске)</a:t>
            </a:r>
            <a:endParaRPr lang="hr-HR" sz="2600" dirty="0">
              <a:cs typeface="Calibri"/>
            </a:endParaRPr>
          </a:p>
          <a:p>
            <a:pPr algn="just"/>
            <a:r>
              <a:rPr lang="sr-Cyrl-RS" sz="2600" dirty="0" smtClean="0">
                <a:cs typeface="Calibri"/>
              </a:rPr>
              <a:t>Докторирао је у Грацу</a:t>
            </a:r>
            <a:endParaRPr lang="hr-HR" sz="2600" dirty="0">
              <a:cs typeface="Calibri"/>
            </a:endParaRPr>
          </a:p>
          <a:p>
            <a:pPr algn="just"/>
            <a:r>
              <a:rPr lang="sr-Cyrl-RS" sz="2600" dirty="0" smtClean="0">
                <a:cs typeface="Calibri"/>
              </a:rPr>
              <a:t>Између два свјетска рата био је југословенски дипломата</a:t>
            </a:r>
          </a:p>
          <a:p>
            <a:pPr algn="just"/>
            <a:r>
              <a:rPr lang="sr-Cyrl-RS" sz="2600" dirty="0" smtClean="0">
                <a:cs typeface="Calibri"/>
              </a:rPr>
              <a:t>Добио је Нобелову награду</a:t>
            </a:r>
            <a:r>
              <a:rPr lang="sr-Latn-RS" sz="2600" dirty="0" smtClean="0">
                <a:cs typeface="Calibri"/>
              </a:rPr>
              <a:t> </a:t>
            </a:r>
            <a:r>
              <a:rPr lang="sr-Cyrl-RS" sz="2600" dirty="0" smtClean="0">
                <a:cs typeface="Calibri"/>
              </a:rPr>
              <a:t>за књижевност </a:t>
            </a:r>
            <a:r>
              <a:rPr lang="hr-HR" sz="2600" dirty="0" smtClean="0">
                <a:cs typeface="Calibri"/>
              </a:rPr>
              <a:t>1961. </a:t>
            </a:r>
            <a:r>
              <a:rPr lang="sr-Cyrl-RS" sz="2600" dirty="0" smtClean="0">
                <a:cs typeface="Calibri"/>
              </a:rPr>
              <a:t>године за </a:t>
            </a:r>
            <a:r>
              <a:rPr lang="hr-HR" sz="2600" dirty="0" smtClean="0">
                <a:cs typeface="Calibri"/>
              </a:rPr>
              <a:t>,,</a:t>
            </a:r>
            <a:r>
              <a:rPr lang="sr-Cyrl-RS" sz="2600" dirty="0" smtClean="0">
                <a:cs typeface="Calibri"/>
              </a:rPr>
              <a:t>епску снагу којом је обликовао теме и приказао судбине људи током историје своје земље</a:t>
            </a:r>
            <a:r>
              <a:rPr lang="hr-HR" sz="2600" dirty="0" smtClean="0">
                <a:cs typeface="Calibri"/>
              </a:rPr>
              <a:t>"</a:t>
            </a:r>
          </a:p>
          <a:p>
            <a:pPr algn="just"/>
            <a:r>
              <a:rPr lang="sr-Cyrl-RS" sz="2600" dirty="0" smtClean="0">
                <a:cs typeface="Calibri"/>
              </a:rPr>
              <a:t>Од</a:t>
            </a:r>
            <a:r>
              <a:rPr lang="sr-Cyrl-RS" sz="2600" dirty="0">
                <a:cs typeface="Calibri"/>
              </a:rPr>
              <a:t> </a:t>
            </a:r>
            <a:r>
              <a:rPr lang="hr-HR" sz="2600" dirty="0" smtClean="0">
                <a:cs typeface="Calibri"/>
              </a:rPr>
              <a:t>1926</a:t>
            </a:r>
            <a:r>
              <a:rPr lang="hr-HR" sz="2600" dirty="0">
                <a:cs typeface="Calibri"/>
              </a:rPr>
              <a:t>. </a:t>
            </a:r>
            <a:r>
              <a:rPr lang="sr-Cyrl-RS" sz="2600" dirty="0" smtClean="0">
                <a:cs typeface="Calibri"/>
              </a:rPr>
              <a:t>члан је Српске академије наука и уметности (САНУ)</a:t>
            </a:r>
            <a:endParaRPr lang="hr-HR" sz="2600" dirty="0">
              <a:cs typeface="Calibri"/>
            </a:endParaRPr>
          </a:p>
          <a:p>
            <a:pPr algn="just"/>
            <a:r>
              <a:rPr lang="sr-Cyrl-RS" sz="2600" dirty="0" smtClean="0">
                <a:cs typeface="Calibri"/>
              </a:rPr>
              <a:t>Умро је у Београду </a:t>
            </a:r>
            <a:r>
              <a:rPr lang="hr-HR" sz="2600" dirty="0" smtClean="0">
                <a:cs typeface="Calibri"/>
              </a:rPr>
              <a:t>1975</a:t>
            </a:r>
            <a:r>
              <a:rPr lang="hr-HR" sz="2600" dirty="0">
                <a:cs typeface="Calibri"/>
              </a:rPr>
              <a:t>. </a:t>
            </a:r>
            <a:r>
              <a:rPr lang="sr-Cyrl-RS" sz="2600" dirty="0" smtClean="0">
                <a:cs typeface="Calibri"/>
              </a:rPr>
              <a:t>године</a:t>
            </a:r>
            <a:endParaRPr lang="hr-HR" sz="1700" dirty="0">
              <a:cs typeface="Calibri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13581BFA-99C5-4E44-9DE8-D2609F862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065946" y="4356610"/>
            <a:ext cx="3122079" cy="16411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8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F4F8C7EE-4709-462D-8307-2298DAC3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FFFF"/>
                </a:solidFill>
                <a:cs typeface="Calibri Light"/>
              </a:rPr>
              <a:t>Најважнија дјела</a:t>
            </a:r>
            <a:endParaRPr lang="hr-HR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7CCD65-93A6-480F-BC6D-ACC280D2A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7577" y="1227909"/>
            <a:ext cx="6492240" cy="427459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sr-Cyrl-RS" sz="3200" dirty="0" smtClean="0">
                <a:cs typeface="Calibri"/>
              </a:rPr>
              <a:t>На Дрини ћуприја</a:t>
            </a:r>
            <a:endParaRPr lang="hr-HR" sz="3200" dirty="0">
              <a:cs typeface="Calibri"/>
            </a:endParaRPr>
          </a:p>
          <a:p>
            <a:pPr algn="just"/>
            <a:r>
              <a:rPr lang="sr-Cyrl-RS" sz="3200" dirty="0" smtClean="0">
                <a:cs typeface="Calibri"/>
              </a:rPr>
              <a:t>Травничка хроника</a:t>
            </a:r>
            <a:endParaRPr lang="hr-HR" sz="3200" dirty="0">
              <a:cs typeface="Calibri"/>
            </a:endParaRPr>
          </a:p>
          <a:p>
            <a:pPr algn="just"/>
            <a:r>
              <a:rPr lang="sr-Cyrl-RS" sz="3200" dirty="0" smtClean="0">
                <a:cs typeface="Calibri"/>
              </a:rPr>
              <a:t>Омер – паша Латас</a:t>
            </a:r>
            <a:endParaRPr lang="hr-HR" sz="3200" dirty="0">
              <a:cs typeface="Calibri"/>
            </a:endParaRPr>
          </a:p>
          <a:p>
            <a:pPr algn="just"/>
            <a:r>
              <a:rPr lang="sr-Cyrl-RS" sz="3200" dirty="0" smtClean="0">
                <a:cs typeface="Calibri"/>
              </a:rPr>
              <a:t>Госпођица</a:t>
            </a:r>
            <a:endParaRPr lang="hr-HR" sz="3200" dirty="0">
              <a:cs typeface="Calibri"/>
            </a:endParaRPr>
          </a:p>
          <a:p>
            <a:pPr algn="just"/>
            <a:r>
              <a:rPr lang="sr-Cyrl-RS" sz="3200" dirty="0" smtClean="0">
                <a:cs typeface="Calibri"/>
              </a:rPr>
              <a:t>Јелена</a:t>
            </a:r>
            <a:r>
              <a:rPr lang="hr-HR" sz="3200" dirty="0" smtClean="0">
                <a:cs typeface="Calibri"/>
              </a:rPr>
              <a:t>, </a:t>
            </a:r>
            <a:r>
              <a:rPr lang="sr-Cyrl-RS" sz="3200" dirty="0" smtClean="0">
                <a:cs typeface="Calibri"/>
              </a:rPr>
              <a:t>жена које нема</a:t>
            </a:r>
            <a:endParaRPr lang="hr-HR" sz="3200" dirty="0">
              <a:cs typeface="Calibri"/>
            </a:endParaRPr>
          </a:p>
          <a:p>
            <a:pPr algn="just"/>
            <a:r>
              <a:rPr lang="hr-HR" sz="3200" dirty="0">
                <a:cs typeface="Calibri"/>
              </a:rPr>
              <a:t>Ex </a:t>
            </a:r>
            <a:r>
              <a:rPr lang="hr-HR" sz="3200" dirty="0" err="1">
                <a:cs typeface="Calibri"/>
              </a:rPr>
              <a:t>ponto</a:t>
            </a:r>
            <a:endParaRPr lang="hr-HR" sz="3200" dirty="0">
              <a:cs typeface="Calibri"/>
            </a:endParaRPr>
          </a:p>
          <a:p>
            <a:pPr algn="just"/>
            <a:r>
              <a:rPr lang="sr-Cyrl-RS" sz="3200" dirty="0" smtClean="0">
                <a:cs typeface="Calibri"/>
              </a:rPr>
              <a:t>Немири</a:t>
            </a:r>
            <a:endParaRPr lang="hr-HR" sz="3200" dirty="0">
              <a:cs typeface="Calibri"/>
            </a:endParaRPr>
          </a:p>
          <a:p>
            <a:pPr marL="0" indent="0" algn="just">
              <a:buNone/>
            </a:pPr>
            <a:r>
              <a:rPr lang="sr-Cyrl-RS" sz="3200" dirty="0" smtClean="0">
                <a:cs typeface="Calibri"/>
              </a:rPr>
              <a:t>Задужбина Иве Андрића сваке године</a:t>
            </a:r>
            <a:r>
              <a:rPr lang="hr-HR" sz="3200" dirty="0" smtClean="0">
                <a:cs typeface="Calibri"/>
              </a:rPr>
              <a:t>, </a:t>
            </a:r>
            <a:r>
              <a:rPr lang="sr-Cyrl-RS" sz="3200" dirty="0" smtClean="0">
                <a:cs typeface="Calibri"/>
              </a:rPr>
              <a:t>а према тестаменту писца</a:t>
            </a:r>
            <a:r>
              <a:rPr lang="hr-HR" sz="3200" dirty="0" smtClean="0">
                <a:cs typeface="Calibri"/>
              </a:rPr>
              <a:t>, </a:t>
            </a:r>
            <a:r>
              <a:rPr lang="sr-Cyrl-RS" sz="3200" dirty="0" smtClean="0">
                <a:cs typeface="Calibri"/>
              </a:rPr>
              <a:t>додјељује Андрићеву награду за најбољу приповијетку на српском језику</a:t>
            </a:r>
            <a:endParaRPr lang="hr-HR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116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758BC3D4-AB45-4D7A-BFA6-C4D4B5D7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Асоцијације</a:t>
            </a:r>
            <a:endParaRPr lang="hr-HR" sz="40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CB48AF4-AA56-4BFD-A57B-1F1D316A9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sr-Cyrl-RS" sz="4000" dirty="0" smtClean="0">
                <a:cs typeface="Calibri"/>
              </a:rPr>
              <a:t>На шта вас све асоцира ријеч књига</a:t>
            </a:r>
            <a:r>
              <a:rPr lang="hr-HR" sz="4000" dirty="0" smtClean="0">
                <a:cs typeface="Calibri"/>
              </a:rPr>
              <a:t>?</a:t>
            </a:r>
            <a:endParaRPr lang="hr-HR" sz="4000" dirty="0">
              <a:cs typeface="Calibri"/>
            </a:endParaRPr>
          </a:p>
          <a:p>
            <a:pPr algn="just"/>
            <a:r>
              <a:rPr lang="sr-Cyrl-RS" sz="4000" dirty="0" smtClean="0">
                <a:cs typeface="Calibri"/>
              </a:rPr>
              <a:t>Запишите своје асоцијације</a:t>
            </a:r>
            <a:r>
              <a:rPr lang="hr-HR" sz="4000" dirty="0" smtClean="0">
                <a:cs typeface="Calibri"/>
              </a:rPr>
              <a:t>!</a:t>
            </a:r>
            <a:endParaRPr lang="hr-HR" sz="4000" dirty="0">
              <a:cs typeface="Calibri"/>
            </a:endParaRPr>
          </a:p>
          <a:p>
            <a:pPr marL="0" indent="0">
              <a:buNone/>
            </a:pPr>
            <a:endParaRPr lang="hr-HR" sz="2400" dirty="0">
              <a:cs typeface="Calibri"/>
            </a:endParaRPr>
          </a:p>
          <a:p>
            <a:endParaRPr lang="hr-HR" sz="2400" dirty="0">
              <a:cs typeface="Calibri"/>
            </a:endParaRPr>
          </a:p>
          <a:p>
            <a:pPr marL="0" indent="0">
              <a:buNone/>
            </a:pPr>
            <a:endParaRPr lang="hr-HR" sz="2400" dirty="0">
              <a:cs typeface="Calibri"/>
            </a:endParaRPr>
          </a:p>
        </p:txBody>
      </p:sp>
      <p:pic>
        <p:nvPicPr>
          <p:cNvPr id="4" name="Slika 4" descr="Slika na kojoj se prikazuje kutija&#10;&#10;Opis je generiran uz vrlo visoku pouzdanost">
            <a:extLst>
              <a:ext uri="{FF2B5EF4-FFF2-40B4-BE49-F238E27FC236}">
                <a16:creationId xmlns:a16="http://schemas.microsoft.com/office/drawing/2014/main" id="{06901D03-885D-4098-9F64-C645B51A8A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77" r="-1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B46A63E-6D51-4F99-B692-EFA5FD899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>
                <a:solidFill>
                  <a:srgbClr val="FFFFFF"/>
                </a:solidFill>
                <a:cs typeface="Calibri Light"/>
              </a:rPr>
              <a:t>Прије него што наставимо даље</a:t>
            </a:r>
            <a:r>
              <a:rPr lang="hr-HR" sz="2800" dirty="0" smtClean="0">
                <a:solidFill>
                  <a:srgbClr val="FFFFFF"/>
                </a:solidFill>
                <a:cs typeface="Calibri Light"/>
              </a:rPr>
              <a:t>, </a:t>
            </a:r>
            <a:r>
              <a:rPr lang="sr-Cyrl-RS" sz="2800" dirty="0" smtClean="0">
                <a:solidFill>
                  <a:srgbClr val="FFFFFF"/>
                </a:solidFill>
                <a:cs typeface="Calibri Light"/>
              </a:rPr>
              <a:t>да погледамо шта је Андрић записао о дјеци</a:t>
            </a:r>
            <a:endParaRPr lang="hr-HR" sz="28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3FDD56-066D-49F2-A6D0-DCD6F5B6C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575386"/>
            <a:ext cx="9833548" cy="39591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hr-HR" sz="2400" dirty="0" smtClean="0">
                <a:ea typeface="+mn-lt"/>
                <a:cs typeface="+mn-lt"/>
              </a:rPr>
              <a:t>„</a:t>
            </a:r>
            <a:r>
              <a:rPr lang="sr-Cyrl-RS" sz="2400" dirty="0" smtClean="0">
                <a:ea typeface="+mn-lt"/>
                <a:cs typeface="+mn-lt"/>
              </a:rPr>
              <a:t>Мали људи које ми зовемо </a:t>
            </a:r>
            <a:r>
              <a:rPr lang="hr-HR" sz="2400" dirty="0" smtClean="0">
                <a:ea typeface="+mn-lt"/>
                <a:cs typeface="+mn-lt"/>
              </a:rPr>
              <a:t>„деца</a:t>
            </a:r>
            <a:r>
              <a:rPr lang="hr-HR" sz="2400" dirty="0">
                <a:ea typeface="+mn-lt"/>
                <a:cs typeface="+mn-lt"/>
              </a:rPr>
              <a:t>“ имају своје велике болове и дуге патње, које после као мудри и одрасли људи заборављају. </a:t>
            </a:r>
            <a:r>
              <a:rPr lang="hr-HR" sz="2400" dirty="0" err="1">
                <a:ea typeface="+mn-lt"/>
                <a:cs typeface="+mn-lt"/>
              </a:rPr>
              <a:t>Управо</a:t>
            </a:r>
            <a:r>
              <a:rPr lang="hr-HR" sz="2400" dirty="0">
                <a:ea typeface="+mn-lt"/>
                <a:cs typeface="+mn-lt"/>
              </a:rPr>
              <a:t>, </a:t>
            </a:r>
            <a:r>
              <a:rPr lang="hr-HR" sz="2400" dirty="0" err="1">
                <a:ea typeface="+mn-lt"/>
                <a:cs typeface="+mn-lt"/>
              </a:rPr>
              <a:t>губе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их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из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вида</a:t>
            </a:r>
            <a:r>
              <a:rPr lang="hr-HR" sz="2400" dirty="0">
                <a:ea typeface="+mn-lt"/>
                <a:cs typeface="+mn-lt"/>
              </a:rPr>
              <a:t>. А </a:t>
            </a:r>
            <a:r>
              <a:rPr lang="hr-HR" sz="2400" dirty="0" err="1">
                <a:ea typeface="+mn-lt"/>
                <a:cs typeface="+mn-lt"/>
              </a:rPr>
              <a:t>кад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бисмо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могли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да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се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спустимо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натраг</a:t>
            </a:r>
            <a:r>
              <a:rPr lang="hr-HR" sz="2400" dirty="0">
                <a:ea typeface="+mn-lt"/>
                <a:cs typeface="+mn-lt"/>
              </a:rPr>
              <a:t> у </a:t>
            </a:r>
            <a:r>
              <a:rPr lang="hr-HR" sz="2400" dirty="0" err="1">
                <a:ea typeface="+mn-lt"/>
                <a:cs typeface="+mn-lt"/>
              </a:rPr>
              <a:t>детињство</a:t>
            </a:r>
            <a:r>
              <a:rPr lang="hr-HR" sz="2400" dirty="0">
                <a:ea typeface="+mn-lt"/>
                <a:cs typeface="+mn-lt"/>
              </a:rPr>
              <a:t>, </a:t>
            </a:r>
            <a:r>
              <a:rPr lang="hr-HR" sz="2400" dirty="0" err="1">
                <a:ea typeface="+mn-lt"/>
                <a:cs typeface="+mn-lt"/>
              </a:rPr>
              <a:t>као</a:t>
            </a:r>
            <a:r>
              <a:rPr lang="hr-HR" sz="2400" dirty="0">
                <a:ea typeface="+mn-lt"/>
                <a:cs typeface="+mn-lt"/>
              </a:rPr>
              <a:t> у </a:t>
            </a:r>
            <a:r>
              <a:rPr lang="hr-HR" sz="2400" dirty="0" err="1">
                <a:ea typeface="+mn-lt"/>
                <a:cs typeface="+mn-lt"/>
              </a:rPr>
              <a:t>клупу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основне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школе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из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које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смо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давно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изишли</a:t>
            </a:r>
            <a:r>
              <a:rPr lang="hr-HR" sz="2400" dirty="0">
                <a:ea typeface="+mn-lt"/>
                <a:cs typeface="+mn-lt"/>
              </a:rPr>
              <a:t>, </a:t>
            </a:r>
            <a:r>
              <a:rPr lang="hr-HR" sz="2400" dirty="0" err="1">
                <a:ea typeface="+mn-lt"/>
                <a:cs typeface="+mn-lt"/>
              </a:rPr>
              <a:t>ми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бисмо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их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опет</a:t>
            </a:r>
            <a:r>
              <a:rPr lang="hr-HR" sz="2400" dirty="0">
                <a:ea typeface="+mn-lt"/>
                <a:cs typeface="+mn-lt"/>
              </a:rPr>
              <a:t> </a:t>
            </a:r>
            <a:r>
              <a:rPr lang="hr-HR" sz="2400" dirty="0" err="1">
                <a:ea typeface="+mn-lt"/>
                <a:cs typeface="+mn-lt"/>
              </a:rPr>
              <a:t>угледали</a:t>
            </a:r>
            <a:r>
              <a:rPr lang="hr-HR" sz="2400" dirty="0">
                <a:ea typeface="+mn-lt"/>
                <a:cs typeface="+mn-lt"/>
              </a:rPr>
              <a:t>. Тамо доле, под тим углом, ти болови и патње живе и даље и постоје као свака стварност.“ </a:t>
            </a:r>
            <a:endParaRPr lang="sr-Cyrl-RS" sz="2400" dirty="0" smtClean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2400" dirty="0" smtClean="0">
                <a:ea typeface="+mn-lt"/>
                <a:cs typeface="+mn-lt"/>
              </a:rPr>
              <a:t>Ово </a:t>
            </a:r>
            <a:r>
              <a:rPr lang="hr-HR" sz="2400" dirty="0">
                <a:ea typeface="+mn-lt"/>
                <a:cs typeface="+mn-lt"/>
              </a:rPr>
              <a:t>је једна од прича о тим малим људима и њиховим патњама, о томе како је књига из школске библиотеке за којом је толико жудио, дјечаку донијела патњу, а не радост. </a:t>
            </a:r>
            <a:endParaRPr lang="sr-Cyrl-RS" sz="2400" dirty="0" smtClean="0">
              <a:ea typeface="+mn-lt"/>
              <a:cs typeface="+mn-lt"/>
            </a:endParaRPr>
          </a:p>
          <a:p>
            <a:pPr marL="0" indent="0" algn="just">
              <a:buNone/>
            </a:pPr>
            <a:endParaRPr lang="hr-HR" sz="2400" dirty="0">
              <a:ea typeface="+mn-lt"/>
              <a:cs typeface="+mn-lt"/>
            </a:endParaRPr>
          </a:p>
          <a:p>
            <a:pPr algn="just"/>
            <a:r>
              <a:rPr lang="sr-Cyrl-RS" sz="2400" b="1" dirty="0" smtClean="0">
                <a:solidFill>
                  <a:srgbClr val="000000"/>
                </a:solidFill>
                <a:cs typeface="Calibri"/>
              </a:rPr>
              <a:t>Запиши своја размишљања о овоме што Андрић каже</a:t>
            </a:r>
            <a:r>
              <a:rPr lang="hr-HR" sz="2400" b="1" dirty="0" smtClean="0">
                <a:solidFill>
                  <a:srgbClr val="000000"/>
                </a:solidFill>
                <a:cs typeface="Calibri"/>
              </a:rPr>
              <a:t>!</a:t>
            </a:r>
            <a:endParaRPr lang="hr-HR" sz="2400" b="1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39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3F483C8-97BB-467C-BB4B-C76353FC4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447636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Увод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3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osoba, muškarac, odijelo, nošenje&#10;&#10;Opis je generiran uz vrlo visoku pouzdanost">
            <a:extLst>
              <a:ext uri="{FF2B5EF4-FFF2-40B4-BE49-F238E27FC236}">
                <a16:creationId xmlns:a16="http://schemas.microsoft.com/office/drawing/2014/main" id="{9867532E-26BD-4F0E-8F27-53CF1A2986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1" b="1679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280AB7-208D-44C4-B7A1-834C83682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760324"/>
            <a:ext cx="4977578" cy="430064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just"/>
            <a:r>
              <a:rPr lang="sr-Cyrl-RS" sz="3200" dirty="0" smtClean="0">
                <a:solidFill>
                  <a:srgbClr val="000000"/>
                </a:solidFill>
                <a:cs typeface="Calibri"/>
              </a:rPr>
              <a:t>Данас ћемо читати текст</a:t>
            </a:r>
            <a:r>
              <a:rPr lang="hr-HR" sz="3200" dirty="0" smtClean="0">
                <a:solidFill>
                  <a:srgbClr val="000000"/>
                </a:solidFill>
                <a:cs typeface="Calibri"/>
              </a:rPr>
              <a:t> „</a:t>
            </a:r>
            <a:r>
              <a:rPr lang="sr-Cyrl-RS" sz="3200" dirty="0" smtClean="0">
                <a:solidFill>
                  <a:srgbClr val="000000"/>
                </a:solidFill>
                <a:cs typeface="Calibri"/>
              </a:rPr>
              <a:t>Књига</a:t>
            </a:r>
            <a:r>
              <a:rPr lang="hr-HR" sz="3200" dirty="0" smtClean="0">
                <a:solidFill>
                  <a:srgbClr val="000000"/>
                </a:solidFill>
                <a:cs typeface="Calibri"/>
              </a:rPr>
              <a:t>"</a:t>
            </a:r>
            <a:endParaRPr lang="hr-HR" sz="3200" dirty="0">
              <a:solidFill>
                <a:srgbClr val="000000"/>
              </a:solidFill>
              <a:cs typeface="Calibri"/>
            </a:endParaRPr>
          </a:p>
          <a:p>
            <a:pPr algn="just"/>
            <a:r>
              <a:rPr lang="sr-Cyrl-RS" sz="3200" dirty="0" smtClean="0">
                <a:solidFill>
                  <a:srgbClr val="000000"/>
                </a:solidFill>
                <a:cs typeface="Calibri"/>
              </a:rPr>
              <a:t>Претпоставите о чему ће  говорити приповијетка са насловом „Књига“</a:t>
            </a:r>
          </a:p>
          <a:p>
            <a:pPr algn="just"/>
            <a:r>
              <a:rPr lang="sr-Cyrl-RS" sz="3200" dirty="0" smtClean="0">
                <a:solidFill>
                  <a:srgbClr val="000000"/>
                </a:solidFill>
                <a:cs typeface="Calibri"/>
              </a:rPr>
              <a:t>Запишите своје претпоставке, па ћемо се на крају часа вратити на њих</a:t>
            </a:r>
            <a:r>
              <a:rPr lang="hr-HR" sz="3200" dirty="0" smtClean="0">
                <a:solidFill>
                  <a:srgbClr val="000000"/>
                </a:solidFill>
                <a:cs typeface="Calibri"/>
              </a:rPr>
              <a:t>.</a:t>
            </a:r>
            <a:endParaRPr lang="hr-HR" sz="3200" dirty="0">
              <a:solidFill>
                <a:srgbClr val="000000"/>
              </a:solidFill>
              <a:cs typeface="Calibri"/>
            </a:endParaRPr>
          </a:p>
          <a:p>
            <a:pPr algn="just"/>
            <a:r>
              <a:rPr lang="sr-Cyrl-RS" sz="3200" dirty="0" smtClean="0">
                <a:solidFill>
                  <a:srgbClr val="000000"/>
                </a:solidFill>
                <a:cs typeface="Calibri"/>
              </a:rPr>
              <a:t>Сада ћемо читати текст у дјеловима, а послије сваког дијела ћемо дати одговоре на питања</a:t>
            </a:r>
            <a:endParaRPr lang="hr-HR" sz="32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837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53539C6-E0C2-4BBB-98BC-4E9BEE591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 smtClean="0">
                <a:solidFill>
                  <a:srgbClr val="FFFFFF"/>
                </a:solidFill>
                <a:ea typeface="+mj-lt"/>
                <a:cs typeface="+mj-lt"/>
              </a:rPr>
              <a:t>Пажљиво прочитај текст и одговори на питања</a:t>
            </a:r>
            <a:r>
              <a:rPr lang="hr-HR" sz="4000" dirty="0" smtClean="0">
                <a:solidFill>
                  <a:srgbClr val="FFFFFF"/>
                </a:solidFill>
                <a:ea typeface="+mj-lt"/>
                <a:cs typeface="+mj-lt"/>
              </a:rPr>
              <a:t> (</a:t>
            </a:r>
            <a:r>
              <a:rPr lang="hr-HR" sz="4000" dirty="0">
                <a:solidFill>
                  <a:srgbClr val="FFFFFF"/>
                </a:solidFill>
                <a:ea typeface="+mj-lt"/>
                <a:cs typeface="+mj-lt"/>
              </a:rPr>
              <a:t>I </a:t>
            </a:r>
            <a:r>
              <a:rPr lang="sr-Cyrl-RS" sz="4000" dirty="0" smtClean="0">
                <a:solidFill>
                  <a:srgbClr val="FFFFFF"/>
                </a:solidFill>
                <a:ea typeface="+mj-lt"/>
                <a:cs typeface="+mj-lt"/>
              </a:rPr>
              <a:t>дио</a:t>
            </a:r>
            <a:r>
              <a:rPr lang="hr-HR" sz="4000" dirty="0" smtClean="0">
                <a:solidFill>
                  <a:srgbClr val="FFFFFF"/>
                </a:solidFill>
                <a:ea typeface="+mj-lt"/>
                <a:cs typeface="+mj-lt"/>
              </a:rPr>
              <a:t>)</a:t>
            </a:r>
            <a:endParaRPr lang="sr-Latn-RS" sz="4000" dirty="0">
              <a:solidFill>
                <a:srgbClr val="FFFFFF"/>
              </a:solidFill>
              <a:ea typeface="+mj-lt"/>
              <a:cs typeface="+mj-l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91350A1-1B33-4064-8353-022E4A186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431612"/>
            <a:ext cx="9833548" cy="43550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hr-HR" sz="2000" dirty="0">
                <a:ea typeface="+mn-lt"/>
                <a:cs typeface="+mn-lt"/>
              </a:rPr>
              <a:t>Првог уторника после подне он је међу првима стајао пред закључаним вратима библиотеке</a:t>
            </a:r>
            <a:r>
              <a:rPr lang="sr-Cyrl-RS" sz="2000" dirty="0">
                <a:ea typeface="+mn-lt"/>
                <a:cs typeface="+mn-lt"/>
              </a:rPr>
              <a:t> </a:t>
            </a:r>
            <a:r>
              <a:rPr lang="hr-HR" sz="2000" dirty="0">
                <a:ea typeface="+mn-lt"/>
                <a:cs typeface="+mn-lt"/>
              </a:rPr>
              <a:t>и чекао на професора-библиотекара. </a:t>
            </a:r>
            <a:r>
              <a:rPr lang="hr-HR" sz="2000" dirty="0" err="1">
                <a:ea typeface="+mn-lt"/>
                <a:cs typeface="+mn-lt"/>
              </a:rPr>
              <a:t>Кад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појавио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кад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откључао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врата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пустио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их</a:t>
            </a:r>
            <a:r>
              <a:rPr lang="hr-HR" sz="2000" dirty="0">
                <a:ea typeface="+mn-lt"/>
                <a:cs typeface="+mn-lt"/>
              </a:rPr>
              <a:t> у </a:t>
            </a:r>
            <a:r>
              <a:rPr lang="hr-HR" sz="2000" dirty="0" err="1">
                <a:ea typeface="+mn-lt"/>
                <a:cs typeface="+mn-lt"/>
              </a:rPr>
              <a:t>хладовиту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уску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собу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поред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чијих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зидова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били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ормани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пуни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књига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за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дечака</a:t>
            </a:r>
            <a:r>
              <a:rPr lang="hr-HR" sz="2000" dirty="0">
                <a:ea typeface="+mn-lt"/>
                <a:cs typeface="+mn-lt"/>
              </a:rPr>
              <a:t> je </a:t>
            </a:r>
            <a:r>
              <a:rPr lang="hr-HR" sz="2000" dirty="0" err="1">
                <a:ea typeface="+mn-lt"/>
                <a:cs typeface="+mn-lt"/>
              </a:rPr>
              <a:t>наступило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остварење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једног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дуго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сањаног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живо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жељеног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тренутка</a:t>
            </a:r>
            <a:r>
              <a:rPr lang="hr-HR" sz="2000" dirty="0">
                <a:ea typeface="+mn-lt"/>
                <a:cs typeface="+mn-lt"/>
              </a:rPr>
              <a:t>. </a:t>
            </a:r>
            <a:endParaRPr lang="sr-Latn-RS" sz="20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2000" dirty="0" err="1">
                <a:ea typeface="+mn-lt"/>
                <a:cs typeface="+mn-lt"/>
              </a:rPr>
              <a:t>Ђаци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из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виших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разреда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дошли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први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ред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дебео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риђ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човек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брзих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покрета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оштре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речи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стављао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своје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примедбе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препоручивао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једне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одговарао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читања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других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Дечака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бунио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његов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суви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подругљиви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начин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говора</a:t>
            </a:r>
            <a:r>
              <a:rPr lang="hr-HR" sz="2000" dirty="0">
                <a:ea typeface="+mn-lt"/>
                <a:cs typeface="+mn-lt"/>
              </a:rPr>
              <a:t> о </a:t>
            </a:r>
            <a:r>
              <a:rPr lang="hr-HR" sz="2000" dirty="0" err="1">
                <a:ea typeface="+mn-lt"/>
                <a:cs typeface="+mn-lt"/>
              </a:rPr>
              <a:t>тако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великим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свечаним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стварима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али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он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сваког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тренутка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заборављао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професора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ђаке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само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гледао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поређане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иза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стакла</a:t>
            </a:r>
            <a:r>
              <a:rPr lang="hr-HR" sz="2000" dirty="0">
                <a:ea typeface="+mn-lt"/>
                <a:cs typeface="+mn-lt"/>
              </a:rPr>
              <a:t>, и </a:t>
            </a:r>
            <a:r>
              <a:rPr lang="hr-HR" sz="2000" dirty="0" err="1">
                <a:ea typeface="+mn-lt"/>
                <a:cs typeface="+mn-lt"/>
              </a:rPr>
              <a:t>маштао</a:t>
            </a:r>
            <a:r>
              <a:rPr lang="hr-HR" sz="2000" dirty="0">
                <a:ea typeface="+mn-lt"/>
                <a:cs typeface="+mn-lt"/>
              </a:rPr>
              <a:t> о </a:t>
            </a:r>
            <a:r>
              <a:rPr lang="hr-HR" sz="2000" dirty="0" err="1">
                <a:ea typeface="+mn-lt"/>
                <a:cs typeface="+mn-lt"/>
              </a:rPr>
              <a:t>свему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што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може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буде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написано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насликано</a:t>
            </a:r>
            <a:r>
              <a:rPr lang="hr-HR" sz="2000" dirty="0">
                <a:ea typeface="+mn-lt"/>
                <a:cs typeface="+mn-lt"/>
              </a:rPr>
              <a:t> у </a:t>
            </a:r>
            <a:r>
              <a:rPr lang="hr-HR" sz="2000" dirty="0" err="1">
                <a:ea typeface="+mn-lt"/>
                <a:cs typeface="+mn-lt"/>
              </a:rPr>
              <a:t>тим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књигама</a:t>
            </a:r>
            <a:r>
              <a:rPr lang="hr-HR" sz="2000" dirty="0">
                <a:ea typeface="+mn-lt"/>
                <a:cs typeface="+mn-lt"/>
              </a:rPr>
              <a:t>, и </a:t>
            </a:r>
            <a:r>
              <a:rPr lang="hr-HR" sz="2000" dirty="0" err="1">
                <a:ea typeface="+mn-lt"/>
                <a:cs typeface="+mn-lt"/>
              </a:rPr>
              <a:t>већ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сада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осећао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бол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што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мора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одлучи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само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једну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књигу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њу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затражи</a:t>
            </a:r>
            <a:r>
              <a:rPr lang="hr-HR" sz="2000" dirty="0">
                <a:ea typeface="+mn-lt"/>
                <a:cs typeface="+mn-lt"/>
              </a:rPr>
              <a:t>. Мислио је каква би то срећа била, и како би одмах с њега пао тај болни терет, кад се не би морао одлучивати и кад би могао да мирно и слободно прегледа сва три ормана и да загледа све књиге и листа по њима... </a:t>
            </a:r>
          </a:p>
          <a:p>
            <a:pPr algn="just">
              <a:buNone/>
            </a:pPr>
            <a:r>
              <a:rPr lang="hr-HR" sz="2000" dirty="0">
                <a:ea typeface="+mn-lt"/>
                <a:cs typeface="+mn-lt"/>
              </a:rPr>
              <a:t>− Jеси ли ти дошао да спаваш овде или да узмеш књигу?</a:t>
            </a:r>
          </a:p>
          <a:p>
            <a:pPr marL="0" indent="0">
              <a:buNone/>
            </a:pPr>
            <a:endParaRPr lang="hr-HR" sz="14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25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B16EC1E-F1B1-40F1-9759-E3CC4A72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574" y="802955"/>
            <a:ext cx="4981507" cy="1230539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r>
              <a:rPr lang="hr-HR" dirty="0" smtClean="0">
                <a:solidFill>
                  <a:srgbClr val="000000"/>
                </a:solidFill>
                <a:cs typeface="Calibri Light"/>
              </a:rPr>
              <a:t>: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2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polica, knjiga, na zatvorenom, biblioteka&#10;&#10;Opis je generiran uz vrlo visoku pouzdanost">
            <a:extLst>
              <a:ext uri="{FF2B5EF4-FFF2-40B4-BE49-F238E27FC236}">
                <a16:creationId xmlns:a16="http://schemas.microsoft.com/office/drawing/2014/main" id="{60BC95B9-0CBA-43B9-AA0F-E96D177906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46497" r="-1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B2880-66BD-4236-AFAB-BA45284F3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033494"/>
            <a:ext cx="4977578" cy="40274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1.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О чему говори овај дио текста?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2.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Како се дјечак осјећао када је први пут ушао у библиотеку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sr-Latn-RS" dirty="0"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2.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Чега се плаши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3.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Ко у овом дијелу текста прича причу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У ком лицу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4.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Претпостави шта ће се дешавати у наставку приче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.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480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2337FF71-899F-4097-9B0A-FF6CD848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975994"/>
          </a:xfrm>
        </p:spPr>
        <p:txBody>
          <a:bodyPr>
            <a:normAutofit fontScale="90000"/>
          </a:bodyPr>
          <a:lstStyle/>
          <a:p>
            <a:pPr algn="ctr"/>
            <a:endParaRPr lang="hr-HR" sz="4000" dirty="0">
              <a:solidFill>
                <a:srgbClr val="FFFFFF"/>
              </a:solidFill>
            </a:endParaRPr>
          </a:p>
          <a:p>
            <a:pPr algn="ctr"/>
            <a:r>
              <a:rPr lang="sr-Cyrl-RS" dirty="0" smtClean="0">
                <a:solidFill>
                  <a:schemeClr val="bg1"/>
                </a:solidFill>
                <a:ea typeface="+mj-lt"/>
                <a:cs typeface="+mj-lt"/>
              </a:rPr>
              <a:t>Пажљиво прочитај текст и одговори на питања</a:t>
            </a:r>
            <a:r>
              <a:rPr lang="hr-HR" dirty="0" smtClean="0">
                <a:solidFill>
                  <a:schemeClr val="bg1"/>
                </a:solidFill>
                <a:ea typeface="+mj-lt"/>
                <a:cs typeface="+mj-lt"/>
              </a:rPr>
              <a:t> (</a:t>
            </a:r>
            <a:r>
              <a:rPr lang="hr-HR" dirty="0">
                <a:solidFill>
                  <a:schemeClr val="bg1"/>
                </a:solidFill>
                <a:ea typeface="+mj-lt"/>
                <a:cs typeface="+mj-lt"/>
              </a:rPr>
              <a:t>II </a:t>
            </a:r>
            <a:r>
              <a:rPr lang="sr-Cyrl-RS" dirty="0" smtClean="0">
                <a:solidFill>
                  <a:schemeClr val="bg1"/>
                </a:solidFill>
                <a:ea typeface="+mj-lt"/>
                <a:cs typeface="+mj-lt"/>
              </a:rPr>
              <a:t>дио</a:t>
            </a:r>
            <a:r>
              <a:rPr lang="hr-HR" dirty="0" smtClean="0">
                <a:solidFill>
                  <a:schemeClr val="bg1"/>
                </a:solidFill>
                <a:ea typeface="+mj-lt"/>
                <a:cs typeface="+mj-lt"/>
              </a:rPr>
              <a:t>)</a:t>
            </a:r>
            <a:endParaRPr lang="sr-Latn-RS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4E92A56-B850-4B60-B608-5115E02C2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374102"/>
            <a:ext cx="9833548" cy="411733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buNone/>
            </a:pPr>
            <a:r>
              <a:rPr lang="hr-HR" sz="2000" dirty="0" err="1">
                <a:ea typeface="+mn-lt"/>
                <a:cs typeface="+mn-lt"/>
              </a:rPr>
              <a:t>Tргао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из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тог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маштања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професоров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глас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резак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нестрпљив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али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дечак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имао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муке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прибере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Није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приметио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кад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дошао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ред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њега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Са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леђа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гурали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другови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смејали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Пред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њим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сасвим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пред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њим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стајао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отресити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риђи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Видео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јаке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песнице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снажан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врат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кратко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шишану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црвену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косу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опуштене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бркове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зелене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очи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тврда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подругљива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погледа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очи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човека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који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шта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хоће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шта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треба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ради</a:t>
            </a:r>
            <a:r>
              <a:rPr lang="hr-HR" sz="2000" dirty="0">
                <a:ea typeface="+mn-lt"/>
                <a:cs typeface="+mn-lt"/>
              </a:rPr>
              <a:t>, и </a:t>
            </a:r>
            <a:r>
              <a:rPr lang="hr-HR" sz="2000" dirty="0" err="1">
                <a:ea typeface="+mn-lt"/>
                <a:cs typeface="+mn-lt"/>
              </a:rPr>
              <a:t>који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од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других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неумољиво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тражи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исто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знају</a:t>
            </a:r>
            <a:r>
              <a:rPr lang="hr-HR" sz="2000" dirty="0">
                <a:ea typeface="+mn-lt"/>
                <a:cs typeface="+mn-lt"/>
              </a:rPr>
              <a:t> о </a:t>
            </a:r>
            <a:r>
              <a:rPr lang="hr-HR" sz="2000" dirty="0" err="1">
                <a:ea typeface="+mn-lt"/>
                <a:cs typeface="+mn-lt"/>
              </a:rPr>
              <a:t>свакој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ствари</a:t>
            </a:r>
            <a:r>
              <a:rPr lang="hr-HR" sz="2000" dirty="0">
                <a:ea typeface="+mn-lt"/>
                <a:cs typeface="+mn-lt"/>
              </a:rPr>
              <a:t> и у </a:t>
            </a:r>
            <a:r>
              <a:rPr lang="hr-HR" sz="2000" dirty="0" err="1">
                <a:ea typeface="+mn-lt"/>
                <a:cs typeface="+mn-lt"/>
              </a:rPr>
              <a:t>сваком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тренутку</a:t>
            </a:r>
            <a:r>
              <a:rPr lang="hr-HR" sz="2000" dirty="0">
                <a:ea typeface="+mn-lt"/>
                <a:cs typeface="+mn-lt"/>
              </a:rPr>
              <a:t>. </a:t>
            </a:r>
            <a:endParaRPr lang="sr-Latn-RS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2100" dirty="0" err="1">
                <a:ea typeface="+mn-lt"/>
                <a:cs typeface="+mn-lt"/>
              </a:rPr>
              <a:t>Дечаку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чинило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као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одједном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неочекивано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стављен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неку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претешку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пробу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Најлепше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што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имао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од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библиотеке</a:t>
            </a:r>
            <a:r>
              <a:rPr lang="hr-HR" sz="2100" dirty="0">
                <a:ea typeface="+mn-lt"/>
                <a:cs typeface="+mn-lt"/>
              </a:rPr>
              <a:t> − </a:t>
            </a:r>
            <a:r>
              <a:rPr lang="hr-HR" sz="2100" dirty="0" err="1">
                <a:ea typeface="+mn-lt"/>
                <a:cs typeface="+mn-lt"/>
              </a:rPr>
              <a:t>двогодишња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жеља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мисао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њено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остварење</a:t>
            </a:r>
            <a:r>
              <a:rPr lang="hr-HR" sz="2100" dirty="0">
                <a:ea typeface="+mn-lt"/>
                <a:cs typeface="+mn-lt"/>
              </a:rPr>
              <a:t> − </a:t>
            </a:r>
            <a:r>
              <a:rPr lang="hr-HR" sz="2100" dirty="0" err="1">
                <a:ea typeface="+mn-lt"/>
                <a:cs typeface="+mn-lt"/>
              </a:rPr>
              <a:t>сад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прошло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Грубо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пробуђен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ухваћен</a:t>
            </a:r>
            <a:r>
              <a:rPr lang="hr-HR" sz="2100" dirty="0">
                <a:ea typeface="+mn-lt"/>
                <a:cs typeface="+mn-lt"/>
              </a:rPr>
              <a:t> у </a:t>
            </a:r>
            <a:r>
              <a:rPr lang="hr-HR" sz="2100" dirty="0" err="1">
                <a:ea typeface="+mn-lt"/>
                <a:cs typeface="+mn-lt"/>
              </a:rPr>
              <a:t>маштањима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као</a:t>
            </a:r>
            <a:r>
              <a:rPr lang="hr-HR" sz="2100" dirty="0">
                <a:ea typeface="+mn-lt"/>
                <a:cs typeface="+mn-lt"/>
              </a:rPr>
              <a:t> у </a:t>
            </a:r>
            <a:r>
              <a:rPr lang="hr-HR" sz="2100" dirty="0" err="1">
                <a:ea typeface="+mn-lt"/>
                <a:cs typeface="+mn-lt"/>
              </a:rPr>
              <a:t>кривици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он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био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збуњен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уплашен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Нарочито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бојао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професор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надене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неки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подругљив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надимак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јер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имао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обичај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чини</a:t>
            </a:r>
            <a:r>
              <a:rPr lang="hr-HR" sz="2100" dirty="0">
                <a:ea typeface="+mn-lt"/>
                <a:cs typeface="+mn-lt"/>
              </a:rPr>
              <a:t>, а </a:t>
            </a:r>
            <a:r>
              <a:rPr lang="hr-HR" sz="2100" dirty="0" err="1">
                <a:ea typeface="+mn-lt"/>
                <a:cs typeface="+mn-lt"/>
              </a:rPr>
              <a:t>после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кад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ђаци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прихвате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подругљиво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име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нико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га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неће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скинути</a:t>
            </a:r>
            <a:r>
              <a:rPr lang="hr-HR" sz="2100" dirty="0">
                <a:ea typeface="+mn-lt"/>
                <a:cs typeface="+mn-lt"/>
              </a:rPr>
              <a:t>. </a:t>
            </a:r>
            <a:endParaRPr lang="sr-Latn-RS" dirty="0">
              <a:ea typeface="+mn-lt"/>
              <a:cs typeface="+mn-lt"/>
            </a:endParaRPr>
          </a:p>
          <a:p>
            <a:pPr algn="just">
              <a:buNone/>
            </a:pPr>
            <a:r>
              <a:rPr lang="hr-HR" sz="2000" dirty="0">
                <a:ea typeface="+mn-lt"/>
                <a:cs typeface="+mn-lt"/>
              </a:rPr>
              <a:t>− </a:t>
            </a:r>
            <a:r>
              <a:rPr lang="hr-HR" sz="2000" dirty="0" err="1">
                <a:ea typeface="+mn-lt"/>
                <a:cs typeface="+mn-lt"/>
              </a:rPr>
              <a:t>Дакле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што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вољи</a:t>
            </a:r>
            <a:r>
              <a:rPr lang="hr-HR" sz="2000" dirty="0">
                <a:ea typeface="+mn-lt"/>
                <a:cs typeface="+mn-lt"/>
              </a:rPr>
              <a:t>? − продужи професор иронично. </a:t>
            </a:r>
            <a:endParaRPr lang="hr-HR" dirty="0"/>
          </a:p>
          <a:p>
            <a:pPr algn="just">
              <a:buNone/>
            </a:pPr>
            <a:r>
              <a:rPr lang="hr-HR" sz="2000" dirty="0">
                <a:ea typeface="+mn-lt"/>
                <a:cs typeface="+mn-lt"/>
              </a:rPr>
              <a:t>− Ja </a:t>
            </a:r>
            <a:r>
              <a:rPr lang="hr-HR" sz="2000" dirty="0" err="1">
                <a:ea typeface="+mn-lt"/>
                <a:cs typeface="+mn-lt"/>
              </a:rPr>
              <a:t>бих</a:t>
            </a:r>
            <a:r>
              <a:rPr lang="hr-HR" sz="2000" dirty="0">
                <a:ea typeface="+mn-lt"/>
                <a:cs typeface="+mn-lt"/>
              </a:rPr>
              <a:t>... </a:t>
            </a:r>
            <a:r>
              <a:rPr lang="hr-HR" sz="2000" dirty="0" err="1">
                <a:ea typeface="+mn-lt"/>
                <a:cs typeface="+mn-lt"/>
              </a:rPr>
              <a:t>Молио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бих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нешто</a:t>
            </a:r>
            <a:r>
              <a:rPr lang="hr-HR" sz="2000" dirty="0">
                <a:ea typeface="+mn-lt"/>
                <a:cs typeface="+mn-lt"/>
              </a:rPr>
              <a:t> о </a:t>
            </a:r>
            <a:r>
              <a:rPr lang="hr-HR" sz="2000" dirty="0" err="1">
                <a:ea typeface="+mn-lt"/>
                <a:cs typeface="+mn-lt"/>
              </a:rPr>
              <a:t>путовањима</a:t>
            </a:r>
            <a:r>
              <a:rPr lang="hr-HR" sz="2000" dirty="0">
                <a:ea typeface="+mn-lt"/>
                <a:cs typeface="+mn-lt"/>
              </a:rPr>
              <a:t>... − муцао је изненађени дечак. </a:t>
            </a:r>
            <a:endParaRPr lang="hr-HR" dirty="0"/>
          </a:p>
          <a:p>
            <a:pPr algn="just">
              <a:buNone/>
            </a:pPr>
            <a:r>
              <a:rPr lang="hr-HR" sz="2000" dirty="0">
                <a:ea typeface="+mn-lt"/>
                <a:cs typeface="+mn-lt"/>
              </a:rPr>
              <a:t>− </a:t>
            </a:r>
            <a:r>
              <a:rPr lang="hr-HR" sz="2000" dirty="0" err="1">
                <a:ea typeface="+mn-lt"/>
                <a:cs typeface="+mn-lt"/>
              </a:rPr>
              <a:t>Tи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би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молио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би</a:t>
            </a:r>
            <a:r>
              <a:rPr lang="hr-HR" sz="2000" dirty="0">
                <a:ea typeface="+mn-lt"/>
                <a:cs typeface="+mn-lt"/>
              </a:rPr>
              <a:t>... </a:t>
            </a:r>
            <a:r>
              <a:rPr lang="hr-HR" sz="2000" dirty="0" err="1">
                <a:ea typeface="+mn-lt"/>
                <a:cs typeface="+mn-lt"/>
              </a:rPr>
              <a:t>ти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сам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знаш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чини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шта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хоћеш</a:t>
            </a:r>
            <a:r>
              <a:rPr lang="hr-HR" sz="2000" dirty="0">
                <a:ea typeface="+mn-lt"/>
                <a:cs typeface="+mn-lt"/>
              </a:rPr>
              <a:t> − </a:t>
            </a:r>
            <a:r>
              <a:rPr lang="hr-HR" sz="2000" dirty="0" err="1">
                <a:ea typeface="+mn-lt"/>
                <a:cs typeface="+mn-lt"/>
              </a:rPr>
              <a:t>каже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маша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једну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кратку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подебљу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књигу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уносећи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дечаково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име</a:t>
            </a:r>
            <a:r>
              <a:rPr lang="hr-HR" sz="2000" dirty="0">
                <a:ea typeface="+mn-lt"/>
                <a:cs typeface="+mn-lt"/>
              </a:rPr>
              <a:t> у </a:t>
            </a:r>
            <a:r>
              <a:rPr lang="hr-HR" sz="2000" dirty="0" err="1">
                <a:ea typeface="+mn-lt"/>
                <a:cs typeface="+mn-lt"/>
              </a:rPr>
              <a:t>списак</a:t>
            </a:r>
            <a:r>
              <a:rPr lang="hr-HR" sz="2000" dirty="0">
                <a:ea typeface="+mn-lt"/>
                <a:cs typeface="+mn-lt"/>
              </a:rPr>
              <a:t>, и </a:t>
            </a:r>
            <a:r>
              <a:rPr lang="hr-HR" sz="2000" dirty="0" err="1">
                <a:ea typeface="+mn-lt"/>
                <a:cs typeface="+mn-lt"/>
              </a:rPr>
              <a:t>предаје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му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жустро</a:t>
            </a:r>
            <a:r>
              <a:rPr lang="hr-HR" sz="2000" dirty="0">
                <a:ea typeface="+mn-lt"/>
                <a:cs typeface="+mn-lt"/>
              </a:rPr>
              <a:t>.</a:t>
            </a:r>
            <a:endParaRPr lang="hr-HR" dirty="0"/>
          </a:p>
          <a:p>
            <a:pPr algn="just">
              <a:buNone/>
            </a:pPr>
            <a:r>
              <a:rPr lang="hr-HR" sz="2000" dirty="0">
                <a:ea typeface="+mn-lt"/>
                <a:cs typeface="+mn-lt"/>
              </a:rPr>
              <a:t>− </a:t>
            </a:r>
            <a:r>
              <a:rPr lang="hr-HR" sz="2000" dirty="0" err="1">
                <a:ea typeface="+mn-lt"/>
                <a:cs typeface="+mn-lt"/>
              </a:rPr>
              <a:t>Идемо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даље</a:t>
            </a:r>
            <a:r>
              <a:rPr lang="hr-HR" sz="2000" dirty="0">
                <a:ea typeface="+mn-lt"/>
                <a:cs typeface="+mn-lt"/>
              </a:rPr>
              <a:t>!</a:t>
            </a:r>
            <a:endParaRPr lang="hr-HR" dirty="0"/>
          </a:p>
          <a:p>
            <a:pPr marL="0" indent="0">
              <a:buNone/>
            </a:pPr>
            <a:endParaRPr lang="hr-HR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275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6763FB1-543C-4A5C-9449-6A36377E2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osoba, muškarac, uniforma, držanje&#10;&#10;Opis je generiran uz vrlo visoku pouzdanost">
            <a:extLst>
              <a:ext uri="{FF2B5EF4-FFF2-40B4-BE49-F238E27FC236}">
                <a16:creationId xmlns:a16="http://schemas.microsoft.com/office/drawing/2014/main" id="{29093C74-94E4-427D-81D5-1057CAEA57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4457" r="2" b="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31C57F-563B-4951-BBCD-4CEA8CCC2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1. O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чему говори овај дио текста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2.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Чему највећу пажњу дјечак посвећује у библиотеци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Чиме је очаран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3.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Како се дјечак осјећа када се појави пред професором-библиотекаром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4.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Опиши професоров изглед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.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5.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Осим приповиједања и описивања, који се још облик казивања користи у овом дијелу текста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6.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О чему ће се у тексту говорити у наставку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330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573E50E-76E2-4825-BF7A-D71D3121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Пажљиво прочитај текст, па одговори на питања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 (</a:t>
            </a:r>
            <a:r>
              <a:rPr lang="hr-HR" sz="4000" dirty="0">
                <a:solidFill>
                  <a:srgbClr val="FFFFFF"/>
                </a:solidFill>
                <a:cs typeface="Calibri Light"/>
              </a:rPr>
              <a:t>III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дио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)</a:t>
            </a:r>
            <a:endParaRPr lang="hr-HR" sz="40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36BAB55-6EFB-44B8-B208-1B12C79D5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532254"/>
            <a:ext cx="9833548" cy="393042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Дечак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повлачи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збуњен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мислећи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само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овог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пута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срећно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избегао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надимак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Разгледа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која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корицама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слику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бојама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све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сами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снег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лед</a:t>
            </a:r>
            <a:r>
              <a:rPr lang="hr-HR" sz="1700" dirty="0">
                <a:ea typeface="+mn-lt"/>
                <a:cs typeface="+mn-lt"/>
              </a:rPr>
              <a:t>, и </a:t>
            </a:r>
            <a:r>
              <a:rPr lang="hr-HR" sz="1700" dirty="0" err="1">
                <a:ea typeface="+mn-lt"/>
                <a:cs typeface="+mn-lt"/>
              </a:rPr>
              <a:t>наслов</a:t>
            </a:r>
            <a:r>
              <a:rPr lang="hr-HR" sz="1700" dirty="0">
                <a:ea typeface="+mn-lt"/>
                <a:cs typeface="+mn-lt"/>
              </a:rPr>
              <a:t>: </a:t>
            </a:r>
            <a:r>
              <a:rPr lang="hr-HR" sz="1700" dirty="0" err="1">
                <a:ea typeface="+mn-lt"/>
                <a:cs typeface="+mn-lt"/>
              </a:rPr>
              <a:t>Експедиција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поларне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крајеве</a:t>
            </a:r>
            <a:r>
              <a:rPr lang="hr-HR" sz="1700" dirty="0">
                <a:ea typeface="+mn-lt"/>
                <a:cs typeface="+mn-lt"/>
              </a:rPr>
              <a:t>. </a:t>
            </a:r>
            <a:endParaRPr lang="sr-Latn-RS" sz="17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Силазећи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споро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низ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степенице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застајкујући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свакој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степеници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он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отварао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местима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где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биле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слике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поларних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предела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леденим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бреговима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саоницама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вуку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пси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снежним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шаторима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Лице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још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горело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руке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подрхтавале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малопређашњег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сусрета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професором</a:t>
            </a:r>
            <a:r>
              <a:rPr lang="hr-HR" sz="1700" dirty="0">
                <a:ea typeface="+mn-lt"/>
                <a:cs typeface="+mn-lt"/>
              </a:rPr>
              <a:t>- </a:t>
            </a:r>
            <a:r>
              <a:rPr lang="hr-HR" sz="1700" dirty="0" err="1">
                <a:ea typeface="+mn-lt"/>
                <a:cs typeface="+mn-lt"/>
              </a:rPr>
              <a:t>библиотекаром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Непријатност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хладноћа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тога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сусрета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вејале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свих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тих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поларних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фотографија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сваке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странице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престареле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рђаво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повезане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много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употребљаване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књиге</a:t>
            </a:r>
            <a:r>
              <a:rPr lang="hr-HR" sz="1700" dirty="0">
                <a:ea typeface="+mn-lt"/>
                <a:cs typeface="+mn-lt"/>
              </a:rPr>
              <a:t>. </a:t>
            </a:r>
          </a:p>
          <a:p>
            <a:pPr algn="just">
              <a:buNone/>
            </a:pPr>
            <a:r>
              <a:rPr lang="hr-HR" sz="1700" dirty="0">
                <a:ea typeface="+mn-lt"/>
                <a:cs typeface="+mn-lt"/>
              </a:rPr>
              <a:t>To су, дакле, те лепоте и та задовољства која човека чекају кад стекне право да се служи библиотеком!</a:t>
            </a:r>
            <a:endParaRPr lang="hr-HR" sz="1700" dirty="0">
              <a:cs typeface="Calibri"/>
            </a:endParaRPr>
          </a:p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Загледан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те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слике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помешаним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осећањима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повређеног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самољубља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разочарања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љубопитства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дечак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погрешно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једну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излизану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степеницу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повео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затетурао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најпосле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дочекао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рукама</a:t>
            </a:r>
            <a:r>
              <a:rPr lang="hr-HR" sz="1700" dirty="0">
                <a:ea typeface="+mn-lt"/>
                <a:cs typeface="+mn-lt"/>
              </a:rPr>
              <a:t> о </a:t>
            </a:r>
            <a:r>
              <a:rPr lang="hr-HR" sz="1700" dirty="0" err="1">
                <a:ea typeface="+mn-lt"/>
                <a:cs typeface="+mn-lt"/>
              </a:rPr>
              <a:t>зид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али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том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испустио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која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откотрљала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низ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степениште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Задржавши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падне</a:t>
            </a:r>
            <a:r>
              <a:rPr lang="hr-HR" sz="1700" dirty="0">
                <a:ea typeface="+mn-lt"/>
                <a:cs typeface="+mn-lt"/>
              </a:rPr>
              <a:t>, и </a:t>
            </a:r>
            <a:r>
              <a:rPr lang="hr-HR" sz="1700" dirty="0" err="1">
                <a:ea typeface="+mn-lt"/>
                <a:cs typeface="+mn-lt"/>
              </a:rPr>
              <a:t>прибравши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он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одмах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потрчао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књигом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која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лежала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дну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степеништа</a:t>
            </a:r>
            <a:r>
              <a:rPr lang="hr-HR" sz="1700" dirty="0">
                <a:ea typeface="+mn-lt"/>
                <a:cs typeface="+mn-lt"/>
              </a:rPr>
              <a:t>. Кад је подигао, видео је са запрепаштењем да се од пада потпуно искоричила; цео њен унутрашњи део одлепио се од корица и држао се само још са неколико танких конаца за полеђину. </a:t>
            </a:r>
            <a:endParaRPr lang="hr-HR" sz="17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44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2B28C468-DA53-49BF-91E5-92E9D0432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13775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crtež&#10;&#10;Opis je generiran uz vrlo visoku pouzdanost">
            <a:extLst>
              <a:ext uri="{FF2B5EF4-FFF2-40B4-BE49-F238E27FC236}">
                <a16:creationId xmlns:a16="http://schemas.microsoft.com/office/drawing/2014/main" id="{1EB22596-549A-4F63-A664-955A8BB3F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3934" r="2254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857117-501A-4BE5-81B1-7759D1A33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019116"/>
            <a:ext cx="4977578" cy="4041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1.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О чему говори текст који си прочитао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sr-Latn-RS" dirty="0"/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2.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Како је на дјечака дјеловао сусрет са наставником-библиотекаром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3.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Како се дјечак осјећа након изласка из библиотеке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4.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Шта се десило што нисмо очекивали?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5.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Која се осјећања преплићу у дјечаку након изласка из библиотеке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r>
              <a:rPr lang="sr-Cyrl-RS" sz="20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(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нађи у тексту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)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6.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Шта мислиш, шта ће се даље дешавати са дјечаком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60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06C092C1-A23A-4A1C-84AB-85333442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>
                <a:solidFill>
                  <a:srgbClr val="FFFFFF"/>
                </a:solidFill>
                <a:cs typeface="Calibri Light"/>
              </a:rPr>
              <a:t>Пажљиво прочитај текст, па одговори на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питања 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(IV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дио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)</a:t>
            </a:r>
            <a:endParaRPr lang="sr-Latn-RS" sz="40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75C4001-2E82-47B0-8D76-E767A92FD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474745"/>
            <a:ext cx="9833548" cy="410295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Дечаку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појури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крв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главу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Кроз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вео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вреле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магле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који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играо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пред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очима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он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стрпа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излубљену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свеску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корице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обазре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видео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пође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брзим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корацима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кући</a:t>
            </a:r>
            <a:r>
              <a:rPr lang="hr-HR" sz="1700" dirty="0">
                <a:ea typeface="+mn-lt"/>
                <a:cs typeface="+mn-lt"/>
              </a:rPr>
              <a:t>. </a:t>
            </a:r>
            <a:endParaRPr lang="sr-Latn-RS" sz="17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Идући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улицом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успори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корак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Заборављена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била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уска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непријатна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библиотека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као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никад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био</a:t>
            </a:r>
            <a:r>
              <a:rPr lang="hr-HR" sz="1700" dirty="0">
                <a:ea typeface="+mn-lt"/>
                <a:cs typeface="+mn-lt"/>
              </a:rPr>
              <a:t> у </a:t>
            </a:r>
            <a:r>
              <a:rPr lang="hr-HR" sz="1700" dirty="0" err="1">
                <a:ea typeface="+mn-lt"/>
                <a:cs typeface="+mn-lt"/>
              </a:rPr>
              <a:t>њој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Сад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могао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још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само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мисли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штету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незгоду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која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задесила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књигом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коју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треба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разгледа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куће</a:t>
            </a:r>
            <a:r>
              <a:rPr lang="hr-HR" sz="1700" dirty="0">
                <a:ea typeface="+mn-lt"/>
                <a:cs typeface="+mn-lt"/>
              </a:rPr>
              <a:t>. Под мишком га је пекла оштећена књига. </a:t>
            </a:r>
          </a:p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Кад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дошао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кући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оставио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одмах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злосрећну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књигу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непријатан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терет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дно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свога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ђачког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кофера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под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зимско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рубље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Ужинао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изашао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игра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вршњацима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комшилука</a:t>
            </a:r>
            <a:r>
              <a:rPr lang="hr-HR" sz="1700" dirty="0">
                <a:ea typeface="+mn-lt"/>
                <a:cs typeface="+mn-lt"/>
              </a:rPr>
              <a:t>. У </a:t>
            </a:r>
            <a:r>
              <a:rPr lang="hr-HR" sz="1700" dirty="0" err="1">
                <a:ea typeface="+mn-lt"/>
                <a:cs typeface="+mn-lt"/>
              </a:rPr>
              <a:t>игри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заборавио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Али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кад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почео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пада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први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мрак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кад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су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другови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стали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разилазе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кућама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њега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заболе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помисао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га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код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куће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чека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нешто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ружно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непријатно</a:t>
            </a:r>
            <a:r>
              <a:rPr lang="hr-HR" sz="1700" dirty="0">
                <a:ea typeface="+mn-lt"/>
                <a:cs typeface="+mn-lt"/>
              </a:rPr>
              <a:t>. И тај бол је растао са сумраком... </a:t>
            </a:r>
          </a:p>
          <a:p>
            <a:pPr marL="0" indent="0" algn="just">
              <a:buNone/>
            </a:pPr>
            <a:r>
              <a:rPr lang="hr-HR" sz="1700" dirty="0">
                <a:ea typeface="+mn-lt"/>
                <a:cs typeface="+mn-lt"/>
              </a:rPr>
              <a:t>... Недеље и месеци пролазили су, а догађај са књигом, обичан и незнатан сам по себи, добивао је, стално и све брже, нестваран и аветињски изглед мучне тајне и непоправљиве грешке коју ваља крити. </a:t>
            </a:r>
          </a:p>
          <a:p>
            <a:pPr marL="0" indent="0" algn="just">
              <a:buNone/>
            </a:pPr>
            <a:r>
              <a:rPr lang="hr-HR" sz="1700" dirty="0" err="1">
                <a:ea typeface="+mn-lt"/>
                <a:cs typeface="+mn-lt"/>
              </a:rPr>
              <a:t>Све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то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било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лудо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излишно</a:t>
            </a:r>
            <a:r>
              <a:rPr lang="hr-HR" sz="1700" dirty="0">
                <a:ea typeface="+mn-lt"/>
                <a:cs typeface="+mn-lt"/>
              </a:rPr>
              <a:t> и у </a:t>
            </a:r>
            <a:r>
              <a:rPr lang="hr-HR" sz="1700" dirty="0" err="1">
                <a:ea typeface="+mn-lt"/>
                <a:cs typeface="+mn-lt"/>
              </a:rPr>
              <a:t>основи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безразложно</a:t>
            </a:r>
            <a:r>
              <a:rPr lang="hr-HR" sz="1700" dirty="0">
                <a:ea typeface="+mn-lt"/>
                <a:cs typeface="+mn-lt"/>
              </a:rPr>
              <a:t>, а </a:t>
            </a:r>
            <a:r>
              <a:rPr lang="hr-HR" sz="1700" dirty="0" err="1">
                <a:ea typeface="+mn-lt"/>
                <a:cs typeface="+mn-lt"/>
              </a:rPr>
              <a:t>ипак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стварно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болно</a:t>
            </a:r>
            <a:r>
              <a:rPr lang="hr-HR" sz="1700" dirty="0">
                <a:ea typeface="+mn-lt"/>
                <a:cs typeface="+mn-lt"/>
              </a:rPr>
              <a:t>, </a:t>
            </a:r>
            <a:r>
              <a:rPr lang="hr-HR" sz="1700" dirty="0" err="1">
                <a:ea typeface="+mn-lt"/>
                <a:cs typeface="+mn-lt"/>
              </a:rPr>
              <a:t>стварније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од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дневних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игара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разговора</a:t>
            </a:r>
            <a:r>
              <a:rPr lang="hr-HR" sz="1700" dirty="0">
                <a:ea typeface="+mn-lt"/>
                <a:cs typeface="+mn-lt"/>
              </a:rPr>
              <a:t>. </a:t>
            </a:r>
            <a:r>
              <a:rPr lang="hr-HR" sz="1700" dirty="0" err="1">
                <a:ea typeface="+mn-lt"/>
                <a:cs typeface="+mn-lt"/>
              </a:rPr>
              <a:t>Почео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је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избегава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другове</a:t>
            </a:r>
            <a:r>
              <a:rPr lang="hr-HR" sz="1700" dirty="0">
                <a:ea typeface="+mn-lt"/>
                <a:cs typeface="+mn-lt"/>
              </a:rPr>
              <a:t> и </a:t>
            </a:r>
            <a:r>
              <a:rPr lang="hr-HR" sz="1700" dirty="0" err="1">
                <a:ea typeface="+mn-lt"/>
                <a:cs typeface="+mn-lt"/>
              </a:rPr>
              <a:t>њихове</a:t>
            </a:r>
            <a:r>
              <a:rPr lang="hr-HR" sz="1700" dirty="0">
                <a:ea typeface="+mn-lt"/>
                <a:cs typeface="+mn-lt"/>
              </a:rPr>
              <a:t> </a:t>
            </a:r>
            <a:r>
              <a:rPr lang="hr-HR" sz="1700" dirty="0" err="1">
                <a:ea typeface="+mn-lt"/>
                <a:cs typeface="+mn-lt"/>
              </a:rPr>
              <a:t>забаве</a:t>
            </a:r>
            <a:r>
              <a:rPr lang="hr-HR" sz="1700" dirty="0">
                <a:ea typeface="+mn-lt"/>
                <a:cs typeface="+mn-lt"/>
              </a:rPr>
              <a:t>. А на најбезбрижније међу њима гледао је са незлобивом, али болном завишћу. </a:t>
            </a:r>
          </a:p>
        </p:txBody>
      </p:sp>
    </p:spTree>
    <p:extLst>
      <p:ext uri="{BB962C8B-B14F-4D97-AF65-F5344CB8AC3E}">
        <p14:creationId xmlns:p14="http://schemas.microsoft.com/office/powerpoint/2010/main" val="212008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2554B17B-B94E-4023-8C03-0D91260DF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238391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>
            <a:extLst>
              <a:ext uri="{FF2B5EF4-FFF2-40B4-BE49-F238E27FC236}">
                <a16:creationId xmlns:a16="http://schemas.microsoft.com/office/drawing/2014/main" id="{D9B40C07-79AE-4864-8766-259010A0D5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7018" r="34725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CE2C2D-05D7-463B-8438-F5105936D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105381"/>
            <a:ext cx="4977578" cy="39555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1.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Шта се све дјечаку догодило у овом дијелу текста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0000"/>
                </a:solidFill>
                <a:cs typeface="Calibri"/>
              </a:rPr>
              <a:t>2.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Како се он осјећа? Шта га највише мучи?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0000"/>
                </a:solidFill>
                <a:cs typeface="Calibri"/>
              </a:rPr>
              <a:t>3</a:t>
            </a:r>
            <a:r>
              <a:rPr lang="en-US" sz="2000" dirty="0">
                <a:solidFill>
                  <a:srgbClr val="000000"/>
                </a:solidFill>
                <a:cs typeface="Calibri"/>
              </a:rPr>
              <a:t>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Какве мисли пролазе његовом главом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4.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Да ли дјечак има разлога да толико брине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 (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нађи став аутора о овом питању у тексту? 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5. </a:t>
            </a:r>
            <a:r>
              <a:rPr lang="sr-Cyrl-RS" sz="2000" dirty="0" smtClean="0">
                <a:solidFill>
                  <a:srgbClr val="000000"/>
                </a:solidFill>
                <a:cs typeface="Calibri"/>
              </a:rPr>
              <a:t>Како ће се дјечак извући из ове, за њега тешке, ситуације</a:t>
            </a:r>
            <a:r>
              <a:rPr lang="en-US" sz="2000" dirty="0" smtClean="0">
                <a:solidFill>
                  <a:srgbClr val="000000"/>
                </a:solidFill>
                <a:cs typeface="Calibri"/>
              </a:rPr>
              <a:t>?</a:t>
            </a:r>
            <a:endParaRPr lang="en-US" sz="20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5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8B5FBAD-B676-48D1-9F26-0C868C780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>
                <a:solidFill>
                  <a:srgbClr val="FFFFFF"/>
                </a:solidFill>
                <a:cs typeface="Calibri Light"/>
              </a:rPr>
              <a:t>Пажљиво прочитај текст, па одговори на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питања 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(V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дио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)</a:t>
            </a:r>
            <a:endParaRPr lang="hr-HR" sz="40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F2D1A6-45F4-470B-A2E8-2A3314956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113" y="2474745"/>
            <a:ext cx="9833548" cy="405982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hr-HR" sz="1800" dirty="0" err="1">
                <a:ea typeface="+mn-lt"/>
                <a:cs typeface="+mn-lt"/>
              </a:rPr>
              <a:t>Шта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све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није</a:t>
            </a:r>
            <a:r>
              <a:rPr lang="hr-HR" sz="1800" dirty="0">
                <a:ea typeface="+mn-lt"/>
                <a:cs typeface="+mn-lt"/>
              </a:rPr>
              <a:t> у </a:t>
            </a:r>
            <a:r>
              <a:rPr lang="hr-HR" sz="1800" dirty="0" err="1">
                <a:ea typeface="+mn-lt"/>
                <a:cs typeface="+mn-lt"/>
              </a:rPr>
              <a:t>тим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јесењим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ноћима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пролазило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кроз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детињу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главу</a:t>
            </a:r>
            <a:r>
              <a:rPr lang="hr-HR" sz="1800" dirty="0">
                <a:ea typeface="+mn-lt"/>
                <a:cs typeface="+mn-lt"/>
              </a:rPr>
              <a:t>? </a:t>
            </a:r>
            <a:r>
              <a:rPr lang="hr-HR" sz="1800" dirty="0" err="1">
                <a:ea typeface="+mn-lt"/>
                <a:cs typeface="+mn-lt"/>
              </a:rPr>
              <a:t>Какве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све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могућности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нису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оцртавале</a:t>
            </a:r>
            <a:r>
              <a:rPr lang="hr-HR" sz="1800" dirty="0">
                <a:ea typeface="+mn-lt"/>
                <a:cs typeface="+mn-lt"/>
              </a:rPr>
              <a:t> и </a:t>
            </a:r>
            <a:r>
              <a:rPr lang="hr-HR" sz="1800" dirty="0" err="1">
                <a:ea typeface="+mn-lt"/>
                <a:cs typeface="+mn-lt"/>
              </a:rPr>
              <a:t>какви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немогући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снови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испредали</a:t>
            </a:r>
            <a:r>
              <a:rPr lang="hr-HR" sz="1800" dirty="0">
                <a:ea typeface="+mn-lt"/>
                <a:cs typeface="+mn-lt"/>
              </a:rPr>
              <a:t>... </a:t>
            </a:r>
            <a:endParaRPr lang="sr-Latn-RS" sz="1800" dirty="0">
              <a:ea typeface="+mn-lt"/>
              <a:cs typeface="+mn-lt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hr-HR" sz="1800" dirty="0">
                <a:ea typeface="+mn-lt"/>
                <a:cs typeface="+mn-lt"/>
              </a:rPr>
              <a:t>... „</a:t>
            </a:r>
            <a:r>
              <a:rPr lang="hr-HR" sz="1800" dirty="0" err="1">
                <a:ea typeface="+mn-lt"/>
                <a:cs typeface="+mn-lt"/>
              </a:rPr>
              <a:t>Боже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дај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умрем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пре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него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што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дође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крај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семестра</a:t>
            </a:r>
            <a:r>
              <a:rPr lang="hr-HR" sz="1800" dirty="0">
                <a:ea typeface="+mn-lt"/>
                <a:cs typeface="+mn-lt"/>
              </a:rPr>
              <a:t> и </a:t>
            </a:r>
            <a:r>
              <a:rPr lang="hr-HR" sz="1800" dirty="0" err="1">
                <a:ea typeface="+mn-lt"/>
                <a:cs typeface="+mn-lt"/>
              </a:rPr>
              <a:t>онај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неизбежни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тренутак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кад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ћу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морати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изићи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пред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библиотекара</a:t>
            </a:r>
            <a:r>
              <a:rPr lang="hr-HR" sz="1800" dirty="0">
                <a:ea typeface="+mn-lt"/>
                <a:cs typeface="+mn-lt"/>
              </a:rPr>
              <a:t> и </a:t>
            </a:r>
            <a:r>
              <a:rPr lang="hr-HR" sz="1800" dirty="0" err="1">
                <a:ea typeface="+mn-lt"/>
                <a:cs typeface="+mn-lt"/>
              </a:rPr>
              <a:t>одговарати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за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оштећену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књигу</a:t>
            </a:r>
            <a:r>
              <a:rPr lang="hr-HR" sz="1800" dirty="0">
                <a:ea typeface="+mn-lt"/>
                <a:cs typeface="+mn-lt"/>
              </a:rPr>
              <a:t>! “ 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hr-HR" sz="1800" dirty="0" err="1">
                <a:ea typeface="+mn-lt"/>
                <a:cs typeface="+mn-lt"/>
              </a:rPr>
              <a:t>Затим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мислио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како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било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изгори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гимназијска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зграда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заједно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библиотеком</a:t>
            </a:r>
            <a:r>
              <a:rPr lang="hr-HR" sz="1800" dirty="0">
                <a:ea typeface="+mn-lt"/>
                <a:cs typeface="+mn-lt"/>
              </a:rPr>
              <a:t> и </a:t>
            </a:r>
            <a:r>
              <a:rPr lang="hr-HR" sz="1800" dirty="0" err="1">
                <a:ea typeface="+mn-lt"/>
                <a:cs typeface="+mn-lt"/>
              </a:rPr>
              <a:t>списком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позајмљених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књига</a:t>
            </a:r>
            <a:r>
              <a:rPr lang="hr-HR" sz="1800" dirty="0">
                <a:ea typeface="+mn-lt"/>
                <a:cs typeface="+mn-lt"/>
              </a:rPr>
              <a:t>. </a:t>
            </a:r>
            <a:r>
              <a:rPr lang="hr-HR" sz="1800" dirty="0" err="1">
                <a:ea typeface="+mn-lt"/>
                <a:cs typeface="+mn-lt"/>
              </a:rPr>
              <a:t>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ли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тад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морале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враћати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преостале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књиге</a:t>
            </a:r>
            <a:r>
              <a:rPr lang="hr-HR" sz="1800" dirty="0">
                <a:ea typeface="+mn-lt"/>
                <a:cs typeface="+mn-lt"/>
              </a:rPr>
              <a:t>? </a:t>
            </a:r>
            <a:r>
              <a:rPr lang="hr-HR" sz="1800" dirty="0" err="1">
                <a:ea typeface="+mn-lt"/>
                <a:cs typeface="+mn-lt"/>
              </a:rPr>
              <a:t>Или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не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изгори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ова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кућа</a:t>
            </a:r>
            <a:r>
              <a:rPr lang="hr-HR" sz="1800" dirty="0">
                <a:ea typeface="+mn-lt"/>
                <a:cs typeface="+mn-lt"/>
              </a:rPr>
              <a:t> у </a:t>
            </a:r>
            <a:r>
              <a:rPr lang="hr-HR" sz="1800" dirty="0" err="1">
                <a:ea typeface="+mn-lt"/>
                <a:cs typeface="+mn-lt"/>
              </a:rPr>
              <a:t>којој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он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живи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са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свим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стварима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па</a:t>
            </a:r>
            <a:r>
              <a:rPr lang="hr-HR" sz="1800" dirty="0">
                <a:ea typeface="+mn-lt"/>
                <a:cs typeface="+mn-lt"/>
              </a:rPr>
              <a:t> и </a:t>
            </a:r>
            <a:r>
              <a:rPr lang="hr-HR" sz="1800" dirty="0" err="1">
                <a:ea typeface="+mn-lt"/>
                <a:cs typeface="+mn-lt"/>
              </a:rPr>
              <a:t>са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књигама</a:t>
            </a:r>
            <a:r>
              <a:rPr lang="hr-HR" sz="1800" dirty="0">
                <a:ea typeface="+mn-lt"/>
                <a:cs typeface="+mn-lt"/>
              </a:rPr>
              <a:t> у </a:t>
            </a:r>
            <a:r>
              <a:rPr lang="hr-HR" sz="1800" dirty="0" err="1">
                <a:ea typeface="+mn-lt"/>
                <a:cs typeface="+mn-lt"/>
              </a:rPr>
              <a:t>ковчегу</a:t>
            </a:r>
            <a:r>
              <a:rPr lang="hr-HR" sz="1800" dirty="0">
                <a:ea typeface="+mn-lt"/>
                <a:cs typeface="+mn-lt"/>
              </a:rPr>
              <a:t>. </a:t>
            </a:r>
            <a:r>
              <a:rPr lang="hr-HR" sz="1800" dirty="0" err="1">
                <a:ea typeface="+mn-lt"/>
                <a:cs typeface="+mn-lt"/>
              </a:rPr>
              <a:t>Како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тада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било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лакше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одговарати</a:t>
            </a:r>
            <a:r>
              <a:rPr lang="hr-HR" sz="1800" dirty="0">
                <a:ea typeface="+mn-lt"/>
                <a:cs typeface="+mn-lt"/>
              </a:rPr>
              <a:t>!... 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hr-HR" sz="1800" dirty="0">
                <a:ea typeface="+mn-lt"/>
                <a:cs typeface="+mn-lt"/>
              </a:rPr>
              <a:t>... </a:t>
            </a:r>
            <a:r>
              <a:rPr lang="hr-HR" sz="1800" dirty="0" err="1">
                <a:ea typeface="+mn-lt"/>
                <a:cs typeface="+mn-lt"/>
              </a:rPr>
              <a:t>Било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влажно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јануарско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послеподне</a:t>
            </a:r>
            <a:r>
              <a:rPr lang="hr-HR" sz="1800" dirty="0">
                <a:ea typeface="+mn-lt"/>
                <a:cs typeface="+mn-lt"/>
              </a:rPr>
              <a:t>. </a:t>
            </a:r>
            <a:r>
              <a:rPr lang="hr-HR" sz="1800" dirty="0" err="1">
                <a:ea typeface="+mn-lt"/>
                <a:cs typeface="+mn-lt"/>
              </a:rPr>
              <a:t>Дечак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узео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књигу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из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ковчега</a:t>
            </a:r>
            <a:r>
              <a:rPr lang="hr-HR" sz="1800" dirty="0">
                <a:ea typeface="+mn-lt"/>
                <a:cs typeface="+mn-lt"/>
              </a:rPr>
              <a:t>. На мутној светлости зимског дана она му је сада изгледала искрпљена, жалосна и упропаштена, очигледно и непоправљиво. 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hr-HR" sz="1800" dirty="0">
                <a:ea typeface="+mn-lt"/>
                <a:cs typeface="+mn-lt"/>
              </a:rPr>
              <a:t>Спреман на најгоре, завио је књигу у белу хартију и кренуо у школу. 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hr-HR" sz="1800" dirty="0" err="1">
                <a:ea typeface="+mn-lt"/>
                <a:cs typeface="+mn-lt"/>
              </a:rPr>
              <a:t>Обилазио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око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библиотекарових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врата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запиткивао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другове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који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излазили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бројао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оне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који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улазили</a:t>
            </a:r>
            <a:r>
              <a:rPr lang="hr-HR" sz="1800" dirty="0">
                <a:ea typeface="+mn-lt"/>
                <a:cs typeface="+mn-lt"/>
              </a:rPr>
              <a:t>, и </a:t>
            </a:r>
            <a:r>
              <a:rPr lang="hr-HR" sz="1800" dirty="0" err="1">
                <a:ea typeface="+mn-lt"/>
                <a:cs typeface="+mn-lt"/>
              </a:rPr>
              <a:t>кад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у </a:t>
            </a:r>
            <a:r>
              <a:rPr lang="hr-HR" sz="1800" dirty="0" err="1">
                <a:ea typeface="+mn-lt"/>
                <a:cs typeface="+mn-lt"/>
              </a:rPr>
              <a:t>једном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тренутку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видео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да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су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ушла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тројица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одједном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он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је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куцнуо</a:t>
            </a:r>
            <a:r>
              <a:rPr lang="hr-HR" sz="1800" dirty="0">
                <a:ea typeface="+mn-lt"/>
                <a:cs typeface="+mn-lt"/>
              </a:rPr>
              <a:t> и, </a:t>
            </a:r>
            <a:r>
              <a:rPr lang="hr-HR" sz="1800" dirty="0" err="1">
                <a:ea typeface="+mn-lt"/>
                <a:cs typeface="+mn-lt"/>
              </a:rPr>
              <a:t>не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очекујући</a:t>
            </a:r>
            <a:r>
              <a:rPr lang="hr-HR" sz="1800" dirty="0">
                <a:ea typeface="+mn-lt"/>
                <a:cs typeface="+mn-lt"/>
              </a:rPr>
              <a:t> </a:t>
            </a:r>
            <a:r>
              <a:rPr lang="hr-HR" sz="1800" dirty="0" err="1">
                <a:ea typeface="+mn-lt"/>
                <a:cs typeface="+mn-lt"/>
              </a:rPr>
              <a:t>одговора</a:t>
            </a:r>
            <a:r>
              <a:rPr lang="hr-HR" sz="1800" dirty="0">
                <a:ea typeface="+mn-lt"/>
                <a:cs typeface="+mn-lt"/>
              </a:rPr>
              <a:t>, </a:t>
            </a:r>
            <a:r>
              <a:rPr lang="hr-HR" sz="1800" dirty="0" err="1">
                <a:ea typeface="+mn-lt"/>
                <a:cs typeface="+mn-lt"/>
              </a:rPr>
              <a:t>ушао</a:t>
            </a:r>
            <a:r>
              <a:rPr lang="hr-HR" sz="1800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endParaRPr lang="hr-HR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62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63B7FA3-9B65-46BB-A64F-7D6A6958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polica, knjiga, biblioteka, na zatvorenom&#10;&#10;Opis je generiran uz vrlo visoku pouzdanost">
            <a:extLst>
              <a:ext uri="{FF2B5EF4-FFF2-40B4-BE49-F238E27FC236}">
                <a16:creationId xmlns:a16="http://schemas.microsoft.com/office/drawing/2014/main" id="{BBAC466C-0D67-432F-8CFA-2F1F690853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5657" r="30838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6AAC43-7E0D-4C85-A551-DA6C188D6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cs typeface="Calibri" panose="020F0502020204030204"/>
              </a:rPr>
              <a:t>1. </a:t>
            </a:r>
            <a:r>
              <a:rPr lang="sr-Cyrl-RS" sz="2400" dirty="0" smtClean="0">
                <a:solidFill>
                  <a:srgbClr val="000000"/>
                </a:solidFill>
                <a:cs typeface="Calibri" panose="020F0502020204030204"/>
              </a:rPr>
              <a:t>О чему говори дио текста који смо прочитали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4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cs typeface="Calibri" panose="020F0502020204030204"/>
              </a:rPr>
              <a:t>2. </a:t>
            </a:r>
            <a:r>
              <a:rPr lang="sr-Cyrl-RS" sz="2400" dirty="0" smtClean="0">
                <a:solidFill>
                  <a:srgbClr val="000000"/>
                </a:solidFill>
                <a:cs typeface="Calibri" panose="020F0502020204030204"/>
              </a:rPr>
              <a:t>Како би дјечак волио да се разријеши непријатна ситуација са поцијепаном књигом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4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cs typeface="Calibri" panose="020F0502020204030204"/>
              </a:rPr>
              <a:t>3. </a:t>
            </a:r>
            <a:r>
              <a:rPr lang="sr-Cyrl-RS" sz="2400" dirty="0" smtClean="0">
                <a:solidFill>
                  <a:srgbClr val="000000"/>
                </a:solidFill>
                <a:cs typeface="Calibri" panose="020F0502020204030204"/>
              </a:rPr>
              <a:t>Шта ипак мора да уради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4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cs typeface="Calibri" panose="020F0502020204030204"/>
              </a:rPr>
              <a:t>4. </a:t>
            </a:r>
            <a:r>
              <a:rPr lang="sr-Cyrl-RS" sz="2400" dirty="0" smtClean="0">
                <a:solidFill>
                  <a:srgbClr val="000000"/>
                </a:solidFill>
                <a:cs typeface="Calibri" panose="020F0502020204030204"/>
              </a:rPr>
              <a:t>Претпостави шта ће се на крају десити код професора-библиотекара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/>
              </a:rPr>
              <a:t>.</a:t>
            </a:r>
            <a:endParaRPr lang="en-US" sz="24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74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E9E1DFA7-3CEA-4DD6-B7E4-0B72E4B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>
                <a:solidFill>
                  <a:srgbClr val="FFFFFF"/>
                </a:solidFill>
                <a:cs typeface="Calibri Light"/>
              </a:rPr>
              <a:t>Пажљиво прочитај текст, па одговори на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питања 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(VI </a:t>
            </a:r>
            <a:r>
              <a:rPr lang="sr-Cyrl-RS" sz="4000" dirty="0" smtClean="0">
                <a:solidFill>
                  <a:srgbClr val="FFFFFF"/>
                </a:solidFill>
                <a:cs typeface="Calibri Light"/>
              </a:rPr>
              <a:t>дио</a:t>
            </a:r>
            <a:r>
              <a:rPr lang="hr-HR" sz="4000" dirty="0" smtClean="0">
                <a:solidFill>
                  <a:srgbClr val="FFFFFF"/>
                </a:solidFill>
                <a:cs typeface="Calibri Light"/>
              </a:rPr>
              <a:t>)</a:t>
            </a:r>
            <a:endParaRPr lang="hr-HR" sz="40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D7B052-0CA8-4AD6-AB86-15779E031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660" y="2566184"/>
            <a:ext cx="9833548" cy="403106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hr-HR" sz="2100" dirty="0" err="1">
                <a:ea typeface="+mn-lt"/>
                <a:cs typeface="+mn-lt"/>
              </a:rPr>
              <a:t>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дакле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соба</a:t>
            </a:r>
            <a:r>
              <a:rPr lang="hr-HR" sz="2100" dirty="0">
                <a:ea typeface="+mn-lt"/>
                <a:cs typeface="+mn-lt"/>
              </a:rPr>
              <a:t> у </a:t>
            </a:r>
            <a:r>
              <a:rPr lang="hr-HR" sz="2100" dirty="0" err="1">
                <a:ea typeface="+mn-lt"/>
                <a:cs typeface="+mn-lt"/>
              </a:rPr>
              <a:t>коју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најбоље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било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никад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није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ушао</a:t>
            </a:r>
            <a:r>
              <a:rPr lang="hr-HR" sz="2100" dirty="0">
                <a:ea typeface="+mn-lt"/>
                <a:cs typeface="+mn-lt"/>
              </a:rPr>
              <a:t>, и </a:t>
            </a:r>
            <a:r>
              <a:rPr lang="hr-HR" sz="2100" dirty="0" err="1">
                <a:ea typeface="+mn-lt"/>
                <a:cs typeface="+mn-lt"/>
              </a:rPr>
              <a:t>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тај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тренутак</a:t>
            </a:r>
            <a:r>
              <a:rPr lang="hr-HR" sz="2100" dirty="0">
                <a:ea typeface="+mn-lt"/>
                <a:cs typeface="+mn-lt"/>
              </a:rPr>
              <a:t>! </a:t>
            </a:r>
            <a:r>
              <a:rPr lang="hr-HR" sz="2100" dirty="0" err="1">
                <a:ea typeface="+mn-lt"/>
                <a:cs typeface="+mn-lt"/>
              </a:rPr>
              <a:t>Зуби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цвокотали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десна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нога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непријатно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поигравала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Стао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у </a:t>
            </a:r>
            <a:r>
              <a:rPr lang="hr-HR" sz="2100" dirty="0" err="1">
                <a:ea typeface="+mn-lt"/>
                <a:cs typeface="+mn-lt"/>
              </a:rPr>
              <a:t>потиљак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иза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оних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што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ишли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њега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трудио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дрхти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Заокупљен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својим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мислима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није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приметио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како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један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један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нестали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они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који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су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стајали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пред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њим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Тако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одједном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нашао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лице</a:t>
            </a:r>
            <a:r>
              <a:rPr lang="hr-HR" sz="2100" dirty="0">
                <a:ea typeface="+mn-lt"/>
                <a:cs typeface="+mn-lt"/>
              </a:rPr>
              <a:t> у </a:t>
            </a:r>
            <a:r>
              <a:rPr lang="hr-HR" sz="2100" dirty="0" err="1">
                <a:ea typeface="+mn-lt"/>
                <a:cs typeface="+mn-lt"/>
              </a:rPr>
              <a:t>лице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риђим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снажним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човеком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који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испуњавао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толике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његове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мисли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снове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за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последњих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пет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месеци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Професор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сада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био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видно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измењен</a:t>
            </a:r>
            <a:r>
              <a:rPr lang="hr-HR" sz="2100" dirty="0">
                <a:ea typeface="+mn-lt"/>
                <a:cs typeface="+mn-lt"/>
              </a:rPr>
              <a:t>. </a:t>
            </a:r>
            <a:r>
              <a:rPr lang="hr-HR" sz="2100" dirty="0" err="1">
                <a:ea typeface="+mn-lt"/>
                <a:cs typeface="+mn-lt"/>
              </a:rPr>
              <a:t>Натмурен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таман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са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јаким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подочњацима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нездравом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бојом</a:t>
            </a:r>
            <a:r>
              <a:rPr lang="hr-HR" sz="2100" dirty="0">
                <a:ea typeface="+mn-lt"/>
                <a:cs typeface="+mn-lt"/>
              </a:rPr>
              <a:t>, </a:t>
            </a:r>
            <a:r>
              <a:rPr lang="hr-HR" sz="2100" dirty="0" err="1">
                <a:ea typeface="+mn-lt"/>
                <a:cs typeface="+mn-lt"/>
              </a:rPr>
              <a:t>он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је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остављао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утисак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забринутог</a:t>
            </a:r>
            <a:r>
              <a:rPr lang="hr-HR" sz="2100" dirty="0">
                <a:ea typeface="+mn-lt"/>
                <a:cs typeface="+mn-lt"/>
              </a:rPr>
              <a:t> и </a:t>
            </a:r>
            <a:r>
              <a:rPr lang="hr-HR" sz="2100" dirty="0" err="1">
                <a:ea typeface="+mn-lt"/>
                <a:cs typeface="+mn-lt"/>
              </a:rPr>
              <a:t>болесног</a:t>
            </a:r>
            <a:r>
              <a:rPr lang="hr-HR" sz="2100" dirty="0">
                <a:ea typeface="+mn-lt"/>
                <a:cs typeface="+mn-lt"/>
              </a:rPr>
              <a:t> </a:t>
            </a:r>
            <a:r>
              <a:rPr lang="hr-HR" sz="2100" dirty="0" err="1">
                <a:ea typeface="+mn-lt"/>
                <a:cs typeface="+mn-lt"/>
              </a:rPr>
              <a:t>човека</a:t>
            </a:r>
            <a:r>
              <a:rPr lang="hr-HR" sz="2100" dirty="0">
                <a:ea typeface="+mn-lt"/>
                <a:cs typeface="+mn-lt"/>
              </a:rPr>
              <a:t>. </a:t>
            </a:r>
            <a:endParaRPr lang="sr-Latn-RS" sz="21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r-HR" sz="2000" dirty="0" err="1">
                <a:ea typeface="+mn-lt"/>
                <a:cs typeface="+mn-lt"/>
              </a:rPr>
              <a:t>Дечак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размишљао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горе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опасније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или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боље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повољније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њега</a:t>
            </a:r>
            <a:r>
              <a:rPr lang="hr-HR" sz="2000" dirty="0">
                <a:ea typeface="+mn-lt"/>
                <a:cs typeface="+mn-lt"/>
              </a:rPr>
              <a:t>. У </a:t>
            </a:r>
            <a:r>
              <a:rPr lang="hr-HR" sz="2000" dirty="0" err="1">
                <a:ea typeface="+mn-lt"/>
                <a:cs typeface="+mn-lt"/>
              </a:rPr>
              <a:t>исто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време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он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се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дубоко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клањао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мрмљао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нешто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као</a:t>
            </a:r>
            <a:r>
              <a:rPr lang="hr-HR" sz="2000" dirty="0">
                <a:ea typeface="+mn-lt"/>
                <a:cs typeface="+mn-lt"/>
              </a:rPr>
              <a:t>: „</a:t>
            </a:r>
            <a:r>
              <a:rPr lang="hr-HR" sz="2000" dirty="0" err="1">
                <a:ea typeface="+mn-lt"/>
                <a:cs typeface="+mn-lt"/>
              </a:rPr>
              <a:t>Moлим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господине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професоре</a:t>
            </a:r>
            <a:r>
              <a:rPr lang="hr-HR" sz="2000" dirty="0">
                <a:ea typeface="+mn-lt"/>
                <a:cs typeface="+mn-lt"/>
              </a:rPr>
              <a:t>“, и </a:t>
            </a:r>
            <a:r>
              <a:rPr lang="hr-HR" sz="2000" dirty="0" err="1">
                <a:ea typeface="+mn-lt"/>
                <a:cs typeface="+mn-lt"/>
              </a:rPr>
              <a:t>споро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неспретно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развио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белу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хартију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утучен</a:t>
            </a:r>
            <a:r>
              <a:rPr lang="hr-HR" sz="2000" dirty="0">
                <a:ea typeface="+mn-lt"/>
                <a:cs typeface="+mn-lt"/>
              </a:rPr>
              <a:t> и </a:t>
            </a:r>
            <a:r>
              <a:rPr lang="hr-HR" sz="2000" dirty="0" err="1">
                <a:ea typeface="+mn-lt"/>
                <a:cs typeface="+mn-lt"/>
              </a:rPr>
              <a:t>мрзовољан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није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га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погледао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Узео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књигу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ударио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њоме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длану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леве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руке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погледао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број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полеђини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затим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црвеном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писаљком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прецртао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дечаково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име</a:t>
            </a:r>
            <a:r>
              <a:rPr lang="hr-HR" sz="2000" dirty="0">
                <a:ea typeface="+mn-lt"/>
                <a:cs typeface="+mn-lt"/>
              </a:rPr>
              <a:t> у </a:t>
            </a:r>
            <a:r>
              <a:rPr lang="hr-HR" sz="2000" dirty="0" err="1">
                <a:ea typeface="+mn-lt"/>
                <a:cs typeface="+mn-lt"/>
              </a:rPr>
              <a:t>списку</a:t>
            </a:r>
            <a:r>
              <a:rPr lang="hr-HR" sz="2000" dirty="0">
                <a:ea typeface="+mn-lt"/>
                <a:cs typeface="+mn-lt"/>
              </a:rPr>
              <a:t>, а </a:t>
            </a:r>
            <a:r>
              <a:rPr lang="hr-HR" sz="2000" dirty="0" err="1">
                <a:ea typeface="+mn-lt"/>
                <a:cs typeface="+mn-lt"/>
              </a:rPr>
              <a:t>књигу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положио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остале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које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тога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примио</a:t>
            </a:r>
            <a:r>
              <a:rPr lang="hr-HR" sz="2000" dirty="0">
                <a:ea typeface="+mn-lt"/>
                <a:cs typeface="+mn-lt"/>
              </a:rPr>
              <a:t>. </a:t>
            </a:r>
            <a:r>
              <a:rPr lang="hr-HR" sz="2000" dirty="0" err="1">
                <a:ea typeface="+mn-lt"/>
                <a:cs typeface="+mn-lt"/>
              </a:rPr>
              <a:t>Не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дижући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погледа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професор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пружи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руку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за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наредну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књигу</a:t>
            </a:r>
            <a:r>
              <a:rPr lang="hr-HR" sz="2000" dirty="0">
                <a:ea typeface="+mn-lt"/>
                <a:cs typeface="+mn-lt"/>
              </a:rPr>
              <a:t>, </a:t>
            </a:r>
            <a:r>
              <a:rPr lang="hr-HR" sz="2000" dirty="0" err="1">
                <a:ea typeface="+mn-lt"/>
                <a:cs typeface="+mn-lt"/>
              </a:rPr>
              <a:t>али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је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дечак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стајао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као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омађијан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пред</a:t>
            </a:r>
            <a:r>
              <a:rPr lang="hr-HR" sz="2000" dirty="0">
                <a:ea typeface="+mn-lt"/>
                <a:cs typeface="+mn-lt"/>
              </a:rPr>
              <a:t> </a:t>
            </a:r>
            <a:r>
              <a:rPr lang="hr-HR" sz="2000" dirty="0" err="1">
                <a:ea typeface="+mn-lt"/>
                <a:cs typeface="+mn-lt"/>
              </a:rPr>
              <a:t>њим</a:t>
            </a:r>
            <a:r>
              <a:rPr lang="hr-HR" sz="2000" dirty="0">
                <a:ea typeface="+mn-lt"/>
                <a:cs typeface="+mn-lt"/>
              </a:rPr>
              <a:t>. Тек кад га онај други иза леђа одгурну и пружи своју књигу, он се склони у страну и неодлучним кораком, полагано и опрезно, као у сну, у једном од оних снова у које човек не верује ни у тренутку док их снива, пође вратима... 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251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3CF306C9-92D6-46E4-A626-986ED1E56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735184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000000"/>
                </a:solidFill>
                <a:cs typeface="Calibri Light"/>
              </a:rPr>
              <a:t>Питања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lika 4" descr="Slika na kojoj se prikazuje na otvorenom, zgrada, ulica, prašina&#10;&#10;Opis je generiran uz vrlo visoku pouzdanost">
            <a:extLst>
              <a:ext uri="{FF2B5EF4-FFF2-40B4-BE49-F238E27FC236}">
                <a16:creationId xmlns:a16="http://schemas.microsoft.com/office/drawing/2014/main" id="{C1B0FA05-4333-49A1-B6A1-FFC018F86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7879" r="6545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D8629D0-BA58-4FA8-ABEC-DE47EBA63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2952" y="1832211"/>
            <a:ext cx="5725200" cy="4228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1.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Како се дјечак осјећао када се поново нашао у библиотеци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sr-Latn-RS" dirty="0"/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2.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Како је реаговао професор када је видио поцијепану књигу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3.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Да ли, по твом мишљењу, ова прича има срећан крај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Објасни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.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4.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Шта мислиш, да ли је овако нешто могло да се деси и у стварном животу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</a:t>
            </a:r>
            <a:r>
              <a:rPr lang="sr-Cyrl-RS" sz="2000" dirty="0">
                <a:solidFill>
                  <a:srgbClr val="000000"/>
                </a:solidFill>
                <a:cs typeface="Calibri" panose="020F0502020204030204"/>
              </a:rPr>
              <a:t>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На основу тог запажања одреди књижевни род и врсту овог текста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.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cs typeface="Calibri" panose="020F0502020204030204"/>
              </a:rPr>
              <a:t>5.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Постоји ли неки текст који си читао/ла да је сличан овом</a:t>
            </a:r>
            <a:r>
              <a:rPr lang="en-US" sz="2000" dirty="0" smtClean="0">
                <a:solidFill>
                  <a:srgbClr val="000000"/>
                </a:solidFill>
                <a:cs typeface="Calibri" panose="020F0502020204030204"/>
              </a:rPr>
              <a:t>? </a:t>
            </a:r>
            <a:r>
              <a:rPr lang="sr-Cyrl-RS" sz="2000" dirty="0" smtClean="0">
                <a:solidFill>
                  <a:srgbClr val="000000"/>
                </a:solidFill>
                <a:cs typeface="Calibri" panose="020F0502020204030204"/>
              </a:rPr>
              <a:t>Ако постоји, наведи и који и запиши сличности и неке разлике између ових текстова.</a:t>
            </a:r>
            <a:endParaRPr lang="en-US" sz="2000" dirty="0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958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100" y="349250"/>
            <a:ext cx="11099800" cy="1803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92F45B8-6E7D-4DA5-AC6C-77AF2AF32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81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Cyrl-RS" sz="4600" dirty="0" smtClean="0">
                <a:solidFill>
                  <a:srgbClr val="FFFFFF"/>
                </a:solidFill>
                <a:cs typeface="Calibri Light"/>
              </a:rPr>
              <a:t>Шта смо претпостављали</a:t>
            </a:r>
            <a:r>
              <a:rPr lang="hr-HR" sz="4600" dirty="0" smtClean="0">
                <a:solidFill>
                  <a:srgbClr val="FFFFFF"/>
                </a:solidFill>
                <a:cs typeface="Calibri Light"/>
              </a:rPr>
              <a:t>?</a:t>
            </a:r>
            <a:endParaRPr lang="hr-HR" sz="4600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ACD3132-525C-49E0-8C93-3DD468D28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1568"/>
            <a:ext cx="10515600" cy="378539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buNone/>
            </a:pPr>
            <a:r>
              <a:rPr lang="sr-Cyrl-RS" sz="2400" dirty="0" smtClean="0">
                <a:cs typeface="Calibri" panose="020F0502020204030204"/>
              </a:rPr>
              <a:t>Сада се вратимо на очекивања која смо записали прије почетка читања текста.</a:t>
            </a:r>
            <a:endParaRPr lang="hr-HR" sz="24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400" dirty="0">
                <a:cs typeface="Calibri" panose="020F0502020204030204"/>
              </a:rPr>
              <a:t>- </a:t>
            </a:r>
            <a:r>
              <a:rPr lang="sr-Cyrl-RS" sz="2400" dirty="0" smtClean="0">
                <a:cs typeface="Calibri" panose="020F0502020204030204"/>
              </a:rPr>
              <a:t>Да ли су се твоја очекивања испунила</a:t>
            </a:r>
            <a:r>
              <a:rPr lang="hr-HR" sz="2400" dirty="0" smtClean="0">
                <a:cs typeface="Calibri" panose="020F0502020204030204"/>
              </a:rPr>
              <a:t>?</a:t>
            </a:r>
            <a:endParaRPr lang="hr-HR" sz="24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400" dirty="0">
                <a:cs typeface="Calibri" panose="020F0502020204030204"/>
              </a:rPr>
              <a:t>- </a:t>
            </a:r>
            <a:r>
              <a:rPr lang="sr-Cyrl-RS" sz="2400" dirty="0" smtClean="0">
                <a:cs typeface="Calibri" panose="020F0502020204030204"/>
              </a:rPr>
              <a:t>У чему се нису испунила</a:t>
            </a:r>
            <a:r>
              <a:rPr lang="hr-HR" sz="2400" dirty="0" smtClean="0">
                <a:cs typeface="Calibri" panose="020F0502020204030204"/>
              </a:rPr>
              <a:t>?</a:t>
            </a:r>
            <a:endParaRPr lang="hr-HR" sz="24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hr-HR" sz="2400" dirty="0" smtClean="0">
                <a:cs typeface="Calibri" panose="020F0502020204030204"/>
              </a:rPr>
              <a:t>(</a:t>
            </a:r>
            <a:r>
              <a:rPr lang="sr-Cyrl-RS" sz="2400" dirty="0" smtClean="0">
                <a:cs typeface="Calibri" panose="020F0502020204030204"/>
              </a:rPr>
              <a:t>запиши одговоре на ова питања након што извршиш поређење</a:t>
            </a:r>
            <a:r>
              <a:rPr lang="hr-HR" sz="2400" dirty="0" smtClean="0">
                <a:cs typeface="Calibri" panose="020F0502020204030204"/>
              </a:rPr>
              <a:t>).</a:t>
            </a:r>
            <a:endParaRPr lang="hr-HR" sz="24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sr-Cyrl-RS" sz="2400" dirty="0" smtClean="0">
                <a:cs typeface="Calibri" panose="020F0502020204030204"/>
              </a:rPr>
              <a:t>На самом крају у краћем саставу изнеси свој утисак о тексту (састав пиши НЕ дуже од 5 до 10 минута</a:t>
            </a:r>
            <a:r>
              <a:rPr lang="sr-Cyrl-RS" sz="2400" dirty="0" smtClean="0">
                <a:cs typeface="Calibri" panose="020F0502020204030204"/>
              </a:rPr>
              <a:t>).</a:t>
            </a:r>
            <a:endParaRPr lang="sr-Latn-RS" sz="2400" dirty="0" smtClean="0">
              <a:cs typeface="Calibri" panose="020F0502020204030204"/>
            </a:endParaRPr>
          </a:p>
          <a:p>
            <a:pPr marL="0" indent="0" algn="just">
              <a:buNone/>
            </a:pPr>
            <a:endParaRPr lang="sr-Latn-RS" sz="2400" dirty="0">
              <a:cs typeface="Calibri" panose="020F0502020204030204"/>
            </a:endParaRPr>
          </a:p>
          <a:p>
            <a:pPr marL="0" indent="0" algn="just">
              <a:buNone/>
            </a:pPr>
            <a:r>
              <a:rPr lang="sr-Cyrl-RS" sz="2400" dirty="0" smtClean="0">
                <a:cs typeface="Calibri" panose="020F0502020204030204"/>
              </a:rPr>
              <a:t>Час припремио</a:t>
            </a:r>
          </a:p>
          <a:p>
            <a:pPr marL="0" indent="0" algn="just">
              <a:buNone/>
            </a:pPr>
            <a:r>
              <a:rPr lang="sr-Cyrl-RS" sz="2400" dirty="0" smtClean="0">
                <a:cs typeface="Calibri" panose="020F0502020204030204"/>
              </a:rPr>
              <a:t>Драган Марковић</a:t>
            </a:r>
          </a:p>
          <a:p>
            <a:pPr marL="0" indent="0" algn="just">
              <a:buNone/>
            </a:pPr>
            <a:r>
              <a:rPr lang="sr-Cyrl-RS" sz="2400" dirty="0" smtClean="0">
                <a:cs typeface="Calibri" panose="020F0502020204030204"/>
              </a:rPr>
              <a:t>ОШ „Кекец“ Сутоморе</a:t>
            </a:r>
            <a:endParaRPr lang="sr-Latn-RS" sz="2400" dirty="0" smtClean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37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23BDED1-18CE-4394-BABF-64490D53F873}"/>
</file>

<file path=customXml/itemProps2.xml><?xml version="1.0" encoding="utf-8"?>
<ds:datastoreItem xmlns:ds="http://schemas.openxmlformats.org/officeDocument/2006/customXml" ds:itemID="{778FEB1F-D95A-41A3-878E-87BB8DDBD8F7}"/>
</file>

<file path=customXml/itemProps3.xml><?xml version="1.0" encoding="utf-8"?>
<ds:datastoreItem xmlns:ds="http://schemas.openxmlformats.org/officeDocument/2006/customXml" ds:itemID="{A2EFB86F-2358-4FDA-B4D7-76457FBEBDA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1341</Words>
  <Application>Microsoft Office PowerPoint</Application>
  <PresentationFormat>Widescreen</PresentationFormat>
  <Paragraphs>120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sustava Office</vt:lpstr>
      <vt:lpstr>Иво Андрић</vt:lpstr>
      <vt:lpstr>Циљеви часа:</vt:lpstr>
      <vt:lpstr>Биографија</vt:lpstr>
      <vt:lpstr>Најважнија дјела</vt:lpstr>
      <vt:lpstr>Асоцијације</vt:lpstr>
      <vt:lpstr>Прије него што наставимо даље, да погледамо шта је Андрић записао о дјеци</vt:lpstr>
      <vt:lpstr>Увод</vt:lpstr>
      <vt:lpstr>Пажљиво прочитај текст и одговори на питања (I дио)</vt:lpstr>
      <vt:lpstr>Питања:</vt:lpstr>
      <vt:lpstr> Пажљиво прочитај текст и одговори на питања (II дио)</vt:lpstr>
      <vt:lpstr>Питања</vt:lpstr>
      <vt:lpstr>Пажљиво прочитај текст, па одговори на питања (III дио)</vt:lpstr>
      <vt:lpstr>Питања</vt:lpstr>
      <vt:lpstr>Пажљиво прочитај текст, па одговори на питања (IV дио)</vt:lpstr>
      <vt:lpstr>Питања</vt:lpstr>
      <vt:lpstr>Пажљиво прочитај текст, па одговори на питања (V дио)</vt:lpstr>
      <vt:lpstr>Питања</vt:lpstr>
      <vt:lpstr>Пажљиво прочитај текст, па одговори на питања (VI дио)</vt:lpstr>
      <vt:lpstr>Питања</vt:lpstr>
      <vt:lpstr>Шта смо претпостављали?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Ivo Andrić</dc:title>
  <dc:creator/>
  <cp:lastModifiedBy/>
  <cp:revision>345</cp:revision>
  <dcterms:created xsi:type="dcterms:W3CDTF">2012-08-15T22:37:15Z</dcterms:created>
  <dcterms:modified xsi:type="dcterms:W3CDTF">2020-04-01T18:57:06Z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