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6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6890C6A-3211-4837-BDB4-6AB1BF9F484B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D77648B-1949-4131-A881-46D5E0C87BE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6890C6A-3211-4837-BDB4-6AB1BF9F484B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D77648B-1949-4131-A881-46D5E0C87BE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6890C6A-3211-4837-BDB4-6AB1BF9F484B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D77648B-1949-4131-A881-46D5E0C87BE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0C6A-3211-4837-BDB4-6AB1BF9F484B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648B-1949-4131-A881-46D5E0C87BE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0C6A-3211-4837-BDB4-6AB1BF9F484B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648B-1949-4131-A881-46D5E0C87BE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6890C6A-3211-4837-BDB4-6AB1BF9F484B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D77648B-1949-4131-A881-46D5E0C87BE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0C6A-3211-4837-BDB4-6AB1BF9F484B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648B-1949-4131-A881-46D5E0C87B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6890C6A-3211-4837-BDB4-6AB1BF9F484B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D77648B-1949-4131-A881-46D5E0C87BE6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6890C6A-3211-4837-BDB4-6AB1BF9F484B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D77648B-1949-4131-A881-46D5E0C87BE6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0C6A-3211-4837-BDB4-6AB1BF9F484B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648B-1949-4131-A881-46D5E0C87B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0C6A-3211-4837-BDB4-6AB1BF9F484B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648B-1949-4131-A881-46D5E0C87B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6890C6A-3211-4837-BDB4-6AB1BF9F484B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D77648B-1949-4131-A881-46D5E0C87BE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7744" y="4293096"/>
            <a:ext cx="6172200" cy="1894362"/>
          </a:xfrm>
        </p:spPr>
        <p:txBody>
          <a:bodyPr>
            <a:normAutofit fontScale="90000"/>
          </a:bodyPr>
          <a:lstStyle/>
          <a:p>
            <a:r>
              <a:rPr lang="sr-Latn-CS" sz="3200" dirty="0" smtClean="0"/>
              <a:t>POKAZNE PRIDJEVSKE </a:t>
            </a:r>
            <a:br>
              <a:rPr lang="sr-Latn-CS" sz="3200" dirty="0" smtClean="0"/>
            </a:br>
            <a:r>
              <a:rPr lang="sr-Latn-CS" sz="3200" dirty="0" smtClean="0"/>
              <a:t>ZAMJENICE</a:t>
            </a:r>
            <a:br>
              <a:rPr lang="sr-Latn-CS" sz="3200" dirty="0" smtClean="0"/>
            </a:br>
            <a:r>
              <a:rPr lang="sr-Latn-CS" sz="2000" dirty="0" smtClean="0"/>
              <a:t>VII razred prof: Nataša Markoč</a:t>
            </a:r>
            <a:br>
              <a:rPr lang="sr-Latn-CS" sz="2000" dirty="0" smtClean="0"/>
            </a:br>
            <a:r>
              <a:rPr lang="sr-Latn-CS" sz="2000" dirty="0" smtClean="0"/>
              <a:t>OŠ ,, Meksiko“</a:t>
            </a:r>
            <a:r>
              <a:rPr lang="sr-Latn-CS" sz="2000" dirty="0"/>
              <a:t/>
            </a:r>
            <a:br>
              <a:rPr lang="sr-Latn-CS" sz="2000" dirty="0"/>
            </a:br>
            <a:r>
              <a:rPr lang="sr-Latn-CS" sz="2000" dirty="0" smtClean="0"/>
              <a:t>Bar</a:t>
            </a:r>
            <a:endParaRPr lang="ru-RU" sz="2000" dirty="0"/>
          </a:p>
        </p:txBody>
      </p:sp>
      <p:pic>
        <p:nvPicPr>
          <p:cNvPr id="2052" name="Picture 4" descr="Image result for study clipart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60646"/>
            <a:ext cx="6774918" cy="346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74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764704"/>
            <a:ext cx="8229600" cy="45259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r">
              <a:buNone/>
            </a:pPr>
            <a:r>
              <a:rPr lang="sr-Latn-CS" i="1" dirty="0" smtClean="0">
                <a:latin typeface="Caladea" pitchFamily="18" charset="-18"/>
              </a:rPr>
              <a:t>                                             Cetinje, 19. juna 2019.</a:t>
            </a:r>
          </a:p>
          <a:p>
            <a:pPr marL="0" indent="0" algn="ctr">
              <a:buNone/>
            </a:pPr>
            <a:r>
              <a:rPr lang="sr-Latn-CS" b="1" i="1" dirty="0" smtClean="0">
                <a:latin typeface="Caladea" pitchFamily="18" charset="-18"/>
              </a:rPr>
              <a:t>Saška!</a:t>
            </a:r>
          </a:p>
          <a:p>
            <a:pPr marL="0" indent="0" algn="just">
              <a:buNone/>
            </a:pPr>
            <a:r>
              <a:rPr lang="sr-Latn-CS" i="1" dirty="0" smtClean="0">
                <a:latin typeface="Caladea" pitchFamily="18" charset="-18"/>
              </a:rPr>
              <a:t>Pozivam te na proslavu svog rođendana. Ovoga 27. juna (kad će biti ta dugo očekivana žurka u kući moga đeda i babe, Gruda bb) navršavam 12 godina.</a:t>
            </a:r>
          </a:p>
          <a:p>
            <a:pPr marL="0" indent="0" algn="just">
              <a:buNone/>
            </a:pPr>
            <a:r>
              <a:rPr lang="sr-Latn-CS" i="1" dirty="0" smtClean="0">
                <a:latin typeface="Caladea" pitchFamily="18" charset="-18"/>
              </a:rPr>
              <a:t>Pozivam i tvoga brata od tetke, onoga što sam ga upoznala na tvome rođendanu. Onoliki smijeh on je izazvao i takav duhovit dječak nam treba.</a:t>
            </a:r>
          </a:p>
          <a:p>
            <a:pPr marL="0" indent="0" algn="just">
              <a:buNone/>
            </a:pPr>
            <a:r>
              <a:rPr lang="sr-Latn-CS" i="1" dirty="0" smtClean="0">
                <a:latin typeface="Caladea" pitchFamily="18" charset="-18"/>
              </a:rPr>
              <a:t>S nestrpljenjem vas očekujem. </a:t>
            </a:r>
          </a:p>
          <a:p>
            <a:pPr marL="0" indent="0" algn="r">
              <a:buNone/>
            </a:pPr>
            <a:r>
              <a:rPr lang="sr-Latn-CS" i="1" dirty="0" smtClean="0">
                <a:latin typeface="Caladea" pitchFamily="18" charset="-18"/>
              </a:rPr>
              <a:t>                                                                 </a:t>
            </a:r>
            <a:endParaRPr lang="ru-RU" i="1" dirty="0">
              <a:latin typeface="Arial Black" pitchFamily="34" charset="0"/>
            </a:endParaRPr>
          </a:p>
        </p:txBody>
      </p:sp>
      <p:pic>
        <p:nvPicPr>
          <p:cNvPr id="1026" name="Picture 2" descr="Image result for happy birthday clipart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857996"/>
            <a:ext cx="1009675" cy="141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84168" y="4564769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ME" sz="2400" b="1" i="1" dirty="0">
                <a:solidFill>
                  <a:schemeClr val="dk1"/>
                </a:solidFill>
                <a:latin typeface="Caladea" pitchFamily="18" charset="-18"/>
              </a:rPr>
              <a:t>Vlado</a:t>
            </a:r>
            <a:endParaRPr lang="en-US" sz="2400" b="1" i="1" dirty="0">
              <a:solidFill>
                <a:schemeClr val="dk1"/>
              </a:solidFill>
              <a:latin typeface="Caladea" pitchFamily="18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19505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7972" y="260648"/>
            <a:ext cx="7318443" cy="94096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 fontScale="90000"/>
          </a:bodyPr>
          <a:lstStyle/>
          <a:p>
            <a:pPr algn="ctr"/>
            <a:r>
              <a:rPr lang="sr-Latn-ME" b="1" cap="none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POKAZNE PRIDJEVSKE ZAMJENICE</a:t>
            </a:r>
            <a:endParaRPr lang="ru-RU" b="1" cap="none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268760"/>
            <a:ext cx="8229600" cy="4525963"/>
          </a:xfrm>
        </p:spPr>
        <p:txBody>
          <a:bodyPr/>
          <a:lstStyle/>
          <a:p>
            <a:pPr algn="just"/>
            <a:r>
              <a:rPr lang="sr-Latn-CS" dirty="0" smtClean="0"/>
              <a:t>Zamjenice: </a:t>
            </a:r>
            <a:r>
              <a:rPr lang="sr-Latn-CS" b="1" dirty="0" smtClean="0">
                <a:solidFill>
                  <a:srgbClr val="FF0000"/>
                </a:solidFill>
              </a:rPr>
              <a:t>ovoga, ta, onoga, onoliki, takav</a:t>
            </a:r>
          </a:p>
          <a:p>
            <a:pPr algn="just"/>
            <a:r>
              <a:rPr lang="sr-Latn-CS" dirty="0" smtClean="0"/>
              <a:t>Upućuju na bića, predmete ili pojave, tj. pokazuju na nešto pa se zato i zovu </a:t>
            </a:r>
            <a:r>
              <a:rPr lang="sr-Latn-CS" b="1" dirty="0" smtClean="0">
                <a:solidFill>
                  <a:srgbClr val="FF0000"/>
                </a:solidFill>
              </a:rPr>
              <a:t>POKAZNE PRIDJEVSKE ZAMJENICE.</a:t>
            </a:r>
          </a:p>
          <a:p>
            <a:pPr algn="just"/>
            <a:r>
              <a:rPr lang="sr-Latn-CS" dirty="0" smtClean="0"/>
              <a:t>Upućuju na osobine predmeta, bića ili pojave uz čije ime stoje i te osobine određuju po kakvoći, količini, veličini i sl.</a:t>
            </a:r>
            <a:endParaRPr lang="ru-RU" dirty="0"/>
          </a:p>
        </p:txBody>
      </p:sp>
      <p:pic>
        <p:nvPicPr>
          <p:cNvPr id="3074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39752" y="4141215"/>
            <a:ext cx="1800200" cy="269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TO SHOW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63383"/>
            <a:ext cx="2862305" cy="3075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728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075240" cy="6141296"/>
          </a:xfrm>
        </p:spPr>
        <p:txBody>
          <a:bodyPr/>
          <a:lstStyle/>
          <a:p>
            <a:pPr algn="just"/>
            <a:r>
              <a:rPr lang="sr-Latn-CS" dirty="0" smtClean="0"/>
              <a:t>Pronađimo pokaznu pridjevsku zamjenicu koja upućuje na biće? </a:t>
            </a:r>
          </a:p>
          <a:p>
            <a:pPr marL="0" indent="0" algn="just">
              <a:buNone/>
            </a:pPr>
            <a:r>
              <a:rPr lang="sr-Latn-C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sr-Latn-C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KO?</a:t>
            </a:r>
          </a:p>
          <a:p>
            <a:pPr algn="just"/>
            <a:r>
              <a:rPr lang="sr-Latn-CS" dirty="0" smtClean="0"/>
              <a:t>To je zamjenica:</a:t>
            </a:r>
            <a:r>
              <a:rPr lang="sr-Latn-CS" dirty="0" smtClean="0">
                <a:solidFill>
                  <a:srgbClr val="FFFF00"/>
                </a:solidFill>
              </a:rPr>
              <a:t> </a:t>
            </a:r>
          </a:p>
          <a:p>
            <a:pPr algn="just"/>
            <a:r>
              <a:rPr lang="sr-Latn-CS" dirty="0" smtClean="0"/>
              <a:t>Koja pokazna zamjenica upućuje na osobinu bića? </a:t>
            </a:r>
            <a:r>
              <a:rPr lang="sr-Latn-C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KAKAV?</a:t>
            </a:r>
          </a:p>
          <a:p>
            <a:pPr algn="just"/>
            <a:r>
              <a:rPr lang="sr-Latn-CS" dirty="0" smtClean="0"/>
              <a:t>To je zamjenica: </a:t>
            </a:r>
          </a:p>
          <a:p>
            <a:pPr algn="just"/>
            <a:r>
              <a:rPr lang="sr-Latn-CS" dirty="0" smtClean="0"/>
              <a:t>Koja pokazna zamjenica upućuje na riječ žurka? </a:t>
            </a:r>
            <a:r>
              <a:rPr lang="sr-Latn-C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KAKVA?</a:t>
            </a:r>
          </a:p>
          <a:p>
            <a:pPr algn="just"/>
            <a:r>
              <a:rPr lang="sr-Latn-CS" dirty="0"/>
              <a:t>To je zamjenica: </a:t>
            </a:r>
            <a:endParaRPr lang="sr-Latn-CS" dirty="0" smtClean="0"/>
          </a:p>
          <a:p>
            <a:pPr algn="just"/>
            <a:r>
              <a:rPr lang="sr-Latn-CS" dirty="0"/>
              <a:t>Pronađimo pokaznu pridjevsku zamjenicu koja upućuje na </a:t>
            </a:r>
            <a:r>
              <a:rPr lang="sr-Latn-CS" dirty="0" smtClean="0"/>
              <a:t>količinu?</a:t>
            </a:r>
          </a:p>
          <a:p>
            <a:pPr algn="just"/>
            <a:r>
              <a:rPr lang="sr-Latn-C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KOLIKI?</a:t>
            </a:r>
          </a:p>
          <a:p>
            <a:pPr algn="just"/>
            <a:r>
              <a:rPr lang="sr-Latn-CS" dirty="0" smtClean="0"/>
              <a:t>To je zamjenica:</a:t>
            </a:r>
            <a:endParaRPr lang="sr-Latn-CS" dirty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143316" y="1622763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2400" b="1" dirty="0" smtClean="0">
                <a:solidFill>
                  <a:srgbClr val="00B050"/>
                </a:solidFill>
              </a:rPr>
              <a:t>ONOGA</a:t>
            </a:r>
            <a:r>
              <a:rPr lang="sr-Latn-ME" sz="2000" b="1" dirty="0" smtClean="0">
                <a:solidFill>
                  <a:srgbClr val="00B050"/>
                </a:solidFill>
              </a:rPr>
              <a:t> </a:t>
            </a:r>
            <a:r>
              <a:rPr lang="sr-Latn-ME" sz="2000" b="1" dirty="0" smtClean="0"/>
              <a:t>(dječaka)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143316" y="2852936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2400" b="1" dirty="0" smtClean="0">
                <a:solidFill>
                  <a:srgbClr val="00B050"/>
                </a:solidFill>
              </a:rPr>
              <a:t>TAKAV</a:t>
            </a:r>
            <a:r>
              <a:rPr lang="sr-Latn-ME" sz="2000" b="1" dirty="0" smtClean="0">
                <a:solidFill>
                  <a:srgbClr val="00B050"/>
                </a:solidFill>
              </a:rPr>
              <a:t> </a:t>
            </a:r>
            <a:r>
              <a:rPr lang="sr-Latn-ME" sz="2000" b="1" dirty="0" smtClean="0"/>
              <a:t>(duhovit)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143316" y="4077072"/>
            <a:ext cx="3876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2400" b="1" dirty="0" smtClean="0">
                <a:solidFill>
                  <a:srgbClr val="00B050"/>
                </a:solidFill>
              </a:rPr>
              <a:t>TA</a:t>
            </a:r>
            <a:r>
              <a:rPr lang="sr-Latn-ME" sz="2000" b="1" dirty="0" smtClean="0">
                <a:solidFill>
                  <a:srgbClr val="00B050"/>
                </a:solidFill>
              </a:rPr>
              <a:t> </a:t>
            </a:r>
            <a:r>
              <a:rPr lang="sr-Latn-ME" sz="2000" b="1" dirty="0" smtClean="0"/>
              <a:t>(dugo očekivana žurka)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143316" y="5805264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2400" b="1" dirty="0" smtClean="0">
                <a:solidFill>
                  <a:srgbClr val="00B050"/>
                </a:solidFill>
              </a:rPr>
              <a:t>ONOLIKI </a:t>
            </a:r>
            <a:r>
              <a:rPr lang="sr-Latn-ME" sz="2000" b="1" dirty="0"/>
              <a:t>(smijeh)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9455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 anchor="ctr"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sr-Latn-CS" b="1" cap="none" dirty="0" smtClean="0">
                <a:ln/>
                <a:solidFill>
                  <a:schemeClr val="accent3"/>
                </a:solidFill>
              </a:rPr>
              <a:t>Upućivanje na predmet ili biće</a:t>
            </a:r>
            <a:endParaRPr lang="ru-RU" b="1" cap="none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b="0" i="0" u="none" strike="noStrike" dirty="0" smtClean="0">
              <a:effectLst/>
              <a:latin typeface="Arial"/>
            </a:endParaRP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863729"/>
              </p:ext>
            </p:extLst>
          </p:nvPr>
        </p:nvGraphicFramePr>
        <p:xfrm>
          <a:off x="251520" y="1412776"/>
          <a:ext cx="8424936" cy="242732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08312"/>
                <a:gridCol w="2808312"/>
                <a:gridCol w="2808312"/>
              </a:tblGrid>
              <a:tr h="436774"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/>
                        <a:t>1. LICE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/>
                        <a:t>2. LICE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/>
                        <a:t>3.LICE</a:t>
                      </a:r>
                      <a:endParaRPr lang="ru-RU" dirty="0"/>
                    </a:p>
                  </a:txBody>
                  <a:tcPr anchor="ctr"/>
                </a:tc>
              </a:tr>
              <a:tr h="376942">
                <a:tc gridSpan="3">
                  <a:txBody>
                    <a:bodyPr/>
                    <a:lstStyle/>
                    <a:p>
                      <a:pPr algn="ctr"/>
                      <a:r>
                        <a:rPr lang="sr-Latn-CS" dirty="0" smtClean="0"/>
                        <a:t>JEDNINA</a:t>
                      </a:r>
                      <a:endParaRPr lang="sr-Latn-CS" b="1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sr-Latn-CS" dirty="0" smtClean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sr-Latn-CS" dirty="0" smtClean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26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dirty="0" smtClean="0"/>
                        <a:t>ovaj,ova, ovo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dirty="0" smtClean="0"/>
                        <a:t>taj, ta, 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dirty="0" smtClean="0"/>
                        <a:t>onaj, ona, ono</a:t>
                      </a:r>
                    </a:p>
                  </a:txBody>
                  <a:tcPr anchor="ctr"/>
                </a:tc>
              </a:tr>
              <a:tr h="376942">
                <a:tc gridSpan="3">
                  <a:txBody>
                    <a:bodyPr/>
                    <a:lstStyle/>
                    <a:p>
                      <a:pPr algn="ctr"/>
                      <a:r>
                        <a:rPr lang="sr-Latn-CS" dirty="0" smtClean="0"/>
                        <a:t>MNOŽINA</a:t>
                      </a:r>
                      <a:endParaRPr lang="sr-Latn-CS" b="1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4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dirty="0" smtClean="0"/>
                        <a:t>ovi, ove, ova</a:t>
                      </a:r>
                      <a:endParaRPr lang="ru-RU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dirty="0" smtClean="0"/>
                        <a:t>ti, te, ta</a:t>
                      </a:r>
                      <a:endParaRPr lang="ru-RU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dirty="0" smtClean="0"/>
                        <a:t>oni one, ona</a:t>
                      </a:r>
                      <a:endParaRPr lang="ru-RU" dirty="0" smtClean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098" name="Picture 2" descr="Image result for TO SHOW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499" y="4149080"/>
            <a:ext cx="28575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756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sr-Latn-CS" sz="3200" b="1" cap="none" dirty="0">
                <a:ln/>
                <a:solidFill>
                  <a:schemeClr val="accent3"/>
                </a:solidFill>
              </a:rPr>
              <a:t>O</a:t>
            </a:r>
            <a:r>
              <a:rPr lang="sr-Latn-CS" sz="3200" b="1" cap="none" dirty="0" smtClean="0">
                <a:ln/>
                <a:solidFill>
                  <a:schemeClr val="accent3"/>
                </a:solidFill>
              </a:rPr>
              <a:t>sobine i kakvoća</a:t>
            </a:r>
            <a:endParaRPr lang="ru-RU" sz="3200" b="1" cap="none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sr-Latn-CS" dirty="0" smtClean="0"/>
          </a:p>
          <a:p>
            <a:endParaRPr lang="ru-RU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790921"/>
              </p:ext>
            </p:extLst>
          </p:nvPr>
        </p:nvGraphicFramePr>
        <p:xfrm>
          <a:off x="179512" y="1268760"/>
          <a:ext cx="8424936" cy="230425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06234"/>
                <a:gridCol w="2106234"/>
                <a:gridCol w="2106234"/>
                <a:gridCol w="2106234"/>
              </a:tblGrid>
              <a:tr h="3884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CS" kern="1200" dirty="0" smtClean="0"/>
                        <a:t>1. LICE</a:t>
                      </a:r>
                      <a:endParaRPr kumimoji="0" lang="ru-RU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CS" kern="1200" dirty="0" smtClean="0"/>
                        <a:t>2. LICE</a:t>
                      </a:r>
                      <a:endParaRPr kumimoji="0" lang="ru-RU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CS" kern="1200" dirty="0" smtClean="0"/>
                        <a:t>3.LICE</a:t>
                      </a:r>
                      <a:endParaRPr kumimoji="0" lang="ru-RU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9578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CS" kern="1200" dirty="0" smtClean="0"/>
                        <a:t>JEDNINA</a:t>
                      </a:r>
                      <a:endParaRPr kumimoji="0" lang="ru-RU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CS" kern="1200" dirty="0" smtClean="0"/>
                        <a:t>ovakav,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CS" kern="1200" dirty="0" smtClean="0"/>
                        <a:t>ovakva,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CS" kern="1200" dirty="0" smtClean="0"/>
                        <a:t>ovakvo</a:t>
                      </a:r>
                      <a:endParaRPr kumimoji="0" lang="ru-RU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CS" kern="1200" dirty="0" smtClean="0"/>
                        <a:t>takav,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CS" kern="1200" dirty="0" smtClean="0"/>
                        <a:t>takva,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CS" kern="1200" dirty="0" smtClean="0"/>
                        <a:t>takvo</a:t>
                      </a:r>
                      <a:endParaRPr kumimoji="0" lang="sr-Latn-CS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CS" kern="1200" dirty="0" smtClean="0"/>
                        <a:t>onakav,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CS" kern="1200" dirty="0" smtClean="0"/>
                        <a:t>onakva,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CS" kern="1200" dirty="0" smtClean="0"/>
                        <a:t>onakvo</a:t>
                      </a:r>
                      <a:endParaRPr kumimoji="0" lang="ru-RU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9578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CS" kern="1200" dirty="0" smtClean="0"/>
                        <a:t>MNOŽINA</a:t>
                      </a:r>
                      <a:endParaRPr kumimoji="0" lang="ru-RU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CS" kern="1200" dirty="0" smtClean="0"/>
                        <a:t>ovakvi,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CS" kern="1200" dirty="0" smtClean="0"/>
                        <a:t>ovakve,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CS" kern="1200" dirty="0" smtClean="0"/>
                        <a:t>ovakva</a:t>
                      </a:r>
                      <a:endParaRPr kumimoji="0" lang="ru-RU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CS" kern="1200" dirty="0" smtClean="0"/>
                        <a:t>takvi,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CS" kern="1200" dirty="0" smtClean="0"/>
                        <a:t> takve,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CS" kern="1200" dirty="0" smtClean="0"/>
                        <a:t> takva</a:t>
                      </a:r>
                      <a:endParaRPr kumimoji="0" lang="ru-RU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CS" kern="1200" dirty="0" smtClean="0"/>
                        <a:t>onakvi,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CS" kern="1200" dirty="0" smtClean="0"/>
                        <a:t>onakve,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CS" kern="1200" dirty="0" smtClean="0"/>
                        <a:t>onakva</a:t>
                      </a:r>
                      <a:endParaRPr kumimoji="0" lang="ru-RU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7" name="Picture 2" descr="Image result for fat and skinny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704327"/>
            <a:ext cx="3456111" cy="3123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79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sr-Latn-CS" b="1" cap="none" dirty="0" smtClean="0">
                <a:ln/>
                <a:solidFill>
                  <a:schemeClr val="accent3"/>
                </a:solidFill>
              </a:rPr>
              <a:t>Količina i veličina</a:t>
            </a:r>
            <a:endParaRPr lang="ru-RU" b="1" cap="none" dirty="0">
              <a:ln/>
              <a:solidFill>
                <a:schemeClr val="accent3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46002917"/>
              </p:ext>
            </p:extLst>
          </p:nvPr>
        </p:nvGraphicFramePr>
        <p:xfrm>
          <a:off x="259346" y="1196752"/>
          <a:ext cx="8568952" cy="238956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42238"/>
                <a:gridCol w="2142238"/>
                <a:gridCol w="2142238"/>
                <a:gridCol w="2142238"/>
              </a:tblGrid>
              <a:tr h="425641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82973" marR="829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/>
                        <a:t>1. LICE</a:t>
                      </a:r>
                      <a:endParaRPr lang="ru-RU" dirty="0"/>
                    </a:p>
                  </a:txBody>
                  <a:tcPr marL="82973" marR="829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/>
                        <a:t>2. LICE</a:t>
                      </a:r>
                      <a:endParaRPr lang="ru-RU" dirty="0"/>
                    </a:p>
                  </a:txBody>
                  <a:tcPr marL="82973" marR="829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/>
                        <a:t>3. LICE</a:t>
                      </a:r>
                      <a:endParaRPr lang="ru-RU" dirty="0"/>
                    </a:p>
                  </a:txBody>
                  <a:tcPr marL="82973" marR="82973" anchor="ctr"/>
                </a:tc>
              </a:tr>
              <a:tr h="1049526">
                <a:tc>
                  <a:txBody>
                    <a:bodyPr/>
                    <a:lstStyle/>
                    <a:p>
                      <a:pPr algn="ctr"/>
                      <a:r>
                        <a:rPr lang="sr-Latn-CS" b="1" dirty="0" smtClean="0"/>
                        <a:t>JEDNINA</a:t>
                      </a:r>
                      <a:endParaRPr lang="ru-RU" b="1" dirty="0"/>
                    </a:p>
                  </a:txBody>
                  <a:tcPr marL="82973" marR="829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/>
                        <a:t>ovoliki,</a:t>
                      </a:r>
                    </a:p>
                    <a:p>
                      <a:pPr algn="ctr"/>
                      <a:r>
                        <a:rPr lang="sr-Latn-CS" dirty="0" smtClean="0"/>
                        <a:t>ovolika, </a:t>
                      </a:r>
                    </a:p>
                    <a:p>
                      <a:pPr algn="ctr"/>
                      <a:r>
                        <a:rPr lang="sr-Latn-CS" dirty="0" smtClean="0"/>
                        <a:t>ovoliko</a:t>
                      </a:r>
                      <a:endParaRPr lang="ru-RU" dirty="0"/>
                    </a:p>
                  </a:txBody>
                  <a:tcPr marL="82973" marR="829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/>
                        <a:t>toliki, </a:t>
                      </a:r>
                    </a:p>
                    <a:p>
                      <a:pPr algn="ctr"/>
                      <a:r>
                        <a:rPr lang="sr-Latn-CS" dirty="0" smtClean="0"/>
                        <a:t>tolika,</a:t>
                      </a:r>
                    </a:p>
                    <a:p>
                      <a:pPr algn="ctr"/>
                      <a:r>
                        <a:rPr lang="sr-Latn-CS" dirty="0" smtClean="0"/>
                        <a:t>toliko</a:t>
                      </a:r>
                      <a:endParaRPr lang="ru-RU" dirty="0"/>
                    </a:p>
                  </a:txBody>
                  <a:tcPr marL="82973" marR="829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/>
                        <a:t>onoliki, </a:t>
                      </a:r>
                    </a:p>
                    <a:p>
                      <a:pPr algn="ctr"/>
                      <a:r>
                        <a:rPr lang="sr-Latn-CS" dirty="0" smtClean="0"/>
                        <a:t>onolika,</a:t>
                      </a:r>
                    </a:p>
                    <a:p>
                      <a:pPr algn="ctr"/>
                      <a:r>
                        <a:rPr lang="sr-Latn-CS" dirty="0" smtClean="0"/>
                        <a:t>onoliko</a:t>
                      </a:r>
                      <a:endParaRPr lang="ru-RU" dirty="0"/>
                    </a:p>
                  </a:txBody>
                  <a:tcPr marL="82973" marR="82973" anchor="ctr"/>
                </a:tc>
              </a:tr>
              <a:tr h="425641">
                <a:tc>
                  <a:txBody>
                    <a:bodyPr/>
                    <a:lstStyle/>
                    <a:p>
                      <a:pPr algn="ctr"/>
                      <a:r>
                        <a:rPr lang="sr-Latn-CS" b="1" dirty="0" smtClean="0"/>
                        <a:t>MNOŽINA</a:t>
                      </a:r>
                      <a:endParaRPr lang="ru-RU" b="1" dirty="0"/>
                    </a:p>
                  </a:txBody>
                  <a:tcPr marL="82973" marR="829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/>
                        <a:t>Ovoliki,</a:t>
                      </a:r>
                    </a:p>
                    <a:p>
                      <a:pPr algn="ctr"/>
                      <a:r>
                        <a:rPr lang="sr-Latn-CS" dirty="0" smtClean="0"/>
                        <a:t>Ovolike,</a:t>
                      </a:r>
                    </a:p>
                    <a:p>
                      <a:pPr algn="ctr"/>
                      <a:r>
                        <a:rPr lang="sr-Latn-CS" dirty="0" smtClean="0"/>
                        <a:t>ovolika</a:t>
                      </a:r>
                    </a:p>
                  </a:txBody>
                  <a:tcPr marL="82973" marR="829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/>
                        <a:t>Toliki,</a:t>
                      </a:r>
                    </a:p>
                    <a:p>
                      <a:pPr algn="ctr"/>
                      <a:r>
                        <a:rPr lang="sr-Latn-CS" dirty="0" smtClean="0"/>
                        <a:t>Tolike,</a:t>
                      </a:r>
                    </a:p>
                    <a:p>
                      <a:pPr algn="ctr"/>
                      <a:r>
                        <a:rPr lang="sr-Latn-CS" dirty="0" smtClean="0"/>
                        <a:t>Tolika</a:t>
                      </a:r>
                    </a:p>
                  </a:txBody>
                  <a:tcPr marL="82973" marR="829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/>
                        <a:t>Onoliki,</a:t>
                      </a:r>
                    </a:p>
                    <a:p>
                      <a:pPr algn="ctr"/>
                      <a:r>
                        <a:rPr lang="sr-Latn-CS" dirty="0" smtClean="0"/>
                        <a:t>Onolike,</a:t>
                      </a:r>
                    </a:p>
                    <a:p>
                      <a:pPr algn="ctr"/>
                      <a:r>
                        <a:rPr lang="sr-Latn-CS" dirty="0" smtClean="0"/>
                        <a:t>onolika</a:t>
                      </a:r>
                      <a:endParaRPr lang="ru-RU" dirty="0"/>
                    </a:p>
                  </a:txBody>
                  <a:tcPr marL="82973" marR="82973" anchor="ctr"/>
                </a:tc>
              </a:tr>
            </a:tbl>
          </a:graphicData>
        </a:graphic>
      </p:graphicFrame>
      <p:pic>
        <p:nvPicPr>
          <p:cNvPr id="5124" name="Picture 4" descr="Image result for money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188" y="4005064"/>
            <a:ext cx="2644739" cy="242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 result for high building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822" y="3788906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798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260648"/>
            <a:ext cx="7920880" cy="6264696"/>
          </a:xfrm>
        </p:spPr>
        <p:txBody>
          <a:bodyPr>
            <a:normAutofit/>
          </a:bodyPr>
          <a:lstStyle/>
          <a:p>
            <a:pPr algn="just"/>
            <a:r>
              <a:rPr lang="sr-Latn-CS" sz="3200" dirty="0" smtClean="0"/>
              <a:t>Pokazne zamjenice </a:t>
            </a:r>
            <a:r>
              <a:rPr lang="sr-Latn-C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zamjenjuju pridjeve</a:t>
            </a:r>
            <a:r>
              <a:rPr lang="sr-Latn-CS" sz="3200" dirty="0" smtClean="0"/>
              <a:t> i u rečenici imaju </a:t>
            </a:r>
            <a:r>
              <a:rPr lang="sr-Latn-C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službu atributa</a:t>
            </a:r>
            <a:r>
              <a:rPr lang="sr-Latn-CS" sz="3200" dirty="0" smtClean="0"/>
              <a:t>. </a:t>
            </a:r>
            <a:endParaRPr lang="sr-Latn-CS" sz="3200" dirty="0"/>
          </a:p>
          <a:p>
            <a:pPr algn="just"/>
            <a:r>
              <a:rPr lang="sr-Latn-CS" sz="3200" dirty="0" smtClean="0"/>
              <a:t>Ja imam </a:t>
            </a:r>
            <a:r>
              <a:rPr lang="sr-Latn-C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velikog bijelog </a:t>
            </a:r>
            <a:r>
              <a:rPr lang="sr-Latn-CS" sz="3200" dirty="0" smtClean="0"/>
              <a:t>psa.</a:t>
            </a:r>
          </a:p>
          <a:p>
            <a:pPr algn="just"/>
            <a:r>
              <a:rPr lang="sr-Latn-CS" sz="3200" dirty="0" smtClean="0"/>
              <a:t>Istog </a:t>
            </a:r>
            <a:r>
              <a:rPr lang="sr-Latn-CS" sz="3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takvog i tolikog </a:t>
            </a:r>
            <a:r>
              <a:rPr lang="sr-Latn-CS" sz="3200" dirty="0" smtClean="0"/>
              <a:t>psa ima i Sanja.</a:t>
            </a:r>
            <a:endParaRPr lang="ru-RU" sz="3200" dirty="0"/>
          </a:p>
        </p:txBody>
      </p:sp>
      <p:pic>
        <p:nvPicPr>
          <p:cNvPr id="1026" name="Picture 2" descr="Image result for big white dog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564904"/>
            <a:ext cx="5256584" cy="403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08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467600" cy="1143000"/>
          </a:xfrm>
        </p:spPr>
        <p:txBody>
          <a:bodyPr anchor="ctr"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sr-Latn-CS" sz="3200" b="1" cap="none" dirty="0" smtClean="0">
                <a:ln/>
                <a:solidFill>
                  <a:schemeClr val="accent3"/>
                </a:solidFill>
              </a:rPr>
              <a:t>ZAPAMTI!</a:t>
            </a:r>
            <a:endParaRPr lang="ru-RU" sz="3200" b="1" cap="none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268760"/>
            <a:ext cx="7931224" cy="4989168"/>
          </a:xfrm>
        </p:spPr>
        <p:txBody>
          <a:bodyPr>
            <a:normAutofit/>
          </a:bodyPr>
          <a:lstStyle/>
          <a:p>
            <a:pPr algn="just"/>
            <a:r>
              <a:rPr lang="sr-Latn-CS" i="1" dirty="0" smtClean="0"/>
              <a:t>Pokazne zamjenice, kao i prisvojne, imaju </a:t>
            </a:r>
            <a:r>
              <a:rPr lang="sr-Latn-CS" b="1" i="1" dirty="0" smtClean="0"/>
              <a:t>tri lica</a:t>
            </a:r>
            <a:r>
              <a:rPr lang="sr-Latn-CS" i="1" dirty="0" smtClean="0"/>
              <a:t>, muški, ženski i srednji rod, kao i pridjevi, te spadaju u grupu pridjevskih zamjenica.</a:t>
            </a:r>
          </a:p>
          <a:p>
            <a:pPr algn="just"/>
            <a:r>
              <a:rPr lang="sr-Latn-CS" dirty="0" smtClean="0"/>
              <a:t>Od čega zavisi njihov rod, broj i padež?</a:t>
            </a:r>
          </a:p>
          <a:p>
            <a:pPr algn="just"/>
            <a:r>
              <a:rPr lang="sr-Latn-CS" dirty="0" smtClean="0"/>
              <a:t>Da li su ove zamjenice: samostalne ili nesamostalne (zavisne) riječi? </a:t>
            </a:r>
          </a:p>
          <a:p>
            <a:pPr algn="just"/>
            <a:r>
              <a:rPr lang="sr-Latn-CS" dirty="0" smtClean="0"/>
              <a:t>Obrati pažnju na ilustraciju iz Udžbenika</a:t>
            </a:r>
          </a:p>
          <a:p>
            <a:r>
              <a:rPr lang="sr-Latn-C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OVAJ,OVAKAV,OVOLIKI</a:t>
            </a:r>
            <a:r>
              <a:rPr lang="sr-Latn-CS" dirty="0"/>
              <a:t> </a:t>
            </a:r>
            <a:r>
              <a:rPr lang="sr-Latn-CS" dirty="0" smtClean="0"/>
              <a:t>- </a:t>
            </a:r>
            <a:r>
              <a:rPr lang="sr-Latn-C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blizu</a:t>
            </a:r>
            <a:endParaRPr lang="sr-Latn-CS" dirty="0" smtClean="0"/>
          </a:p>
          <a:p>
            <a:r>
              <a:rPr lang="sr-Latn-C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TAJ,TAKAV,TOLIKI </a:t>
            </a:r>
            <a:r>
              <a:rPr lang="sr-Latn-CS" dirty="0"/>
              <a:t>- </a:t>
            </a:r>
            <a:r>
              <a:rPr lang="sr-Latn-C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dalje</a:t>
            </a:r>
          </a:p>
          <a:p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ONAJ,ONAKAV,ONOLIKI</a:t>
            </a:r>
            <a:r>
              <a:rPr lang="sr-Latn-CS" dirty="0" smtClean="0"/>
              <a:t> - </a:t>
            </a:r>
            <a:r>
              <a:rPr lang="sr-Latn-C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najdalje</a:t>
            </a:r>
            <a:endParaRPr lang="ru-RU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7170" name="Picture 2" descr="Image result for don't forget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244" y="3789040"/>
            <a:ext cx="1398562" cy="261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Image result for this that these thos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3" name="Picture 5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278" y="3356992"/>
            <a:ext cx="3189722" cy="2576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075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22"/>
          <a:stretch/>
        </p:blipFill>
        <p:spPr bwMode="auto">
          <a:xfrm>
            <a:off x="4788024" y="3407209"/>
            <a:ext cx="3962400" cy="342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692696"/>
            <a:ext cx="8136904" cy="4824536"/>
          </a:xfrm>
        </p:spPr>
        <p:txBody>
          <a:bodyPr>
            <a:normAutofit/>
          </a:bodyPr>
          <a:lstStyle/>
          <a:p>
            <a:pPr algn="just"/>
            <a:r>
              <a:rPr lang="sr-Latn-CS" b="1" dirty="0" smtClean="0">
                <a:solidFill>
                  <a:srgbClr val="FF0000"/>
                </a:solidFill>
              </a:rPr>
              <a:t>Zadatak - Rad u paru</a:t>
            </a:r>
          </a:p>
          <a:p>
            <a:pPr algn="just"/>
            <a:r>
              <a:rPr lang="sr-Latn-CS" dirty="0" smtClean="0">
                <a:solidFill>
                  <a:srgbClr val="FF0000"/>
                </a:solidFill>
              </a:rPr>
              <a:t>1. </a:t>
            </a:r>
            <a:r>
              <a:rPr lang="sr-Latn-CS" dirty="0" smtClean="0"/>
              <a:t>U pozivu koji smo čitali na početku časa pronađi pokazne zamjenice, odredi im lice, rod i broj i padež.</a:t>
            </a:r>
          </a:p>
          <a:p>
            <a:pPr algn="just"/>
            <a:r>
              <a:rPr lang="sr-Latn-CS" dirty="0" smtClean="0">
                <a:solidFill>
                  <a:srgbClr val="FF0000"/>
                </a:solidFill>
              </a:rPr>
              <a:t>2. </a:t>
            </a:r>
            <a:r>
              <a:rPr lang="sr-Latn-CS" dirty="0"/>
              <a:t>N</a:t>
            </a:r>
            <a:r>
              <a:rPr lang="sr-Latn-CS" dirty="0" smtClean="0"/>
              <a:t>apiši nezvanični poziv drugu iz klupe za odlazak u bioskop. Upotrijebi tri pokazne pridjevske zamjenice. Tvoj drug treba da ih pronađe i odredi im lice, rod, broj i padež.</a:t>
            </a:r>
          </a:p>
          <a:p>
            <a:pPr algn="just"/>
            <a:r>
              <a:rPr lang="sr-Latn-CS" dirty="0" smtClean="0">
                <a:solidFill>
                  <a:srgbClr val="FF0000"/>
                </a:solidFill>
              </a:rPr>
              <a:t>3</a:t>
            </a:r>
            <a:r>
              <a:rPr lang="sr-Latn-CS" dirty="0" smtClean="0"/>
              <a:t>. Domaći zadatak, </a:t>
            </a:r>
          </a:p>
          <a:p>
            <a:pPr marL="0" indent="0" algn="just">
              <a:buNone/>
            </a:pPr>
            <a:r>
              <a:rPr lang="sr-Latn-CS" dirty="0" smtClean="0"/>
              <a:t>    Radna sveska, str. 54 (11 i 12)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896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06B7BD0-9076-4F5F-B73C-B9388156F3AD}"/>
</file>

<file path=customXml/itemProps2.xml><?xml version="1.0" encoding="utf-8"?>
<ds:datastoreItem xmlns:ds="http://schemas.openxmlformats.org/officeDocument/2006/customXml" ds:itemID="{F0E14B03-C061-4556-99F8-EC090F13A1A0}"/>
</file>

<file path=customXml/itemProps3.xml><?xml version="1.0" encoding="utf-8"?>
<ds:datastoreItem xmlns:ds="http://schemas.openxmlformats.org/officeDocument/2006/customXml" ds:itemID="{7044DACF-9545-4C18-A1EF-F8E308A00F02}"/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209</TotalTime>
  <Words>525</Words>
  <Application>Microsoft Office PowerPoint</Application>
  <PresentationFormat>On-screen Show (4:3)</PresentationFormat>
  <Paragraphs>102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Oriel</vt:lpstr>
      <vt:lpstr>POKAZNE PRIDJEVSKE  ZAMJENICE VII razred prof: Nataša Markoč OŠ ,, Meksiko“ Bar</vt:lpstr>
      <vt:lpstr>PowerPoint Presentation</vt:lpstr>
      <vt:lpstr>POKAZNE PRIDJEVSKE ZAMJENICE</vt:lpstr>
      <vt:lpstr>PowerPoint Presentation</vt:lpstr>
      <vt:lpstr>Upućivanje na predmet ili biće</vt:lpstr>
      <vt:lpstr>Osobine i kakvoća</vt:lpstr>
      <vt:lpstr>Količina i veličina</vt:lpstr>
      <vt:lpstr>PowerPoint Presentation</vt:lpstr>
      <vt:lpstr>ZAPAMTI!</vt:lpstr>
      <vt:lpstr>PowerPoint Presentation</vt:lpstr>
    </vt:vector>
  </TitlesOfParts>
  <Company>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POKAZNE PRIDJEVSKE ZAMJENICE</dc:title>
  <dc:creator>MX</dc:creator>
  <cp:lastModifiedBy>hp</cp:lastModifiedBy>
  <cp:revision>25</cp:revision>
  <dcterms:created xsi:type="dcterms:W3CDTF">2019-03-10T11:44:07Z</dcterms:created>
  <dcterms:modified xsi:type="dcterms:W3CDTF">2020-03-22T10:28:13Z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