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gif" ContentType="image/gif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8"/>
  </p:notesMasterIdLst>
  <p:sldIdLst>
    <p:sldId id="256" r:id="rId2"/>
    <p:sldId id="272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71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C06CEE-929B-4F78-9FB8-EF7F6A2AD1C8}" type="doc">
      <dgm:prSet loTypeId="urn:microsoft.com/office/officeart/2005/8/layout/hList9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553DE8-C553-4195-A84F-8E61BC477225}">
      <dgm:prSet phldrT="[Text]" phldr="1"/>
      <dgm:spPr/>
      <dgm:t>
        <a:bodyPr/>
        <a:lstStyle/>
        <a:p>
          <a:endParaRPr lang="en-US" dirty="0"/>
        </a:p>
      </dgm:t>
    </dgm:pt>
    <dgm:pt modelId="{EE80AA73-73F0-4FF5-B94B-7780EE03060C}" type="parTrans" cxnId="{8125591D-F3E7-45C7-BDF1-CA8477C2182D}">
      <dgm:prSet/>
      <dgm:spPr/>
      <dgm:t>
        <a:bodyPr/>
        <a:lstStyle/>
        <a:p>
          <a:endParaRPr lang="en-US"/>
        </a:p>
      </dgm:t>
    </dgm:pt>
    <dgm:pt modelId="{863FD3A8-3746-4898-A9E8-5E8C1955C98E}" type="sibTrans" cxnId="{8125591D-F3E7-45C7-BDF1-CA8477C2182D}">
      <dgm:prSet/>
      <dgm:spPr/>
      <dgm:t>
        <a:bodyPr/>
        <a:lstStyle/>
        <a:p>
          <a:endParaRPr lang="en-US"/>
        </a:p>
      </dgm:t>
    </dgm:pt>
    <dgm:pt modelId="{B737F442-66BE-48E1-B0F0-37B434546774}">
      <dgm:prSet phldrT="[Text]"/>
      <dgm:spPr/>
      <dgm:t>
        <a:bodyPr/>
        <a:lstStyle/>
        <a:p>
          <a:pPr algn="ctr"/>
          <a:r>
            <a:rPr lang="sr-Latn-ME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IGR-O</a:t>
          </a:r>
          <a:endParaRPr lang="en-US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D6F7BA39-8A4D-48BC-85BC-512A5650DE98}" type="parTrans" cxnId="{B8F765F7-4DE9-4F78-8379-E1259C9DABC2}">
      <dgm:prSet/>
      <dgm:spPr/>
      <dgm:t>
        <a:bodyPr/>
        <a:lstStyle/>
        <a:p>
          <a:endParaRPr lang="en-US"/>
        </a:p>
      </dgm:t>
    </dgm:pt>
    <dgm:pt modelId="{AB04BA66-FAE7-40A5-A7D1-AA64D73FA6BD}" type="sibTrans" cxnId="{B8F765F7-4DE9-4F78-8379-E1259C9DABC2}">
      <dgm:prSet/>
      <dgm:spPr/>
      <dgm:t>
        <a:bodyPr/>
        <a:lstStyle/>
        <a:p>
          <a:endParaRPr lang="en-US"/>
        </a:p>
      </dgm:t>
    </dgm:pt>
    <dgm:pt modelId="{A4F2BF17-FE4D-48A3-8CE9-CDC8C76FC8FA}">
      <dgm:prSet phldrT="[Text]"/>
      <dgm:spPr/>
      <dgm:t>
        <a:bodyPr/>
        <a:lstStyle/>
        <a:p>
          <a:endParaRPr lang="en-US" dirty="0"/>
        </a:p>
      </dgm:t>
    </dgm:pt>
    <dgm:pt modelId="{9ECB6A46-207A-4312-AA52-D3EAB0126BBB}" type="parTrans" cxnId="{B90F85B2-671D-4D01-9344-0B0172FA1FF8}">
      <dgm:prSet/>
      <dgm:spPr/>
      <dgm:t>
        <a:bodyPr/>
        <a:lstStyle/>
        <a:p>
          <a:endParaRPr lang="en-US"/>
        </a:p>
      </dgm:t>
    </dgm:pt>
    <dgm:pt modelId="{D2C99D69-C7B2-48EB-97B0-FCF1350A2937}" type="sibTrans" cxnId="{B90F85B2-671D-4D01-9344-0B0172FA1FF8}">
      <dgm:prSet/>
      <dgm:spPr/>
      <dgm:t>
        <a:bodyPr/>
        <a:lstStyle/>
        <a:p>
          <a:endParaRPr lang="en-US"/>
        </a:p>
      </dgm:t>
    </dgm:pt>
    <dgm:pt modelId="{06EBB42F-F148-4C23-B947-9DB5B4910930}">
      <dgm:prSet phldrT="[Text]" phldr="1"/>
      <dgm:spPr/>
      <dgm:t>
        <a:bodyPr/>
        <a:lstStyle/>
        <a:p>
          <a:endParaRPr lang="en-US" dirty="0"/>
        </a:p>
      </dgm:t>
    </dgm:pt>
    <dgm:pt modelId="{7619AAC9-00F6-493C-A304-1F1061DD32FF}" type="parTrans" cxnId="{77CD4288-96D1-4C1F-88DD-B158D0DB28FD}">
      <dgm:prSet/>
      <dgm:spPr/>
      <dgm:t>
        <a:bodyPr/>
        <a:lstStyle/>
        <a:p>
          <a:endParaRPr lang="en-US"/>
        </a:p>
      </dgm:t>
    </dgm:pt>
    <dgm:pt modelId="{7837024A-74C7-4720-9FB1-74FFD9932108}" type="sibTrans" cxnId="{77CD4288-96D1-4C1F-88DD-B158D0DB28FD}">
      <dgm:prSet/>
      <dgm:spPr/>
      <dgm:t>
        <a:bodyPr/>
        <a:lstStyle/>
        <a:p>
          <a:endParaRPr lang="en-US"/>
        </a:p>
      </dgm:t>
    </dgm:pt>
    <dgm:pt modelId="{E8C50312-C6A5-49BC-9966-F3476B8D9114}">
      <dgm:prSet phldrT="[Text]"/>
      <dgm:spPr/>
      <dgm:t>
        <a:bodyPr/>
        <a:lstStyle/>
        <a:p>
          <a:pPr algn="ctr"/>
          <a:r>
            <a:rPr lang="sr-Latn-ME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IGR-AČ</a:t>
          </a:r>
          <a:endParaRPr lang="en-US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757557A2-5C44-4B59-87D5-3F6B29D567C2}" type="parTrans" cxnId="{69B9C617-8297-4C32-A5AE-DD336720481E}">
      <dgm:prSet/>
      <dgm:spPr/>
      <dgm:t>
        <a:bodyPr/>
        <a:lstStyle/>
        <a:p>
          <a:endParaRPr lang="en-US"/>
        </a:p>
      </dgm:t>
    </dgm:pt>
    <dgm:pt modelId="{A1C76F6D-6DBF-4FD9-B721-4454ED1EAC2C}" type="sibTrans" cxnId="{69B9C617-8297-4C32-A5AE-DD336720481E}">
      <dgm:prSet/>
      <dgm:spPr/>
      <dgm:t>
        <a:bodyPr/>
        <a:lstStyle/>
        <a:p>
          <a:endParaRPr lang="en-US"/>
        </a:p>
      </dgm:t>
    </dgm:pt>
    <dgm:pt modelId="{D5EC659E-DEFD-4BFD-AA13-832151568A45}">
      <dgm:prSet phldrT="[Text]"/>
      <dgm:spPr/>
      <dgm:t>
        <a:bodyPr/>
        <a:lstStyle/>
        <a:p>
          <a:endParaRPr lang="en-US" dirty="0"/>
        </a:p>
      </dgm:t>
    </dgm:pt>
    <dgm:pt modelId="{CF102B10-1DA0-494A-824D-2288A79DCC68}" type="parTrans" cxnId="{6A55307E-C96E-46D4-AA65-284DD1134EA8}">
      <dgm:prSet/>
      <dgm:spPr/>
      <dgm:t>
        <a:bodyPr/>
        <a:lstStyle/>
        <a:p>
          <a:endParaRPr lang="en-US"/>
        </a:p>
      </dgm:t>
    </dgm:pt>
    <dgm:pt modelId="{E887D75B-18F8-409F-9919-6613080A3205}" type="sibTrans" cxnId="{6A55307E-C96E-46D4-AA65-284DD1134EA8}">
      <dgm:prSet/>
      <dgm:spPr/>
      <dgm:t>
        <a:bodyPr/>
        <a:lstStyle/>
        <a:p>
          <a:endParaRPr lang="en-US"/>
        </a:p>
      </dgm:t>
    </dgm:pt>
    <dgm:pt modelId="{B339AE67-7CE2-4EF7-9448-988570115E03}" type="pres">
      <dgm:prSet presAssocID="{62C06CEE-929B-4F78-9FB8-EF7F6A2AD1C8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16888DD-52C1-40CE-B163-ED2EBFBFD0FB}" type="pres">
      <dgm:prSet presAssocID="{37553DE8-C553-4195-A84F-8E61BC477225}" presName="posSpace" presStyleCnt="0"/>
      <dgm:spPr/>
    </dgm:pt>
    <dgm:pt modelId="{CD8FE7AE-1CFC-4E5A-BDFB-0115998F800E}" type="pres">
      <dgm:prSet presAssocID="{37553DE8-C553-4195-A84F-8E61BC477225}" presName="vertFlow" presStyleCnt="0"/>
      <dgm:spPr/>
    </dgm:pt>
    <dgm:pt modelId="{7BD229B1-CA80-4B5B-9CB4-AEDAD17C5A5D}" type="pres">
      <dgm:prSet presAssocID="{37553DE8-C553-4195-A84F-8E61BC477225}" presName="topSpace" presStyleCnt="0"/>
      <dgm:spPr/>
    </dgm:pt>
    <dgm:pt modelId="{8E57E977-4B6D-4F2E-9CF6-3CF372B9BB09}" type="pres">
      <dgm:prSet presAssocID="{37553DE8-C553-4195-A84F-8E61BC477225}" presName="firstComp" presStyleCnt="0"/>
      <dgm:spPr/>
    </dgm:pt>
    <dgm:pt modelId="{D8B6FACC-54B9-488B-ADE7-6D22980AEABE}" type="pres">
      <dgm:prSet presAssocID="{37553DE8-C553-4195-A84F-8E61BC477225}" presName="firstChild" presStyleLbl="bgAccFollowNode1" presStyleIdx="0" presStyleCnt="4"/>
      <dgm:spPr/>
      <dgm:t>
        <a:bodyPr/>
        <a:lstStyle/>
        <a:p>
          <a:endParaRPr lang="en-US"/>
        </a:p>
      </dgm:t>
    </dgm:pt>
    <dgm:pt modelId="{05DFF51E-E0FC-4B95-B21F-1DC8D827BF90}" type="pres">
      <dgm:prSet presAssocID="{37553DE8-C553-4195-A84F-8E61BC477225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519B6-7E96-408B-87EA-0E335C2C919A}" type="pres">
      <dgm:prSet presAssocID="{A4F2BF17-FE4D-48A3-8CE9-CDC8C76FC8FA}" presName="comp" presStyleCnt="0"/>
      <dgm:spPr/>
    </dgm:pt>
    <dgm:pt modelId="{A2C60261-6A31-492E-BD50-A3DF228864D8}" type="pres">
      <dgm:prSet presAssocID="{A4F2BF17-FE4D-48A3-8CE9-CDC8C76FC8FA}" presName="child" presStyleLbl="bgAccFollowNode1" presStyleIdx="1" presStyleCnt="4"/>
      <dgm:spPr/>
      <dgm:t>
        <a:bodyPr/>
        <a:lstStyle/>
        <a:p>
          <a:endParaRPr lang="en-US"/>
        </a:p>
      </dgm:t>
    </dgm:pt>
    <dgm:pt modelId="{055CB607-2369-409C-8A67-4B5CB1078E7E}" type="pres">
      <dgm:prSet presAssocID="{A4F2BF17-FE4D-48A3-8CE9-CDC8C76FC8FA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C30F17-5E2C-4045-AC89-236397EC4971}" type="pres">
      <dgm:prSet presAssocID="{37553DE8-C553-4195-A84F-8E61BC477225}" presName="negSpace" presStyleCnt="0"/>
      <dgm:spPr/>
    </dgm:pt>
    <dgm:pt modelId="{7C9633CB-540F-4A0A-BB85-C91ADEECBE46}" type="pres">
      <dgm:prSet presAssocID="{37553DE8-C553-4195-A84F-8E61BC477225}" presName="circle" presStyleLbl="node1" presStyleIdx="0" presStyleCnt="2"/>
      <dgm:spPr/>
      <dgm:t>
        <a:bodyPr/>
        <a:lstStyle/>
        <a:p>
          <a:endParaRPr lang="ru-RU"/>
        </a:p>
      </dgm:t>
    </dgm:pt>
    <dgm:pt modelId="{9D2F3138-C528-4124-9648-E8BDCEF819F8}" type="pres">
      <dgm:prSet presAssocID="{863FD3A8-3746-4898-A9E8-5E8C1955C98E}" presName="transSpace" presStyleCnt="0"/>
      <dgm:spPr/>
    </dgm:pt>
    <dgm:pt modelId="{95F206CF-F725-4DF3-BD75-82A0A88A1F2F}" type="pres">
      <dgm:prSet presAssocID="{06EBB42F-F148-4C23-B947-9DB5B4910930}" presName="posSpace" presStyleCnt="0"/>
      <dgm:spPr/>
    </dgm:pt>
    <dgm:pt modelId="{A208C3C9-CF1A-422F-A883-8FC5DF9C024A}" type="pres">
      <dgm:prSet presAssocID="{06EBB42F-F148-4C23-B947-9DB5B4910930}" presName="vertFlow" presStyleCnt="0"/>
      <dgm:spPr/>
    </dgm:pt>
    <dgm:pt modelId="{8E6371A2-1349-44EB-A162-69D040991521}" type="pres">
      <dgm:prSet presAssocID="{06EBB42F-F148-4C23-B947-9DB5B4910930}" presName="topSpace" presStyleCnt="0"/>
      <dgm:spPr/>
    </dgm:pt>
    <dgm:pt modelId="{4F5B4FBF-E1F8-4506-B830-A02083F59762}" type="pres">
      <dgm:prSet presAssocID="{06EBB42F-F148-4C23-B947-9DB5B4910930}" presName="firstComp" presStyleCnt="0"/>
      <dgm:spPr/>
    </dgm:pt>
    <dgm:pt modelId="{B2211AF1-67BB-4A54-BD20-34CB42A3A8EE}" type="pres">
      <dgm:prSet presAssocID="{06EBB42F-F148-4C23-B947-9DB5B4910930}" presName="firstChild" presStyleLbl="bgAccFollowNode1" presStyleIdx="2" presStyleCnt="4"/>
      <dgm:spPr/>
      <dgm:t>
        <a:bodyPr/>
        <a:lstStyle/>
        <a:p>
          <a:endParaRPr lang="en-US"/>
        </a:p>
      </dgm:t>
    </dgm:pt>
    <dgm:pt modelId="{4098653D-9C01-4FA0-A050-C824CAB77241}" type="pres">
      <dgm:prSet presAssocID="{06EBB42F-F148-4C23-B947-9DB5B4910930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F07FE0-3A45-4D4D-9DBA-16F28AC61191}" type="pres">
      <dgm:prSet presAssocID="{D5EC659E-DEFD-4BFD-AA13-832151568A45}" presName="comp" presStyleCnt="0"/>
      <dgm:spPr/>
    </dgm:pt>
    <dgm:pt modelId="{60FD5807-2C17-451F-AF0D-58A526ACEAA8}" type="pres">
      <dgm:prSet presAssocID="{D5EC659E-DEFD-4BFD-AA13-832151568A45}" presName="child" presStyleLbl="bgAccFollowNode1" presStyleIdx="3" presStyleCnt="4"/>
      <dgm:spPr/>
      <dgm:t>
        <a:bodyPr/>
        <a:lstStyle/>
        <a:p>
          <a:endParaRPr lang="ru-RU"/>
        </a:p>
      </dgm:t>
    </dgm:pt>
    <dgm:pt modelId="{60EE9319-2D00-48B6-96BC-CB50E19C9806}" type="pres">
      <dgm:prSet presAssocID="{D5EC659E-DEFD-4BFD-AA13-832151568A45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89B865-3D08-4AA0-BDBA-353FCE485FC6}" type="pres">
      <dgm:prSet presAssocID="{06EBB42F-F148-4C23-B947-9DB5B4910930}" presName="negSpace" presStyleCnt="0"/>
      <dgm:spPr/>
    </dgm:pt>
    <dgm:pt modelId="{11A71A3A-D17E-4287-AEEC-4A8E10F5C225}" type="pres">
      <dgm:prSet presAssocID="{06EBB42F-F148-4C23-B947-9DB5B4910930}" presName="circle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69B9C617-8297-4C32-A5AE-DD336720481E}" srcId="{06EBB42F-F148-4C23-B947-9DB5B4910930}" destId="{E8C50312-C6A5-49BC-9966-F3476B8D9114}" srcOrd="0" destOrd="0" parTransId="{757557A2-5C44-4B59-87D5-3F6B29D567C2}" sibTransId="{A1C76F6D-6DBF-4FD9-B721-4454ED1EAC2C}"/>
    <dgm:cxn modelId="{77CD4288-96D1-4C1F-88DD-B158D0DB28FD}" srcId="{62C06CEE-929B-4F78-9FB8-EF7F6A2AD1C8}" destId="{06EBB42F-F148-4C23-B947-9DB5B4910930}" srcOrd="1" destOrd="0" parTransId="{7619AAC9-00F6-493C-A304-1F1061DD32FF}" sibTransId="{7837024A-74C7-4720-9FB1-74FFD9932108}"/>
    <dgm:cxn modelId="{11AAD288-D2E3-40E9-8120-719BF50B5186}" type="presOf" srcId="{B737F442-66BE-48E1-B0F0-37B434546774}" destId="{05DFF51E-E0FC-4B95-B21F-1DC8D827BF90}" srcOrd="1" destOrd="0" presId="urn:microsoft.com/office/officeart/2005/8/layout/hList9"/>
    <dgm:cxn modelId="{7BDA04AA-0562-4ABC-8488-B87732A5C170}" type="presOf" srcId="{B737F442-66BE-48E1-B0F0-37B434546774}" destId="{D8B6FACC-54B9-488B-ADE7-6D22980AEABE}" srcOrd="0" destOrd="0" presId="urn:microsoft.com/office/officeart/2005/8/layout/hList9"/>
    <dgm:cxn modelId="{F87AFBC8-383E-4C9D-B42F-3121DEC2810D}" type="presOf" srcId="{E8C50312-C6A5-49BC-9966-F3476B8D9114}" destId="{4098653D-9C01-4FA0-A050-C824CAB77241}" srcOrd="1" destOrd="0" presId="urn:microsoft.com/office/officeart/2005/8/layout/hList9"/>
    <dgm:cxn modelId="{9396C7D1-A97F-42F4-8EBD-0E675A27DB6D}" type="presOf" srcId="{D5EC659E-DEFD-4BFD-AA13-832151568A45}" destId="{60EE9319-2D00-48B6-96BC-CB50E19C9806}" srcOrd="1" destOrd="0" presId="urn:microsoft.com/office/officeart/2005/8/layout/hList9"/>
    <dgm:cxn modelId="{90B8B15F-8ABF-424A-ABFF-10419E9D5E6D}" type="presOf" srcId="{A4F2BF17-FE4D-48A3-8CE9-CDC8C76FC8FA}" destId="{A2C60261-6A31-492E-BD50-A3DF228864D8}" srcOrd="0" destOrd="0" presId="urn:microsoft.com/office/officeart/2005/8/layout/hList9"/>
    <dgm:cxn modelId="{72B58048-56D7-422D-9A70-DC6CEEF78751}" type="presOf" srcId="{37553DE8-C553-4195-A84F-8E61BC477225}" destId="{7C9633CB-540F-4A0A-BB85-C91ADEECBE46}" srcOrd="0" destOrd="0" presId="urn:microsoft.com/office/officeart/2005/8/layout/hList9"/>
    <dgm:cxn modelId="{01C7D3B0-EFB2-4E5F-A5B2-09FA247CBBDE}" type="presOf" srcId="{06EBB42F-F148-4C23-B947-9DB5B4910930}" destId="{11A71A3A-D17E-4287-AEEC-4A8E10F5C225}" srcOrd="0" destOrd="0" presId="urn:microsoft.com/office/officeart/2005/8/layout/hList9"/>
    <dgm:cxn modelId="{3E1E7049-FCDC-4CDA-88D2-1478DD924074}" type="presOf" srcId="{E8C50312-C6A5-49BC-9966-F3476B8D9114}" destId="{B2211AF1-67BB-4A54-BD20-34CB42A3A8EE}" srcOrd="0" destOrd="0" presId="urn:microsoft.com/office/officeart/2005/8/layout/hList9"/>
    <dgm:cxn modelId="{B8F765F7-4DE9-4F78-8379-E1259C9DABC2}" srcId="{37553DE8-C553-4195-A84F-8E61BC477225}" destId="{B737F442-66BE-48E1-B0F0-37B434546774}" srcOrd="0" destOrd="0" parTransId="{D6F7BA39-8A4D-48BC-85BC-512A5650DE98}" sibTransId="{AB04BA66-FAE7-40A5-A7D1-AA64D73FA6BD}"/>
    <dgm:cxn modelId="{928BE041-8F9C-466E-8703-0F675A8B0295}" type="presOf" srcId="{A4F2BF17-FE4D-48A3-8CE9-CDC8C76FC8FA}" destId="{055CB607-2369-409C-8A67-4B5CB1078E7E}" srcOrd="1" destOrd="0" presId="urn:microsoft.com/office/officeart/2005/8/layout/hList9"/>
    <dgm:cxn modelId="{6A55307E-C96E-46D4-AA65-284DD1134EA8}" srcId="{06EBB42F-F148-4C23-B947-9DB5B4910930}" destId="{D5EC659E-DEFD-4BFD-AA13-832151568A45}" srcOrd="1" destOrd="0" parTransId="{CF102B10-1DA0-494A-824D-2288A79DCC68}" sibTransId="{E887D75B-18F8-409F-9919-6613080A3205}"/>
    <dgm:cxn modelId="{0448B006-BB3D-4D47-8744-25AF954ABA5C}" type="presOf" srcId="{D5EC659E-DEFD-4BFD-AA13-832151568A45}" destId="{60FD5807-2C17-451F-AF0D-58A526ACEAA8}" srcOrd="0" destOrd="0" presId="urn:microsoft.com/office/officeart/2005/8/layout/hList9"/>
    <dgm:cxn modelId="{B90F85B2-671D-4D01-9344-0B0172FA1FF8}" srcId="{37553DE8-C553-4195-A84F-8E61BC477225}" destId="{A4F2BF17-FE4D-48A3-8CE9-CDC8C76FC8FA}" srcOrd="1" destOrd="0" parTransId="{9ECB6A46-207A-4312-AA52-D3EAB0126BBB}" sibTransId="{D2C99D69-C7B2-48EB-97B0-FCF1350A2937}"/>
    <dgm:cxn modelId="{4D9BA8F3-F068-439F-AB0F-F8D819B5F6D9}" type="presOf" srcId="{62C06CEE-929B-4F78-9FB8-EF7F6A2AD1C8}" destId="{B339AE67-7CE2-4EF7-9448-988570115E03}" srcOrd="0" destOrd="0" presId="urn:microsoft.com/office/officeart/2005/8/layout/hList9"/>
    <dgm:cxn modelId="{8125591D-F3E7-45C7-BDF1-CA8477C2182D}" srcId="{62C06CEE-929B-4F78-9FB8-EF7F6A2AD1C8}" destId="{37553DE8-C553-4195-A84F-8E61BC477225}" srcOrd="0" destOrd="0" parTransId="{EE80AA73-73F0-4FF5-B94B-7780EE03060C}" sibTransId="{863FD3A8-3746-4898-A9E8-5E8C1955C98E}"/>
    <dgm:cxn modelId="{A8103665-B33C-4C71-844D-9973A39A8211}" type="presParOf" srcId="{B339AE67-7CE2-4EF7-9448-988570115E03}" destId="{116888DD-52C1-40CE-B163-ED2EBFBFD0FB}" srcOrd="0" destOrd="0" presId="urn:microsoft.com/office/officeart/2005/8/layout/hList9"/>
    <dgm:cxn modelId="{2F968EF8-3C60-4E22-947C-CAF4E201336E}" type="presParOf" srcId="{B339AE67-7CE2-4EF7-9448-988570115E03}" destId="{CD8FE7AE-1CFC-4E5A-BDFB-0115998F800E}" srcOrd="1" destOrd="0" presId="urn:microsoft.com/office/officeart/2005/8/layout/hList9"/>
    <dgm:cxn modelId="{4FAD3457-09D0-477D-9A08-4138364767A9}" type="presParOf" srcId="{CD8FE7AE-1CFC-4E5A-BDFB-0115998F800E}" destId="{7BD229B1-CA80-4B5B-9CB4-AEDAD17C5A5D}" srcOrd="0" destOrd="0" presId="urn:microsoft.com/office/officeart/2005/8/layout/hList9"/>
    <dgm:cxn modelId="{EABDB652-3F2E-4AF6-B735-2BF4D78A0B9A}" type="presParOf" srcId="{CD8FE7AE-1CFC-4E5A-BDFB-0115998F800E}" destId="{8E57E977-4B6D-4F2E-9CF6-3CF372B9BB09}" srcOrd="1" destOrd="0" presId="urn:microsoft.com/office/officeart/2005/8/layout/hList9"/>
    <dgm:cxn modelId="{30C9CE35-ED03-4BB2-BAE4-7D3A73D15274}" type="presParOf" srcId="{8E57E977-4B6D-4F2E-9CF6-3CF372B9BB09}" destId="{D8B6FACC-54B9-488B-ADE7-6D22980AEABE}" srcOrd="0" destOrd="0" presId="urn:microsoft.com/office/officeart/2005/8/layout/hList9"/>
    <dgm:cxn modelId="{98B2C3D1-1F7F-4DE2-99BC-93BB7D28EF0A}" type="presParOf" srcId="{8E57E977-4B6D-4F2E-9CF6-3CF372B9BB09}" destId="{05DFF51E-E0FC-4B95-B21F-1DC8D827BF90}" srcOrd="1" destOrd="0" presId="urn:microsoft.com/office/officeart/2005/8/layout/hList9"/>
    <dgm:cxn modelId="{6111709F-CDED-4747-BC71-D6EAA1ED3DCE}" type="presParOf" srcId="{CD8FE7AE-1CFC-4E5A-BDFB-0115998F800E}" destId="{3D0519B6-7E96-408B-87EA-0E335C2C919A}" srcOrd="2" destOrd="0" presId="urn:microsoft.com/office/officeart/2005/8/layout/hList9"/>
    <dgm:cxn modelId="{75CD976D-3E35-4BCE-8A6E-A5BAB578ED37}" type="presParOf" srcId="{3D0519B6-7E96-408B-87EA-0E335C2C919A}" destId="{A2C60261-6A31-492E-BD50-A3DF228864D8}" srcOrd="0" destOrd="0" presId="urn:microsoft.com/office/officeart/2005/8/layout/hList9"/>
    <dgm:cxn modelId="{D3AFF34B-2E44-4A17-8CA7-C6290F807077}" type="presParOf" srcId="{3D0519B6-7E96-408B-87EA-0E335C2C919A}" destId="{055CB607-2369-409C-8A67-4B5CB1078E7E}" srcOrd="1" destOrd="0" presId="urn:microsoft.com/office/officeart/2005/8/layout/hList9"/>
    <dgm:cxn modelId="{FDC8E95F-2236-40E2-B8F1-8224D892657F}" type="presParOf" srcId="{B339AE67-7CE2-4EF7-9448-988570115E03}" destId="{A8C30F17-5E2C-4045-AC89-236397EC4971}" srcOrd="2" destOrd="0" presId="urn:microsoft.com/office/officeart/2005/8/layout/hList9"/>
    <dgm:cxn modelId="{8DBE2496-DCAB-410D-942C-1ACEDEBEABEE}" type="presParOf" srcId="{B339AE67-7CE2-4EF7-9448-988570115E03}" destId="{7C9633CB-540F-4A0A-BB85-C91ADEECBE46}" srcOrd="3" destOrd="0" presId="urn:microsoft.com/office/officeart/2005/8/layout/hList9"/>
    <dgm:cxn modelId="{D6E72449-A936-4237-9F8F-32D0D0E8693D}" type="presParOf" srcId="{B339AE67-7CE2-4EF7-9448-988570115E03}" destId="{9D2F3138-C528-4124-9648-E8BDCEF819F8}" srcOrd="4" destOrd="0" presId="urn:microsoft.com/office/officeart/2005/8/layout/hList9"/>
    <dgm:cxn modelId="{17818D73-AC43-433B-A881-0F2F922C421E}" type="presParOf" srcId="{B339AE67-7CE2-4EF7-9448-988570115E03}" destId="{95F206CF-F725-4DF3-BD75-82A0A88A1F2F}" srcOrd="5" destOrd="0" presId="urn:microsoft.com/office/officeart/2005/8/layout/hList9"/>
    <dgm:cxn modelId="{B78C919E-6D27-4682-B695-C9B1B2026904}" type="presParOf" srcId="{B339AE67-7CE2-4EF7-9448-988570115E03}" destId="{A208C3C9-CF1A-422F-A883-8FC5DF9C024A}" srcOrd="6" destOrd="0" presId="urn:microsoft.com/office/officeart/2005/8/layout/hList9"/>
    <dgm:cxn modelId="{5EB7CF45-13E3-49D8-84CF-717273FE796A}" type="presParOf" srcId="{A208C3C9-CF1A-422F-A883-8FC5DF9C024A}" destId="{8E6371A2-1349-44EB-A162-69D040991521}" srcOrd="0" destOrd="0" presId="urn:microsoft.com/office/officeart/2005/8/layout/hList9"/>
    <dgm:cxn modelId="{DFA71F88-FE55-4844-9C17-E861F00C16E1}" type="presParOf" srcId="{A208C3C9-CF1A-422F-A883-8FC5DF9C024A}" destId="{4F5B4FBF-E1F8-4506-B830-A02083F59762}" srcOrd="1" destOrd="0" presId="urn:microsoft.com/office/officeart/2005/8/layout/hList9"/>
    <dgm:cxn modelId="{0A0C02AB-73AA-4180-9CB2-30AE85C0E5BB}" type="presParOf" srcId="{4F5B4FBF-E1F8-4506-B830-A02083F59762}" destId="{B2211AF1-67BB-4A54-BD20-34CB42A3A8EE}" srcOrd="0" destOrd="0" presId="urn:microsoft.com/office/officeart/2005/8/layout/hList9"/>
    <dgm:cxn modelId="{2DC0DFF7-3103-466A-9786-1E626D4F2586}" type="presParOf" srcId="{4F5B4FBF-E1F8-4506-B830-A02083F59762}" destId="{4098653D-9C01-4FA0-A050-C824CAB77241}" srcOrd="1" destOrd="0" presId="urn:microsoft.com/office/officeart/2005/8/layout/hList9"/>
    <dgm:cxn modelId="{2F492744-D797-4187-AD61-794037AA441B}" type="presParOf" srcId="{A208C3C9-CF1A-422F-A883-8FC5DF9C024A}" destId="{A3F07FE0-3A45-4D4D-9DBA-16F28AC61191}" srcOrd="2" destOrd="0" presId="urn:microsoft.com/office/officeart/2005/8/layout/hList9"/>
    <dgm:cxn modelId="{111EFE32-A59E-4CFA-B687-260291C55080}" type="presParOf" srcId="{A3F07FE0-3A45-4D4D-9DBA-16F28AC61191}" destId="{60FD5807-2C17-451F-AF0D-58A526ACEAA8}" srcOrd="0" destOrd="0" presId="urn:microsoft.com/office/officeart/2005/8/layout/hList9"/>
    <dgm:cxn modelId="{DCEA0647-45F7-4A03-9C52-20080480FD85}" type="presParOf" srcId="{A3F07FE0-3A45-4D4D-9DBA-16F28AC61191}" destId="{60EE9319-2D00-48B6-96BC-CB50E19C9806}" srcOrd="1" destOrd="0" presId="urn:microsoft.com/office/officeart/2005/8/layout/hList9"/>
    <dgm:cxn modelId="{FC94A980-BF70-4067-BB5E-6AFFA0D02FB6}" type="presParOf" srcId="{B339AE67-7CE2-4EF7-9448-988570115E03}" destId="{8789B865-3D08-4AA0-BDBA-353FCE485FC6}" srcOrd="7" destOrd="0" presId="urn:microsoft.com/office/officeart/2005/8/layout/hList9"/>
    <dgm:cxn modelId="{71433F07-678A-4374-92F9-AC40E59A25F1}" type="presParOf" srcId="{B339AE67-7CE2-4EF7-9448-988570115E03}" destId="{11A71A3A-D17E-4287-AEEC-4A8E10F5C225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6FACC-54B9-488B-ADE7-6D22980AEABE}">
      <dsp:nvSpPr>
        <dsp:cNvPr id="0" name=""/>
        <dsp:cNvSpPr/>
      </dsp:nvSpPr>
      <dsp:spPr>
        <a:xfrm>
          <a:off x="1016793" y="1015762"/>
          <a:ext cx="1904255" cy="12701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3000" b="1" kern="1200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IGR-O</a:t>
          </a:r>
          <a:endParaRPr lang="en-US" sz="3000" b="1" kern="1200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1321474" y="1015762"/>
        <a:ext cx="1599574" cy="1270138"/>
      </dsp:txXfrm>
    </dsp:sp>
    <dsp:sp modelId="{A2C60261-6A31-492E-BD50-A3DF228864D8}">
      <dsp:nvSpPr>
        <dsp:cNvPr id="0" name=""/>
        <dsp:cNvSpPr/>
      </dsp:nvSpPr>
      <dsp:spPr>
        <a:xfrm>
          <a:off x="1016793" y="2285900"/>
          <a:ext cx="1904255" cy="12701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1321474" y="2285900"/>
        <a:ext cx="1599574" cy="1270138"/>
      </dsp:txXfrm>
    </dsp:sp>
    <dsp:sp modelId="{7C9633CB-540F-4A0A-BB85-C91ADEECBE46}">
      <dsp:nvSpPr>
        <dsp:cNvPr id="0" name=""/>
        <dsp:cNvSpPr/>
      </dsp:nvSpPr>
      <dsp:spPr>
        <a:xfrm>
          <a:off x="1190" y="507960"/>
          <a:ext cx="1269503" cy="12695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 dirty="0"/>
        </a:p>
      </dsp:txBody>
      <dsp:txXfrm>
        <a:off x="187104" y="693874"/>
        <a:ext cx="897675" cy="897675"/>
      </dsp:txXfrm>
    </dsp:sp>
    <dsp:sp modelId="{B2211AF1-67BB-4A54-BD20-34CB42A3A8EE}">
      <dsp:nvSpPr>
        <dsp:cNvPr id="0" name=""/>
        <dsp:cNvSpPr/>
      </dsp:nvSpPr>
      <dsp:spPr>
        <a:xfrm>
          <a:off x="4190553" y="1015762"/>
          <a:ext cx="1904255" cy="12701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3000" b="1" kern="1200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IGR-AČ</a:t>
          </a:r>
          <a:endParaRPr lang="en-US" sz="3000" b="1" kern="1200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4495234" y="1015762"/>
        <a:ext cx="1599574" cy="1270138"/>
      </dsp:txXfrm>
    </dsp:sp>
    <dsp:sp modelId="{60FD5807-2C17-451F-AF0D-58A526ACEAA8}">
      <dsp:nvSpPr>
        <dsp:cNvPr id="0" name=""/>
        <dsp:cNvSpPr/>
      </dsp:nvSpPr>
      <dsp:spPr>
        <a:xfrm>
          <a:off x="4190553" y="2285900"/>
          <a:ext cx="1904255" cy="12701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4495234" y="2285900"/>
        <a:ext cx="1599574" cy="1270138"/>
      </dsp:txXfrm>
    </dsp:sp>
    <dsp:sp modelId="{11A71A3A-D17E-4287-AEEC-4A8E10F5C225}">
      <dsp:nvSpPr>
        <dsp:cNvPr id="0" name=""/>
        <dsp:cNvSpPr/>
      </dsp:nvSpPr>
      <dsp:spPr>
        <a:xfrm>
          <a:off x="3174950" y="507960"/>
          <a:ext cx="1269503" cy="12695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 dirty="0"/>
        </a:p>
      </dsp:txBody>
      <dsp:txXfrm>
        <a:off x="3360864" y="693874"/>
        <a:ext cx="897675" cy="897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34FD2-69E6-46BE-B2D5-C2BEE343B346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F62EB-74C0-4D47-94E4-16DF0DE23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03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F62EB-74C0-4D47-94E4-16DF0DE231A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755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B4E69B2-3C5F-49E5-BFBE-ED9913350633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F9C52BB-194E-4AFB-89D8-A41AE0B9536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6.gi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822" y="2348880"/>
            <a:ext cx="8458200" cy="1829761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sr-Latn-CS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PROSTA, IZVEDENA I SLOŽENA </a:t>
            </a:r>
            <a:r>
              <a:rPr lang="sr-Latn-CS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RIJEČ</a:t>
            </a:r>
            <a:endParaRPr lang="ru-RU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Image result for game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447800" cy="145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toy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0648"/>
            <a:ext cx="1447800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gamer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48955"/>
            <a:ext cx="1934053" cy="145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dancer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768" y="-60047"/>
            <a:ext cx="1412370" cy="197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playground clip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473" y="380494"/>
            <a:ext cx="1795522" cy="126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16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3897" y="836712"/>
            <a:ext cx="8352928" cy="48936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IGRAČ</a:t>
            </a:r>
          </a:p>
          <a:p>
            <a:endParaRPr lang="sr-Latn-ME" sz="1000" dirty="0"/>
          </a:p>
          <a:p>
            <a:r>
              <a:rPr lang="sr-Latn-ME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IGRAČKA</a:t>
            </a:r>
          </a:p>
          <a:p>
            <a:endParaRPr lang="sr-Latn-ME" sz="1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sr-Latn-ME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IGRAČICA</a:t>
            </a:r>
          </a:p>
          <a:p>
            <a:endParaRPr lang="sr-Latn-ME" sz="1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sr-Latn-ME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IGROKAZ</a:t>
            </a:r>
          </a:p>
          <a:p>
            <a:endParaRPr lang="sr-Latn-ME" sz="1000" dirty="0"/>
          </a:p>
          <a:p>
            <a:r>
              <a:rPr lang="sr-Latn-ME" sz="28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                         IGRAONICA</a:t>
            </a:r>
            <a:endParaRPr lang="sr-Latn-ME" sz="2800" dirty="0"/>
          </a:p>
          <a:p>
            <a:r>
              <a:rPr lang="sr-Latn-ME" sz="1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                                                  </a:t>
            </a:r>
          </a:p>
          <a:p>
            <a:r>
              <a:rPr lang="sr-Latn-ME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sr-Latn-ME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                                     IGRALIŠTE</a:t>
            </a:r>
            <a:r>
              <a:rPr lang="sr-Latn-ME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endParaRPr lang="sr-Latn-ME" sz="1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sr-Latn-ME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                                       IGRAČINA</a:t>
            </a:r>
          </a:p>
          <a:p>
            <a:endParaRPr lang="sr-Latn-ME" sz="1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r>
              <a:rPr lang="sr-Latn-ME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                                                 IGRICA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33265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Uoči dio koji je zajednički u sljedećim riječima: 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4" descr="Image result for toy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980728"/>
            <a:ext cx="1375792" cy="137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gamer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7" y="2263311"/>
            <a:ext cx="1750359" cy="132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Image result for dancer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722" y="2420887"/>
            <a:ext cx="1746173" cy="244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Image result for playground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90232"/>
            <a:ext cx="1795522" cy="126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7"/>
          <a:stretch/>
        </p:blipFill>
        <p:spPr bwMode="auto">
          <a:xfrm>
            <a:off x="1012744" y="3704144"/>
            <a:ext cx="1304992" cy="186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computer game clipar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579" y="1018933"/>
            <a:ext cx="1645743" cy="164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62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488" y="132330"/>
            <a:ext cx="4486228" cy="458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295" y="132330"/>
            <a:ext cx="8435280" cy="5832648"/>
          </a:xfrm>
        </p:spPr>
        <p:txBody>
          <a:bodyPr/>
          <a:lstStyle/>
          <a:p>
            <a:r>
              <a:rPr lang="sr-Latn-CS" i="1" dirty="0" smtClean="0"/>
              <a:t>Šta je zajedničko ovim riječima?</a:t>
            </a:r>
          </a:p>
          <a:p>
            <a:r>
              <a:rPr lang="sr-Latn-CS" i="1" dirty="0" smtClean="0"/>
              <a:t>Koji je to dio?</a:t>
            </a:r>
          </a:p>
        </p:txBody>
      </p:sp>
      <p:pic>
        <p:nvPicPr>
          <p:cNvPr id="3074" name="Picture 2" descr="Image result for root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151" y="4721782"/>
            <a:ext cx="3445424" cy="165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34228" y="4703201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IGRA</a:t>
            </a:r>
            <a:endParaRPr lang="en-US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53" y="1440769"/>
            <a:ext cx="43339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v"/>
            </a:pPr>
            <a:r>
              <a:rPr lang="sr-Latn-CS" sz="2400" dirty="0"/>
              <a:t>Najmanji zajednički dio za više riječi srodnog značenja, od koga su sve te riječi nastale, naziva se </a:t>
            </a:r>
            <a:r>
              <a:rPr lang="sr-Latn-CS" sz="24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korijen </a:t>
            </a:r>
            <a:r>
              <a:rPr lang="sr-Latn-CS" sz="24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riječi</a:t>
            </a:r>
            <a:r>
              <a:rPr lang="sr-Latn-CS" sz="2400" dirty="0" smtClean="0"/>
              <a:t>.</a:t>
            </a:r>
          </a:p>
          <a:p>
            <a:endParaRPr lang="sr-Latn-CS" sz="2400" dirty="0"/>
          </a:p>
          <a:p>
            <a:pPr marL="457200" indent="-457200" algn="just">
              <a:buFont typeface="Wingdings" pitchFamily="2" charset="2"/>
              <a:buChar char="v"/>
            </a:pPr>
            <a:r>
              <a:rPr lang="sr-Latn-CS" sz="2400" dirty="0"/>
              <a:t>Tako da je riječ </a:t>
            </a:r>
            <a:r>
              <a:rPr lang="sr-Latn-CS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IGRA </a:t>
            </a:r>
            <a:r>
              <a:rPr lang="sr-Latn-CS" sz="24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korijen ili osnova </a:t>
            </a:r>
            <a:r>
              <a:rPr lang="sr-Latn-CS" sz="2400" dirty="0" smtClean="0"/>
              <a:t>za </a:t>
            </a:r>
            <a:r>
              <a:rPr lang="sr-Latn-CS" sz="2400" dirty="0"/>
              <a:t>građenje drugih riječi.</a:t>
            </a:r>
            <a:endParaRPr lang="ru-RU" sz="2400" dirty="0"/>
          </a:p>
          <a:p>
            <a:endParaRPr lang="sr-Latn-C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2528294"/>
              </p:ext>
            </p:extLst>
          </p:nvPr>
        </p:nvGraphicFramePr>
        <p:xfrm>
          <a:off x="0" y="0"/>
          <a:ext cx="9144000" cy="1988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99792"/>
                <a:gridCol w="1872208"/>
                <a:gridCol w="2286000"/>
                <a:gridCol w="2286000"/>
              </a:tblGrid>
              <a:tr h="726359"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TVORBENA OSNOVA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SUFIKS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NASTAVAK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dirty="0" smtClean="0"/>
                        <a:t>IZVEDENA RIJEČ</a:t>
                      </a:r>
                      <a:endParaRPr lang="ru-RU" dirty="0"/>
                    </a:p>
                  </a:txBody>
                  <a:tcPr anchor="ctr"/>
                </a:tc>
              </a:tr>
              <a:tr h="420827"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Igr-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-ic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-a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IGRICA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</a:tr>
              <a:tr h="420827"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Igr-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-ačk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-a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IGRAČKA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</a:tr>
              <a:tr h="420827"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Igr-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-ač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/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IGRAČ</a:t>
                      </a:r>
                      <a:endParaRPr lang="ru-RU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719" y="2077313"/>
            <a:ext cx="3360013" cy="343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root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139" y="5514637"/>
            <a:ext cx="1907174" cy="91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94912" y="5283805"/>
            <a:ext cx="94072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IGRA</a:t>
            </a:r>
            <a:endParaRPr lang="en-US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9151408">
            <a:off x="2840133" y="3859539"/>
            <a:ext cx="93468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ME" dirty="0" smtClean="0"/>
              <a:t>igrica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20522047">
            <a:off x="2822456" y="2884295"/>
            <a:ext cx="108012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dirty="0" smtClean="0"/>
              <a:t>igračka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51906" y="2382433"/>
            <a:ext cx="108012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dirty="0" smtClean="0"/>
              <a:t>igralište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754629">
            <a:off x="4891909" y="3033428"/>
            <a:ext cx="108012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dirty="0" smtClean="0"/>
              <a:t>igralište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41665" y="2833744"/>
            <a:ext cx="108012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dirty="0" smtClean="0"/>
              <a:t>igračina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934652">
            <a:off x="4461779" y="2510832"/>
            <a:ext cx="10801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ME" dirty="0" smtClean="0"/>
              <a:t>igrač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20090733">
            <a:off x="2811879" y="3319290"/>
            <a:ext cx="123252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dirty="0" smtClean="0"/>
              <a:t>igraonica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59307">
            <a:off x="4718114" y="3464378"/>
            <a:ext cx="108012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dirty="0" smtClean="0"/>
              <a:t>igračica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55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lated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7"/>
          <a:stretch/>
        </p:blipFill>
        <p:spPr bwMode="auto">
          <a:xfrm>
            <a:off x="7378624" y="3139819"/>
            <a:ext cx="1765375" cy="252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832648"/>
          </a:xfrm>
        </p:spPr>
        <p:txBody>
          <a:bodyPr/>
          <a:lstStyle/>
          <a:p>
            <a:pPr algn="just"/>
            <a:r>
              <a:rPr lang="sr-Latn-CS" dirty="0" smtClean="0"/>
              <a:t>Nastajanje jedne riječi od druge zove se:</a:t>
            </a:r>
          </a:p>
          <a:p>
            <a:pPr marL="109728" indent="0" algn="just">
              <a:buNone/>
            </a:pPr>
            <a:r>
              <a:rPr lang="sr-Latn-CS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TVORBA ili GRAĐENJE </a:t>
            </a:r>
            <a:r>
              <a:rPr lang="sr-Latn-CS" dirty="0" smtClean="0"/>
              <a:t>riječi.</a:t>
            </a:r>
          </a:p>
          <a:p>
            <a:pPr algn="just"/>
            <a:r>
              <a:rPr lang="sr-Latn-CS" dirty="0" smtClean="0"/>
              <a:t>Nastavci koji se dodaju na tvorbenu osnovu zovu se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sufiksi</a:t>
            </a:r>
            <a:r>
              <a:rPr lang="sr-Latn-CS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sr-Latn-CS" dirty="0" smtClean="0"/>
              <a:t>Nove riječi dobijene su izvođenjem pa se zovu: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izvedene riječi</a:t>
            </a:r>
            <a:r>
              <a:rPr lang="sr-Latn-CS" dirty="0" smtClean="0"/>
              <a:t>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63688" y="3669704"/>
            <a:ext cx="576064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sr-Latn-ME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IGR + AČ = IGRAČ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Right Brace 7"/>
          <p:cNvSpPr/>
          <p:nvPr/>
        </p:nvSpPr>
        <p:spPr>
          <a:xfrm rot="5400000">
            <a:off x="4116936" y="4159716"/>
            <a:ext cx="288032" cy="96208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 rot="5400000">
            <a:off x="2524668" y="4159716"/>
            <a:ext cx="288032" cy="96208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 rot="5400000">
            <a:off x="6264188" y="3596640"/>
            <a:ext cx="288032" cy="2088232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196741" y="4784772"/>
            <a:ext cx="962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Tvrbe.osno.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6540" y="4789726"/>
            <a:ext cx="962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sufiks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58776" y="4784772"/>
            <a:ext cx="1898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Izvedena riječ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Right Brace 14"/>
          <p:cNvSpPr/>
          <p:nvPr/>
        </p:nvSpPr>
        <p:spPr>
          <a:xfrm rot="5400000">
            <a:off x="4499992" y="2278738"/>
            <a:ext cx="288032" cy="576064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912085" y="5441620"/>
            <a:ext cx="3501411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ME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TVORBA ILI GRAĐENJE</a:t>
            </a:r>
            <a:endParaRPr lang="en-US" sz="24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27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Image result for GAME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320" y="4250705"/>
            <a:ext cx="2662651" cy="212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91264" cy="5530619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sr-Latn-CS" dirty="0" smtClean="0">
                <a:solidFill>
                  <a:schemeClr val="accent2">
                    <a:lumMod val="50000"/>
                  </a:schemeClr>
                </a:solidFill>
              </a:rPr>
              <a:t>Izmijenjajmo riječ IGRA po padežima:</a:t>
            </a:r>
          </a:p>
          <a:p>
            <a:pPr algn="just"/>
            <a:endParaRPr lang="sr-Latn-CS" dirty="0" smtClean="0"/>
          </a:p>
          <a:p>
            <a:pPr algn="just"/>
            <a:r>
              <a:rPr lang="sr-Latn-CS" i="1" dirty="0" smtClean="0"/>
              <a:t>Nominativ: </a:t>
            </a:r>
          </a:p>
          <a:p>
            <a:pPr algn="just"/>
            <a:r>
              <a:rPr lang="sr-Latn-CS" i="1" dirty="0" smtClean="0"/>
              <a:t>Genitiv: </a:t>
            </a:r>
            <a:endParaRPr lang="sr-Latn-CS" dirty="0" smtClean="0">
              <a:solidFill>
                <a:srgbClr val="FF0000"/>
              </a:solidFill>
            </a:endParaRPr>
          </a:p>
          <a:p>
            <a:pPr algn="just"/>
            <a:r>
              <a:rPr lang="sr-Latn-CS" i="1" dirty="0" smtClean="0"/>
              <a:t>Dativ: </a:t>
            </a:r>
            <a:endParaRPr lang="sr-Latn-CS" dirty="0" smtClean="0">
              <a:solidFill>
                <a:srgbClr val="FF0000"/>
              </a:solidFill>
            </a:endParaRPr>
          </a:p>
          <a:p>
            <a:pPr algn="just"/>
            <a:r>
              <a:rPr lang="sr-Latn-CS" i="1" dirty="0" smtClean="0"/>
              <a:t>Akuzativ: </a:t>
            </a:r>
            <a:endParaRPr lang="sr-Latn-CS" dirty="0" smtClean="0">
              <a:solidFill>
                <a:srgbClr val="FF0000"/>
              </a:solidFill>
            </a:endParaRPr>
          </a:p>
          <a:p>
            <a:pPr algn="just"/>
            <a:r>
              <a:rPr lang="sr-Latn-CS" i="1" dirty="0" smtClean="0"/>
              <a:t>Vokativ: </a:t>
            </a:r>
            <a:endParaRPr lang="sr-Latn-CS" dirty="0" smtClean="0">
              <a:solidFill>
                <a:srgbClr val="FF0000"/>
              </a:solidFill>
            </a:endParaRPr>
          </a:p>
          <a:p>
            <a:pPr algn="just"/>
            <a:r>
              <a:rPr lang="sr-Latn-CS" i="1" dirty="0" smtClean="0"/>
              <a:t>Instrumental: </a:t>
            </a:r>
            <a:endParaRPr lang="sr-Latn-CS" dirty="0" smtClean="0">
              <a:solidFill>
                <a:srgbClr val="FF0000"/>
              </a:solidFill>
            </a:endParaRPr>
          </a:p>
          <a:p>
            <a:pPr algn="just"/>
            <a:r>
              <a:rPr lang="sr-Latn-CS" i="1" dirty="0" smtClean="0"/>
              <a:t>Lokativ: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21392" y="1408653"/>
            <a:ext cx="1026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IGR</a:t>
            </a:r>
            <a:r>
              <a:rPr lang="sr-Latn-ME" sz="2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  <a:endParaRPr lang="en-US" sz="24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4867" y="1824152"/>
            <a:ext cx="104958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sr-Latn-ME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IGR</a:t>
            </a:r>
            <a:r>
              <a:rPr lang="sr-Latn-ME" sz="2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</a:t>
            </a:r>
            <a:endParaRPr lang="en-US" sz="24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9967" y="2330903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IGR</a:t>
            </a:r>
            <a:r>
              <a:rPr lang="sr-Latn-ME" sz="2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endParaRPr lang="en-US" sz="24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42366" y="2814227"/>
            <a:ext cx="9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IGR</a:t>
            </a:r>
            <a:r>
              <a:rPr lang="sr-Latn-ME" sz="2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</a:t>
            </a:r>
            <a:endParaRPr lang="en-US" sz="24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21317" y="3284984"/>
            <a:ext cx="1013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IGR</a:t>
            </a:r>
            <a:r>
              <a:rPr lang="sr-Latn-ME" sz="2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</a:t>
            </a:r>
            <a:endParaRPr lang="en-US" sz="24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49854" y="3789040"/>
            <a:ext cx="192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IGR</a:t>
            </a:r>
            <a:r>
              <a:rPr lang="sr-Latn-ME" sz="2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OM</a:t>
            </a:r>
            <a:endParaRPr lang="en-US" sz="24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76127" y="4221088"/>
            <a:ext cx="1359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IGR</a:t>
            </a:r>
            <a:r>
              <a:rPr lang="sr-Latn-ME" sz="2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endParaRPr lang="en-US" sz="24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8" name="Picture 2" descr="Image result for GAME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148" y="4703915"/>
            <a:ext cx="2733773" cy="2152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GAME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0" y="5172964"/>
            <a:ext cx="2518246" cy="167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 result for GAME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692" y="1148592"/>
            <a:ext cx="2906518" cy="289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53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</p:spPr>
        <p:txBody>
          <a:bodyPr/>
          <a:lstStyle/>
          <a:p>
            <a:pPr algn="just"/>
            <a:r>
              <a:rPr lang="sr-Latn-CS" dirty="0" smtClean="0"/>
              <a:t>Nastavci koji se dodaju padežima nazivaju se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nastavci za oblik</a:t>
            </a:r>
            <a:r>
              <a:rPr lang="sr-Latn-CS" dirty="0" smtClean="0"/>
              <a:t>, dok se nastavci koji se dodaju stvaranjem izvedenih riječi zovu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sufiksi</a:t>
            </a:r>
            <a:r>
              <a:rPr lang="sr-Latn-CS" dirty="0" smtClean="0"/>
              <a:t>.</a:t>
            </a:r>
          </a:p>
          <a:p>
            <a:endParaRPr lang="ru-RU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82639894"/>
              </p:ext>
            </p:extLst>
          </p:nvPr>
        </p:nvGraphicFramePr>
        <p:xfrm>
          <a:off x="1547664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41995" y="4550583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NASTAVAK ZA OBLIK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0152" y="4701419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sufiks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172" name="Picture 4" descr="Image result for GAME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899" y="2762741"/>
            <a:ext cx="864096" cy="95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gamer clipar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612" y="2762742"/>
            <a:ext cx="1055469" cy="79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0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CS" dirty="0" smtClean="0"/>
              <a:t>Razlikuj gramatičku osnovu od tvorbene osnove:</a:t>
            </a:r>
          </a:p>
          <a:p>
            <a:pPr algn="just"/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Igr</a:t>
            </a:r>
            <a:r>
              <a:rPr lang="sr-Latn-CS" dirty="0" smtClean="0"/>
              <a:t>- je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tvorbena osnova</a:t>
            </a:r>
            <a:r>
              <a:rPr lang="sr-Latn-CS" dirty="0" smtClean="0"/>
              <a:t>. </a:t>
            </a:r>
          </a:p>
          <a:p>
            <a:pPr marL="109728" indent="0" algn="just">
              <a:buNone/>
            </a:pPr>
            <a:r>
              <a:rPr lang="sr-Latn-CS" dirty="0" smtClean="0"/>
              <a:t>Dodavanjem 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sufiksa</a:t>
            </a:r>
            <a:r>
              <a:rPr lang="sr-Latn-CS" dirty="0" smtClean="0"/>
              <a:t> na nju nastale su riječi: 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igrica, igrač, igračica</a:t>
            </a:r>
            <a:r>
              <a:rPr lang="sr-Latn-CS" dirty="0" smtClean="0"/>
              <a:t>.</a:t>
            </a:r>
          </a:p>
          <a:p>
            <a:pPr algn="just"/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Igric</a:t>
            </a:r>
            <a:r>
              <a:rPr lang="sr-Latn-CS" dirty="0" smtClean="0"/>
              <a:t>- je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gramatička osnova</a:t>
            </a:r>
            <a:r>
              <a:rPr lang="sr-Latn-CS" dirty="0" smtClean="0"/>
              <a:t>. </a:t>
            </a:r>
          </a:p>
          <a:p>
            <a:pPr marL="109728" indent="0" algn="just">
              <a:buNone/>
            </a:pPr>
            <a:r>
              <a:rPr lang="sr-Latn-CS" dirty="0" smtClean="0"/>
              <a:t>Dodavanjem 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nastavka –a ili –e</a:t>
            </a:r>
            <a:r>
              <a:rPr lang="sr-Latn-CS" dirty="0" smtClean="0"/>
              <a:t> dobili smo oblik 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riječi igrica, igrice</a:t>
            </a:r>
            <a:r>
              <a:rPr lang="sr-Latn-CS" dirty="0" smtClean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sr-Latn-ME" dirty="0" smtClean="0"/>
              <a:t>GRAMATIČKA I TVORBENA OSNOVA</a:t>
            </a:r>
            <a:endParaRPr lang="ru-RU" dirty="0"/>
          </a:p>
        </p:txBody>
      </p:sp>
      <p:pic>
        <p:nvPicPr>
          <p:cNvPr id="4" name="Picture 4" descr="Image result for computer game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876" y="4924130"/>
            <a:ext cx="1474235" cy="147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7"/>
          <a:stretch/>
        </p:blipFill>
        <p:spPr bwMode="auto">
          <a:xfrm>
            <a:off x="6339082" y="4924129"/>
            <a:ext cx="1071073" cy="152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Image result for dancer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459" y="4791587"/>
            <a:ext cx="1291351" cy="180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Image result for GAME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063868"/>
            <a:ext cx="1339531" cy="133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3203848" y="5033676"/>
            <a:ext cx="648072" cy="5931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932040" y="2780928"/>
            <a:ext cx="1942578" cy="18515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ight Brace 11"/>
          <p:cNvSpPr/>
          <p:nvPr/>
        </p:nvSpPr>
        <p:spPr>
          <a:xfrm rot="16200000">
            <a:off x="6894322" y="3024549"/>
            <a:ext cx="318224" cy="3534076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9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04665"/>
            <a:ext cx="8229600" cy="2376264"/>
          </a:xfrm>
        </p:spPr>
        <p:txBody>
          <a:bodyPr/>
          <a:lstStyle/>
          <a:p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Nekada su gramatička i tvorbena osnova iste:</a:t>
            </a:r>
          </a:p>
          <a:p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Gramatička                 Tvorbena</a:t>
            </a:r>
          </a:p>
          <a:p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Put-</a:t>
            </a:r>
            <a:r>
              <a:rPr lang="sr-Latn-CS" dirty="0" smtClean="0"/>
              <a:t>                                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Put-</a:t>
            </a:r>
          </a:p>
          <a:p>
            <a:r>
              <a:rPr lang="sr-Latn-CS" dirty="0" smtClean="0"/>
              <a:t>Put-a                              Put-nik</a:t>
            </a:r>
          </a:p>
          <a:p>
            <a:r>
              <a:rPr lang="sr-Latn-CS" dirty="0" smtClean="0"/>
              <a:t>Put-u                              Put-ić</a:t>
            </a:r>
            <a:endParaRPr lang="ru-RU" dirty="0"/>
          </a:p>
        </p:txBody>
      </p:sp>
      <p:sp>
        <p:nvSpPr>
          <p:cNvPr id="4" name="AutoShape 2" descr="Image result for road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Related 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8" name="Picture 6" descr="Image result for road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2924944"/>
            <a:ext cx="2519065" cy="21798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Related imag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Related im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4" name="Picture 12" descr="Image result for small road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348" y="1161051"/>
            <a:ext cx="1824817" cy="1619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Image result for traveller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79115"/>
            <a:ext cx="1971010" cy="262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road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83" y="3077344"/>
            <a:ext cx="2519065" cy="21798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79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363272" cy="5688632"/>
          </a:xfrm>
        </p:spPr>
        <p:txBody>
          <a:bodyPr>
            <a:normAutofit/>
          </a:bodyPr>
          <a:lstStyle/>
          <a:p>
            <a:pPr algn="just"/>
            <a:r>
              <a:rPr lang="vi-VN" b="1" dirty="0" smtClean="0"/>
              <a:t>Sličnost</a:t>
            </a:r>
            <a:r>
              <a:rPr lang="vi-VN" dirty="0"/>
              <a:t> kod </a:t>
            </a:r>
            <a:r>
              <a:rPr lang="vi-VN" b="1" dirty="0"/>
              <a:t>sufiksa</a:t>
            </a:r>
            <a:r>
              <a:rPr lang="vi-VN" dirty="0"/>
              <a:t> i </a:t>
            </a:r>
            <a:r>
              <a:rPr lang="vi-VN" b="1" dirty="0"/>
              <a:t>nastavaka za oblik</a:t>
            </a:r>
            <a:r>
              <a:rPr lang="vi-VN" dirty="0"/>
              <a:t> je u tome što se</a:t>
            </a:r>
            <a:r>
              <a:rPr lang="vi-VN" b="1" dirty="0"/>
              <a:t> i jedni i drugi dodaju na </a:t>
            </a:r>
            <a:r>
              <a:rPr lang="vi-VN" b="1" dirty="0" smtClean="0"/>
              <a:t>kraj</a:t>
            </a:r>
            <a:r>
              <a:rPr lang="sr-Latn-CS" b="1" dirty="0" smtClean="0"/>
              <a:t>u</a:t>
            </a:r>
            <a:r>
              <a:rPr lang="vi-VN" b="1" dirty="0" smtClean="0"/>
              <a:t> r</a:t>
            </a:r>
            <a:r>
              <a:rPr lang="sr-Latn-CS" b="1" dirty="0" smtClean="0"/>
              <a:t>ij</a:t>
            </a:r>
            <a:r>
              <a:rPr lang="vi-VN" b="1" dirty="0" smtClean="0"/>
              <a:t>eči</a:t>
            </a:r>
            <a:r>
              <a:rPr lang="vi-VN" b="1" dirty="0"/>
              <a:t>.</a:t>
            </a:r>
            <a:r>
              <a:rPr lang="vi-VN" dirty="0"/>
              <a:t> </a:t>
            </a:r>
            <a:endParaRPr lang="sr-Latn-ME" dirty="0" smtClean="0"/>
          </a:p>
          <a:p>
            <a:pPr algn="just"/>
            <a:r>
              <a:rPr lang="vi-VN" dirty="0" smtClean="0"/>
              <a:t>Ipak</a:t>
            </a:r>
            <a:r>
              <a:rPr lang="vi-VN" dirty="0"/>
              <a:t>, postoje i razlike i to su:</a:t>
            </a:r>
          </a:p>
          <a:p>
            <a:pPr algn="just">
              <a:buFont typeface="Wingdings" pitchFamily="2" charset="2"/>
              <a:buChar char="q"/>
            </a:pPr>
            <a:r>
              <a:rPr lang="vi-VN" b="1" dirty="0" smtClean="0"/>
              <a:t>nastavci </a:t>
            </a:r>
            <a:r>
              <a:rPr lang="vi-VN" b="1" dirty="0"/>
              <a:t>za oblik se dodaju na gramatičku osnovu </a:t>
            </a:r>
            <a:r>
              <a:rPr lang="vi-VN" b="1" dirty="0" smtClean="0"/>
              <a:t>r</a:t>
            </a:r>
            <a:r>
              <a:rPr lang="sr-Latn-CS" b="1" dirty="0" smtClean="0"/>
              <a:t>ij</a:t>
            </a:r>
            <a:r>
              <a:rPr lang="vi-VN" b="1" dirty="0" smtClean="0"/>
              <a:t>eči </a:t>
            </a:r>
            <a:r>
              <a:rPr lang="vi-VN" b="1" dirty="0"/>
              <a:t>da bi ona dobila drugi oblik. Takvim građenjem </a:t>
            </a:r>
            <a:r>
              <a:rPr lang="vi-VN" b="1" dirty="0" smtClean="0"/>
              <a:t>r</a:t>
            </a:r>
            <a:r>
              <a:rPr lang="sr-Latn-CS" b="1" dirty="0" smtClean="0"/>
              <a:t>ij</a:t>
            </a:r>
            <a:r>
              <a:rPr lang="vi-VN" b="1" dirty="0" smtClean="0"/>
              <a:t>eči </a:t>
            </a:r>
            <a:r>
              <a:rPr lang="vi-VN" b="1" dirty="0"/>
              <a:t>dobijamo </a:t>
            </a:r>
            <a:r>
              <a:rPr lang="vi-VN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druge oblike iste </a:t>
            </a:r>
            <a:r>
              <a:rPr lang="vi-V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ij</a:t>
            </a:r>
            <a:r>
              <a:rPr lang="vi-V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eči</a:t>
            </a:r>
            <a:r>
              <a:rPr lang="vi-VN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vi-VN" b="1" dirty="0" smtClean="0"/>
              <a:t>sufiksi </a:t>
            </a:r>
            <a:r>
              <a:rPr lang="vi-VN" b="1" dirty="0"/>
              <a:t>se dodaju na tvorbenu osnovu </a:t>
            </a:r>
            <a:r>
              <a:rPr lang="vi-VN" b="1" dirty="0" smtClean="0"/>
              <a:t>r</a:t>
            </a:r>
            <a:r>
              <a:rPr lang="sr-Latn-CS" b="1" dirty="0" smtClean="0"/>
              <a:t>ij</a:t>
            </a:r>
            <a:r>
              <a:rPr lang="vi-VN" b="1" dirty="0" smtClean="0"/>
              <a:t>eči</a:t>
            </a:r>
            <a:r>
              <a:rPr lang="vi-VN" b="1" dirty="0"/>
              <a:t>, a od nje tako dobijamo </a:t>
            </a:r>
            <a:r>
              <a:rPr lang="vi-VN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novu </a:t>
            </a:r>
            <a:r>
              <a:rPr lang="vi-V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ij</a:t>
            </a:r>
            <a:r>
              <a:rPr lang="vi-V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eč</a:t>
            </a:r>
            <a:r>
              <a:rPr lang="vi-VN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endParaRPr lang="ru-RU" dirty="0"/>
          </a:p>
        </p:txBody>
      </p:sp>
      <p:pic>
        <p:nvPicPr>
          <p:cNvPr id="4" name="Picture 6" descr="Image result for road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869160"/>
            <a:ext cx="1770158" cy="1531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Image result for traveller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710" y="4437112"/>
            <a:ext cx="1604167" cy="213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47864" y="5373459"/>
            <a:ext cx="100811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ME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PUT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915816" y="3861048"/>
            <a:ext cx="2016224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372200" y="4629888"/>
            <a:ext cx="1284574" cy="57540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90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Image result for key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153" y="3437391"/>
            <a:ext cx="3169790" cy="243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</p:spPr>
        <p:txBody>
          <a:bodyPr/>
          <a:lstStyle/>
          <a:p>
            <a:pPr algn="just"/>
            <a:r>
              <a:rPr lang="sr-Latn-CS" i="1" dirty="0" smtClean="0"/>
              <a:t>Da li možemo riječi: </a:t>
            </a:r>
            <a:r>
              <a:rPr lang="sr-Latn-C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PUT, IGRA, ZUB, RIBA </a:t>
            </a:r>
            <a:r>
              <a:rPr lang="sr-Latn-CS" i="1" dirty="0" smtClean="0"/>
              <a:t>da podijelimo na djelove, a da ti djelovi nešto znače?  Da li su te riječi nastale od drugih riječi?</a:t>
            </a:r>
          </a:p>
          <a:p>
            <a:pPr algn="just"/>
            <a:r>
              <a:rPr lang="sr-Latn-CS" dirty="0" smtClean="0"/>
              <a:t>Riječi koje nijesu nastale od drugih riječi zovu se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PROSTE RIJEČI.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42" name="Picture 2" descr="Image result for tooth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434268"/>
            <a:ext cx="188328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Image result for fish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465005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43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435280" cy="5616624"/>
          </a:xfrm>
        </p:spPr>
        <p:txBody>
          <a:bodyPr>
            <a:normAutofit/>
          </a:bodyPr>
          <a:lstStyle/>
          <a:p>
            <a:pPr algn="just"/>
            <a:r>
              <a:rPr lang="sr-Latn-CS" dirty="0"/>
              <a:t>K</a:t>
            </a:r>
            <a:r>
              <a:rPr lang="sr-Latn-CS" dirty="0" smtClean="0"/>
              <a:t>ako su nastale sljedeće riječi?</a:t>
            </a:r>
          </a:p>
          <a:p>
            <a:pPr algn="just"/>
            <a:r>
              <a:rPr lang="sr-Latn-CS" dirty="0" smtClean="0"/>
              <a:t>Prevelik- pre i velik</a:t>
            </a:r>
          </a:p>
          <a:p>
            <a:pPr algn="just"/>
            <a:r>
              <a:rPr lang="sr-Latn-CS" dirty="0" smtClean="0"/>
              <a:t>Nagluv- na i gluv</a:t>
            </a:r>
          </a:p>
          <a:p>
            <a:pPr algn="just"/>
            <a:r>
              <a:rPr lang="sr-Latn-CS" dirty="0" smtClean="0"/>
              <a:t>Dorasti- do i rasti</a:t>
            </a:r>
          </a:p>
          <a:p>
            <a:pPr algn="just">
              <a:buFont typeface="Wingdings" pitchFamily="2" charset="2"/>
              <a:buChar char="q"/>
            </a:pPr>
            <a:r>
              <a:rPr lang="sr-Latn-CS" dirty="0" smtClean="0"/>
              <a:t>Dio koji  se dodaje ispred neke riječi i daje novu izvedenu riječ zove se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prefiks. </a:t>
            </a:r>
            <a:r>
              <a:rPr lang="sr-Latn-CS" dirty="0" smtClean="0"/>
              <a:t>Tada nastaju 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izvedene riječi. </a:t>
            </a:r>
          </a:p>
          <a:p>
            <a:pPr algn="just">
              <a:buFont typeface="Wingdings" pitchFamily="2" charset="2"/>
              <a:buChar char="q"/>
            </a:pPr>
            <a:r>
              <a:rPr lang="sr-Latn-C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Znači, izvedene riječi mogu nastati dodavanjem sufiksa ili prefiksa na tvorbenu osnovu.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5102" y="1052736"/>
            <a:ext cx="3772881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sr-Latn-C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Prevelik</a:t>
            </a:r>
            <a:r>
              <a:rPr lang="sr-Latn-CS" sz="2800" dirty="0"/>
              <a:t>- pre </a:t>
            </a:r>
            <a:r>
              <a:rPr lang="sr-Latn-CS" sz="2800" dirty="0" smtClean="0"/>
              <a:t>+ </a:t>
            </a:r>
            <a:r>
              <a:rPr lang="sr-Latn-CS" sz="2800" dirty="0"/>
              <a:t>velik</a:t>
            </a:r>
          </a:p>
          <a:p>
            <a:pPr algn="just"/>
            <a:r>
              <a:rPr lang="sr-Latn-C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Nagluv</a:t>
            </a:r>
            <a:r>
              <a:rPr lang="sr-Latn-CS" sz="2800" dirty="0"/>
              <a:t>- na </a:t>
            </a:r>
            <a:r>
              <a:rPr lang="sr-Latn-CS" sz="2800" dirty="0" smtClean="0"/>
              <a:t>+ </a:t>
            </a:r>
            <a:r>
              <a:rPr lang="sr-Latn-CS" sz="2800" dirty="0"/>
              <a:t>gluv</a:t>
            </a:r>
          </a:p>
          <a:p>
            <a:pPr algn="just"/>
            <a:r>
              <a:rPr lang="sr-Latn-C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Dorasti</a:t>
            </a:r>
            <a:r>
              <a:rPr lang="sr-Latn-CS" sz="2800" dirty="0"/>
              <a:t>- do </a:t>
            </a:r>
            <a:r>
              <a:rPr lang="sr-Latn-CS" sz="2800" dirty="0" smtClean="0"/>
              <a:t>+ rasti</a:t>
            </a:r>
            <a:endParaRPr lang="sr-Latn-CS" sz="2800" dirty="0"/>
          </a:p>
        </p:txBody>
      </p:sp>
      <p:pic>
        <p:nvPicPr>
          <p:cNvPr id="12290" name="Picture 2" descr="Image result for prefix and suffix clip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9" r="9105" b="9656"/>
          <a:stretch/>
        </p:blipFill>
        <p:spPr bwMode="auto">
          <a:xfrm>
            <a:off x="5292080" y="4653136"/>
            <a:ext cx="3346624" cy="2017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0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Kako su nastale sljedeće riječi?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267743" y="1857295"/>
            <a:ext cx="2079403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Beo + grad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3658" y="2606741"/>
            <a:ext cx="1908302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Visi + baba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62436" y="3331301"/>
            <a:ext cx="2376264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Dan + gubiti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1100" y="3809986"/>
            <a:ext cx="2555801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Brod+o + vlasnik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1720" y="4725144"/>
            <a:ext cx="216024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Rib + o + lov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25817" y="5445223"/>
            <a:ext cx="2210566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Igr + o + kaz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338" name="Picture 2" descr="Image result for belgrade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234" y="1216822"/>
            <a:ext cx="1620751" cy="162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19403" y="1821899"/>
            <a:ext cx="367240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indent="0">
              <a:buNone/>
            </a:pPr>
            <a:r>
              <a:rPr lang="sr-Latn-CS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Beograd: </a:t>
            </a:r>
          </a:p>
          <a:p>
            <a:pPr marL="109728" indent="0">
              <a:buNone/>
            </a:pPr>
            <a:endParaRPr lang="sr-Latn-CS" sz="1000" dirty="0" smtClean="0"/>
          </a:p>
          <a:p>
            <a:pPr marL="109728" indent="0">
              <a:buNone/>
            </a:pPr>
            <a:r>
              <a:rPr lang="sr-Latn-C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Visibaba</a:t>
            </a:r>
            <a:r>
              <a:rPr lang="sr-Latn-CS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: </a:t>
            </a:r>
          </a:p>
          <a:p>
            <a:pPr marL="109728" indent="0">
              <a:buNone/>
            </a:pPr>
            <a:endParaRPr lang="sr-Latn-CS" sz="1000" dirty="0" smtClean="0"/>
          </a:p>
          <a:p>
            <a:pPr marL="109728" indent="0">
              <a:buNone/>
            </a:pPr>
            <a:r>
              <a:rPr lang="sr-Latn-C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Dangubiti</a:t>
            </a:r>
            <a:r>
              <a:rPr lang="sr-Latn-CS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: </a:t>
            </a:r>
          </a:p>
          <a:p>
            <a:pPr marL="109728" indent="0">
              <a:buNone/>
            </a:pPr>
            <a:endParaRPr lang="sr-Latn-CS" sz="1000" dirty="0" smtClean="0"/>
          </a:p>
          <a:p>
            <a:pPr marL="109728" indent="0">
              <a:buNone/>
            </a:pPr>
            <a:r>
              <a:rPr lang="sr-Latn-C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Brodovlasnik</a:t>
            </a:r>
            <a:r>
              <a:rPr lang="sr-Latn-CS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: </a:t>
            </a:r>
          </a:p>
          <a:p>
            <a:pPr marL="109728" indent="0">
              <a:buNone/>
            </a:pPr>
            <a:endParaRPr lang="sr-Latn-CS" sz="1000" dirty="0" smtClean="0"/>
          </a:p>
          <a:p>
            <a:pPr marL="109728" indent="0">
              <a:buNone/>
            </a:pPr>
            <a:r>
              <a:rPr lang="sr-Latn-C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Ribolov</a:t>
            </a:r>
            <a:r>
              <a:rPr lang="sr-Latn-CS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: </a:t>
            </a:r>
          </a:p>
          <a:p>
            <a:pPr marL="109728" indent="0">
              <a:buNone/>
            </a:pPr>
            <a:endParaRPr lang="sr-Latn-CS" sz="1000" dirty="0" smtClean="0"/>
          </a:p>
          <a:p>
            <a:pPr marL="109728" indent="0">
              <a:buNone/>
            </a:pPr>
            <a:r>
              <a:rPr lang="sr-Latn-C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Igrokaz</a:t>
            </a:r>
            <a:r>
              <a:rPr lang="sr-Latn-CS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: </a:t>
            </a:r>
          </a:p>
          <a:p>
            <a:endParaRPr lang="en-US" dirty="0"/>
          </a:p>
        </p:txBody>
      </p:sp>
      <p:pic>
        <p:nvPicPr>
          <p:cNvPr id="14340" name="Picture 4" descr="Image result for visibab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9" r="2250"/>
          <a:stretch/>
        </p:blipFill>
        <p:spPr bwMode="auto">
          <a:xfrm>
            <a:off x="6848546" y="1216822"/>
            <a:ext cx="1412826" cy="153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Image result for watching tv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415" y="3167382"/>
            <a:ext cx="1371124" cy="137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Image result for boat owner clip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016" y="3265871"/>
            <a:ext cx="1907671" cy="124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Image result for fishing clipar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205" y="4640983"/>
            <a:ext cx="1374810" cy="221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 descr="Image result for child theater clipar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323" y="4838764"/>
            <a:ext cx="2516321" cy="182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43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sr-Latn-CS" dirty="0" smtClean="0"/>
              <a:t>Ovakve riječi zovu se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SLOŽENE RIJEČI.</a:t>
            </a:r>
          </a:p>
          <a:p>
            <a:pPr algn="just"/>
            <a:r>
              <a:rPr lang="sr-Latn-CS" dirty="0" smtClean="0"/>
              <a:t>One su nastale spajanjem dvije ili više riječi.</a:t>
            </a:r>
          </a:p>
          <a:p>
            <a:pPr algn="just"/>
            <a:r>
              <a:rPr lang="sr-Latn-CS" dirty="0" smtClean="0"/>
              <a:t>Neke mogu nastati prostim spajanjem (stonoga,starmali).</a:t>
            </a:r>
          </a:p>
          <a:p>
            <a:pPr algn="just"/>
            <a:r>
              <a:rPr lang="sr-Latn-CS" dirty="0" smtClean="0"/>
              <a:t>Druge nastaju dodavanjem spojnog vokala 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o </a:t>
            </a:r>
            <a:r>
              <a:rPr lang="sr-Latn-CS" dirty="0" smtClean="0"/>
              <a:t>ili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</a:t>
            </a:r>
            <a:r>
              <a:rPr lang="sr-Latn-CS" dirty="0" smtClean="0"/>
              <a:t> (sunc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  <a:r>
              <a:rPr lang="sr-Latn-CS" dirty="0" smtClean="0"/>
              <a:t>bran, srednj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  <a:r>
              <a:rPr lang="sr-Latn-CS" dirty="0" smtClean="0"/>
              <a:t>razvijen).</a:t>
            </a:r>
          </a:p>
          <a:p>
            <a:pPr algn="just"/>
            <a:r>
              <a:rPr lang="sr-Latn-CS" dirty="0" smtClean="0"/>
              <a:t>Ovakav način nastanka zove se</a:t>
            </a:r>
            <a:r>
              <a:rPr lang="sr-Latn-CS" dirty="0" smtClean="0">
                <a:solidFill>
                  <a:srgbClr val="FF0000"/>
                </a:solidFill>
              </a:rPr>
              <a:t> 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slaganje ili kompozicija</a:t>
            </a:r>
            <a:r>
              <a:rPr lang="sr-Latn-CS" dirty="0" smtClean="0"/>
              <a:t>, a vokal koji se dodaje je 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spojni vokal.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992888" cy="86409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sr-Latn-ME" dirty="0" smtClean="0"/>
              <a:t>SLOŽENE RIJEČI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194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sr-Latn-CS" dirty="0" smtClean="0"/>
              <a:t>Po tvorbi ili načinu građenja riječi se mogu podijeliti na: </a:t>
            </a:r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PROSTE, IZVEDENE I SLOŽENE.</a:t>
            </a:r>
          </a:p>
          <a:p>
            <a:pPr algn="just"/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Proste riječi </a:t>
            </a:r>
            <a:r>
              <a:rPr lang="sr-Latn-CS" dirty="0" smtClean="0"/>
              <a:t>su riječi koje nijesu nastale od drugih riječi (put, zub,riba).</a:t>
            </a:r>
          </a:p>
          <a:p>
            <a:pPr algn="just"/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Izvedene riječi </a:t>
            </a:r>
            <a:r>
              <a:rPr lang="sr-Latn-CS" dirty="0" smtClean="0"/>
              <a:t>su one koje su nastale dodavanjem 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prefiksa ili sufiksa</a:t>
            </a:r>
            <a:r>
              <a:rPr lang="sr-Latn-CS" dirty="0" smtClean="0">
                <a:solidFill>
                  <a:srgbClr val="FF0000"/>
                </a:solidFill>
              </a:rPr>
              <a:t> </a:t>
            </a:r>
            <a:r>
              <a:rPr lang="sr-Latn-CS" dirty="0" smtClean="0"/>
              <a:t>na tvorbenu osnovu (putić,zubar, nagluv). </a:t>
            </a:r>
          </a:p>
          <a:p>
            <a:pPr algn="just"/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Složene riječi </a:t>
            </a:r>
            <a:r>
              <a:rPr lang="sr-Latn-CS" dirty="0" smtClean="0"/>
              <a:t>su riječi koje su nastale spajanjem dvije ili više riječi (Beograd, stonoga, suncobran, vodovod).</a:t>
            </a:r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681" y="116632"/>
            <a:ext cx="9144000" cy="11521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just"/>
            <a:r>
              <a:rPr lang="sr-Latn-CS" dirty="0"/>
              <a:t/>
            </a:r>
            <a:br>
              <a:rPr lang="sr-Latn-CS" dirty="0"/>
            </a:br>
            <a:r>
              <a:rPr lang="sr-Latn-CS" dirty="0" smtClean="0"/>
              <a:t>Nastajanje jedne riječi od druge naziva se </a:t>
            </a:r>
            <a:r>
              <a:rPr lang="sr-Latn-CS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TVORBA ILI GRAĐENJE RIJEČI.</a:t>
            </a:r>
            <a:r>
              <a:rPr lang="sr-Latn-CS" dirty="0" smtClean="0"/>
              <a:t/>
            </a:r>
            <a:br>
              <a:rPr lang="sr-Latn-CS" dirty="0" smtClean="0"/>
            </a:br>
            <a:endParaRPr lang="ru-RU" dirty="0"/>
          </a:p>
        </p:txBody>
      </p:sp>
      <p:pic>
        <p:nvPicPr>
          <p:cNvPr id="4" name="Picture 4" descr="Image result for fish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646848"/>
            <a:ext cx="1177057" cy="117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Image result for dentist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129" y="5244252"/>
            <a:ext cx="1256052" cy="167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Image result for sun umbrella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102" y="5348034"/>
            <a:ext cx="1403648" cy="142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05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/>
          <a:lstStyle/>
          <a:p>
            <a:r>
              <a:rPr lang="sr-Latn-C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Domaći zadatak:</a:t>
            </a:r>
          </a:p>
          <a:p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Uradite vježbanja u Radnoj svesci</a:t>
            </a:r>
          </a:p>
          <a:p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Strane 53 i 54.</a:t>
            </a:r>
          </a:p>
          <a:p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Vježbanja broj: 18, 19, 20, 21 i 22</a:t>
            </a:r>
            <a:r>
              <a:rPr lang="sr-Latn-ME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endParaRPr lang="sr-Latn-ME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sr-Latn-CS" sz="2800" dirty="0" smtClean="0"/>
              <a:t>VI </a:t>
            </a:r>
            <a:r>
              <a:rPr lang="sr-Latn-CS" sz="2800" dirty="0"/>
              <a:t>razred </a:t>
            </a:r>
            <a:endParaRPr lang="sr-Latn-CS" sz="2800" dirty="0" smtClean="0"/>
          </a:p>
          <a:p>
            <a:r>
              <a:rPr lang="sr-Latn-CS" sz="2800" dirty="0" smtClean="0"/>
              <a:t>prof</a:t>
            </a:r>
            <a:r>
              <a:rPr lang="sr-Latn-CS" sz="2800" dirty="0"/>
              <a:t>: Nataša Markoč</a:t>
            </a:r>
            <a:br>
              <a:rPr lang="sr-Latn-CS" sz="2800" dirty="0"/>
            </a:br>
            <a:r>
              <a:rPr lang="sr-Latn-CS" sz="2800" dirty="0"/>
              <a:t>OŠ ,, Meksiko“</a:t>
            </a:r>
            <a:br>
              <a:rPr lang="sr-Latn-CS" sz="2800" dirty="0"/>
            </a:br>
            <a:r>
              <a:rPr lang="sr-Latn-CS" sz="2800" dirty="0"/>
              <a:t>Bar</a:t>
            </a:r>
            <a:endParaRPr lang="sr-Latn-CS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3314" name="Picture 2" descr="Image result for homework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2581274"/>
            <a:ext cx="4171950" cy="427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36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442C094-F436-4783-A9E6-D4D9465E33D4}"/>
</file>

<file path=customXml/itemProps2.xml><?xml version="1.0" encoding="utf-8"?>
<ds:datastoreItem xmlns:ds="http://schemas.openxmlformats.org/officeDocument/2006/customXml" ds:itemID="{8B0D3420-EFD0-4655-902C-83F322D14C1E}"/>
</file>

<file path=customXml/itemProps3.xml><?xml version="1.0" encoding="utf-8"?>
<ds:datastoreItem xmlns:ds="http://schemas.openxmlformats.org/officeDocument/2006/customXml" ds:itemID="{29039387-C150-43C6-B92D-65FFC1247307}"/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299</TotalTime>
  <Words>597</Words>
  <Application>Microsoft Office PowerPoint</Application>
  <PresentationFormat>On-screen Show (4:3)</PresentationFormat>
  <Paragraphs>142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PROSTA, IZVEDENA I SLOŽENA RIJEČ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GRAMATIČKA I TVORBENA OSNOVA</vt:lpstr>
      <vt:lpstr>PowerPoint Presentation</vt:lpstr>
      <vt:lpstr>PowerPoint Presentation</vt:lpstr>
      <vt:lpstr>PowerPoint Presentation</vt:lpstr>
      <vt:lpstr>PowerPoint Presentation</vt:lpstr>
      <vt:lpstr>Kako su nastale sljedeće riječi?</vt:lpstr>
      <vt:lpstr>SLOŽENE RIJEČI</vt:lpstr>
      <vt:lpstr> Nastajanje jedne riječi od druge naziva se TVORBA ILI GRAĐENJE RIJEČI. </vt:lpstr>
      <vt:lpstr>PowerPoint Presentation</vt:lpstr>
    </vt:vector>
  </TitlesOfParts>
  <Company>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PROSTA, IZVEDENA I SLOŽENA RIJEČ</dc:title>
  <dc:creator>MX</dc:creator>
  <cp:lastModifiedBy>MX</cp:lastModifiedBy>
  <cp:revision>41</cp:revision>
  <dcterms:created xsi:type="dcterms:W3CDTF">2019-03-15T12:51:51Z</dcterms:created>
  <dcterms:modified xsi:type="dcterms:W3CDTF">2020-03-21T15:39:21Z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