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53FA1-E4AF-455F-AB0A-15AC6CC7065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B60EB-FB05-4480-A42F-626D0C5782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r-Latn-CS" dirty="0" smtClean="0"/>
          </a:p>
          <a:p>
            <a:endParaRPr lang="sr-Latn-C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B60EB-FB05-4480-A42F-626D0C5782F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 dir="vert"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 dir="vert"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 dir="vert"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 dir="vert"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 dir="vert"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randomBar dir="vert"/>
    <p:sndAc>
      <p:stSnd>
        <p:snd r:embed="rId13" name="applaus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B94E6E9-F789-4774-A13F-FEC5094EFBB1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A8ABBC6-7333-4684-AEC4-F8DA84B655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randomBar dir="vert"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7772400" cy="1828799"/>
          </a:xfrm>
        </p:spPr>
        <p:txBody>
          <a:bodyPr>
            <a:normAutofit/>
          </a:bodyPr>
          <a:lstStyle/>
          <a:p>
            <a:pPr algn="ctr"/>
            <a:r>
              <a:rPr lang="sr-Latn-CS" b="1" i="1" dirty="0" smtClean="0">
                <a:solidFill>
                  <a:schemeClr val="accent2"/>
                </a:solidFill>
              </a:rPr>
              <a:t>Got</a:t>
            </a:r>
            <a:r>
              <a:rPr lang="en-US" b="1" i="1" dirty="0" smtClean="0">
                <a:solidFill>
                  <a:schemeClr val="accent2"/>
                </a:solidFill>
              </a:rPr>
              <a:t>o</a:t>
            </a:r>
            <a:r>
              <a:rPr lang="sr-Latn-CS" b="1" i="1" dirty="0" smtClean="0">
                <a:solidFill>
                  <a:schemeClr val="accent2"/>
                </a:solidFill>
              </a:rPr>
              <a:t>va jela</a:t>
            </a:r>
            <a:r>
              <a:rPr lang="sr-Latn-CS" sz="3200" b="1" i="1" dirty="0" smtClean="0">
                <a:solidFill>
                  <a:schemeClr val="accent2"/>
                </a:solidFill>
              </a:rPr>
              <a:t>    </a:t>
            </a:r>
            <a:endParaRPr lang="en-US" sz="3200" b="1" i="1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2971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 smtClean="0">
                <a:solidFill>
                  <a:srgbClr val="FFFF00"/>
                </a:solidFill>
              </a:rPr>
              <a:t>	</a:t>
            </a:r>
            <a:r>
              <a:rPr lang="en-US" sz="2800" dirty="0" err="1" smtClean="0">
                <a:solidFill>
                  <a:srgbClr val="FFFF00"/>
                </a:solidFill>
              </a:rPr>
              <a:t>Grupi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gotovih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jela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pripadaju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topla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jela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koja</a:t>
            </a:r>
            <a:r>
              <a:rPr lang="en-US" sz="2800" dirty="0" smtClean="0">
                <a:solidFill>
                  <a:srgbClr val="FFFF00"/>
                </a:solidFill>
              </a:rPr>
              <a:t> se </a:t>
            </a:r>
            <a:r>
              <a:rPr lang="en-US" sz="2800" dirty="0" err="1" smtClean="0">
                <a:solidFill>
                  <a:srgbClr val="FFFF00"/>
                </a:solidFill>
              </a:rPr>
              <a:t>unaprijed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pripremaju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i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koja</a:t>
            </a:r>
            <a:r>
              <a:rPr lang="en-US" sz="2800" dirty="0" smtClean="0">
                <a:solidFill>
                  <a:srgbClr val="FFFF00"/>
                </a:solidFill>
              </a:rPr>
              <a:t>  </a:t>
            </a:r>
            <a:r>
              <a:rPr lang="en-US" sz="2800" dirty="0" err="1" smtClean="0">
                <a:solidFill>
                  <a:srgbClr val="FFFF00"/>
                </a:solidFill>
              </a:rPr>
              <a:t>slu</a:t>
            </a:r>
            <a:r>
              <a:rPr lang="sr-Latn-CS" sz="2800" dirty="0" smtClean="0">
                <a:solidFill>
                  <a:srgbClr val="FFFF00"/>
                </a:solidFill>
              </a:rPr>
              <a:t>že</a:t>
            </a:r>
            <a:r>
              <a:rPr lang="en-US" sz="2800" dirty="0" smtClean="0">
                <a:solidFill>
                  <a:srgbClr val="FFFF00"/>
                </a:solidFill>
              </a:rPr>
              <a:t> se</a:t>
            </a:r>
            <a:r>
              <a:rPr lang="sr-Latn-CS" sz="2800" dirty="0" smtClean="0">
                <a:solidFill>
                  <a:srgbClr val="FFFF00"/>
                </a:solidFill>
              </a:rPr>
              <a:t> tokom cijelog dana.</a:t>
            </a:r>
            <a:endParaRPr lang="en-US" sz="2800" dirty="0" smtClean="0">
              <a:solidFill>
                <a:srgbClr val="FFFF00"/>
              </a:solidFill>
            </a:endParaRPr>
          </a:p>
          <a:p>
            <a:pPr algn="just"/>
            <a:endParaRPr lang="sr-Latn-CS" sz="2800" dirty="0" smtClean="0">
              <a:solidFill>
                <a:srgbClr val="FFFF00"/>
              </a:solidFill>
            </a:endParaRPr>
          </a:p>
          <a:p>
            <a:pPr algn="just"/>
            <a:r>
              <a:rPr lang="en-US" sz="2800" dirty="0" smtClean="0">
                <a:solidFill>
                  <a:srgbClr val="FFFF00"/>
                </a:solidFill>
              </a:rPr>
              <a:t>	G</a:t>
            </a:r>
            <a:r>
              <a:rPr lang="sr-Latn-CS" sz="2800" dirty="0" smtClean="0">
                <a:solidFill>
                  <a:srgbClr val="FFFF00"/>
                </a:solidFill>
              </a:rPr>
              <a:t>otova jela se mogu kuvati ili peći,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odnosno gratinitati u pećnici</a:t>
            </a:r>
            <a:r>
              <a:rPr lang="en-US" sz="2800" dirty="0" smtClean="0">
                <a:solidFill>
                  <a:srgbClr val="FFFF00"/>
                </a:solidFill>
              </a:rPr>
              <a:t>.</a:t>
            </a:r>
            <a:endParaRPr lang="sr-Latn-CS" sz="2800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ransition spd="slow" advClick="0">
    <p:comb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200" b="1" i="1" dirty="0" smtClean="0">
                <a:solidFill>
                  <a:schemeClr val="accent2"/>
                </a:solidFill>
              </a:rPr>
              <a:t>Podjela gotovih jela :</a:t>
            </a:r>
            <a:endParaRPr lang="en-US" sz="3200" b="1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sz="2800" dirty="0" smtClean="0">
                <a:solidFill>
                  <a:srgbClr val="FFFF00"/>
                </a:solidFill>
              </a:rPr>
              <a:t>- prema vrstama mesa:</a:t>
            </a:r>
          </a:p>
          <a:p>
            <a:r>
              <a:rPr lang="sr-Latn-CS" sz="2800" dirty="0" smtClean="0">
                <a:solidFill>
                  <a:srgbClr val="FFFF00"/>
                </a:solidFill>
              </a:rPr>
              <a:t>1. od mesa stoke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za</a:t>
            </a:r>
            <a:r>
              <a:rPr lang="sr-Latn-CS" sz="2800" dirty="0" smtClean="0">
                <a:solidFill>
                  <a:srgbClr val="FFFF00"/>
                </a:solidFill>
              </a:rPr>
              <a:t> klanje</a:t>
            </a:r>
          </a:p>
          <a:p>
            <a:r>
              <a:rPr lang="sr-Latn-CS" sz="2800" dirty="0" smtClean="0">
                <a:solidFill>
                  <a:srgbClr val="FFFF00"/>
                </a:solidFill>
              </a:rPr>
              <a:t>2. od mesa živine </a:t>
            </a:r>
          </a:p>
          <a:p>
            <a:r>
              <a:rPr lang="sr-Latn-CS" sz="2800" dirty="0" smtClean="0">
                <a:solidFill>
                  <a:srgbClr val="FFFF00"/>
                </a:solidFill>
              </a:rPr>
              <a:t>3. od mesa divljači</a:t>
            </a:r>
          </a:p>
          <a:p>
            <a:r>
              <a:rPr lang="sr-Latn-CS" sz="2800" dirty="0" smtClean="0">
                <a:solidFill>
                  <a:srgbClr val="FFFF00"/>
                </a:solidFill>
              </a:rPr>
              <a:t>4. od mesa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riba,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rakova,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školjki i puževa</a:t>
            </a:r>
          </a:p>
          <a:p>
            <a:r>
              <a:rPr lang="sr-Latn-CS" sz="2800" dirty="0" smtClean="0">
                <a:solidFill>
                  <a:srgbClr val="FFFF00"/>
                </a:solidFill>
              </a:rPr>
              <a:t>5. od mljevenog mesa </a:t>
            </a:r>
          </a:p>
          <a:p>
            <a:r>
              <a:rPr lang="sr-Latn-CS" sz="2800" dirty="0" smtClean="0">
                <a:solidFill>
                  <a:srgbClr val="FFFF00"/>
                </a:solidFill>
              </a:rPr>
              <a:t>6. od iznutrica i sitneži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randomBa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txBody>
          <a:bodyPr>
            <a:normAutofit/>
          </a:bodyPr>
          <a:lstStyle/>
          <a:p>
            <a:r>
              <a:rPr lang="sr-Latn-CS" sz="3200" b="1" i="1" dirty="0" smtClean="0">
                <a:solidFill>
                  <a:schemeClr val="accent2"/>
                </a:solidFill>
              </a:rPr>
              <a:t>Gotova jela od mljevenog mesa i povrća (musake )</a:t>
            </a:r>
            <a:endParaRPr lang="en-US" sz="3200" b="1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724400"/>
          </a:xfrm>
        </p:spPr>
        <p:txBody>
          <a:bodyPr>
            <a:normAutofit/>
          </a:bodyPr>
          <a:lstStyle/>
          <a:p>
            <a:r>
              <a:rPr lang="sr-Latn-CS" sz="2800" dirty="0">
                <a:solidFill>
                  <a:srgbClr val="FFFF00"/>
                </a:solidFill>
              </a:rPr>
              <a:t>r</a:t>
            </a:r>
            <a:r>
              <a:rPr lang="sr-Latn-CS" sz="2800" dirty="0" smtClean="0">
                <a:solidFill>
                  <a:srgbClr val="FFFF00"/>
                </a:solidFill>
              </a:rPr>
              <a:t>iječ musaka je arapskog porijekla.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Turska musaka  (</a:t>
            </a:r>
            <a:r>
              <a:rPr lang="sr-Latn-CS" sz="2800" i="1" dirty="0" smtClean="0">
                <a:solidFill>
                  <a:schemeClr val="accent2"/>
                </a:solidFill>
              </a:rPr>
              <a:t>moussaka </a:t>
            </a:r>
            <a:r>
              <a:rPr lang="sr-Latn-CS" sz="2800" dirty="0" smtClean="0">
                <a:solidFill>
                  <a:srgbClr val="FFFF00"/>
                </a:solidFill>
              </a:rPr>
              <a:t>) je jelo pripremljeno od krompira isječenog na  kolutove sa mljevenim mesom</a:t>
            </a:r>
          </a:p>
          <a:p>
            <a:r>
              <a:rPr lang="sr-Latn-CS" sz="2800" dirty="0">
                <a:solidFill>
                  <a:srgbClr val="FFFF00"/>
                </a:solidFill>
              </a:rPr>
              <a:t>m</a:t>
            </a:r>
            <a:r>
              <a:rPr lang="sr-Latn-CS" sz="2800" dirty="0" smtClean="0">
                <a:solidFill>
                  <a:srgbClr val="FFFF00"/>
                </a:solidFill>
              </a:rPr>
              <a:t>usake takodje možemo pripremati od :</a:t>
            </a:r>
          </a:p>
          <a:p>
            <a:pPr>
              <a:buNone/>
            </a:pPr>
            <a:r>
              <a:rPr lang="sr-Latn-CS" sz="2800" dirty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- plavog patlidžana</a:t>
            </a:r>
          </a:p>
          <a:p>
            <a:pPr>
              <a:buNone/>
            </a:pPr>
            <a:r>
              <a:rPr lang="sr-Latn-CS" sz="2800" dirty="0" smtClean="0">
                <a:solidFill>
                  <a:srgbClr val="FFFF00"/>
                </a:solidFill>
              </a:rPr>
              <a:t> - tikvica</a:t>
            </a:r>
          </a:p>
          <a:p>
            <a:pPr>
              <a:buNone/>
            </a:pPr>
            <a:r>
              <a:rPr lang="sr-Latn-CS" sz="2800" dirty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- kelja</a:t>
            </a:r>
          </a:p>
          <a:p>
            <a:pPr>
              <a:buNone/>
            </a:pPr>
            <a:r>
              <a:rPr lang="sr-Latn-CS" sz="2800" dirty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- karfiola I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td...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spd="med">
    <p:randomBa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200" b="1" i="1" dirty="0" smtClean="0">
                <a:solidFill>
                  <a:schemeClr val="accent2"/>
                </a:solidFill>
              </a:rPr>
              <a:t>Musaka od krompira </a:t>
            </a:r>
            <a:endParaRPr lang="en-US" sz="3200" b="1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800" i="1" dirty="0" smtClean="0">
                <a:solidFill>
                  <a:schemeClr val="accent2"/>
                </a:solidFill>
              </a:rPr>
              <a:t>N</a:t>
            </a:r>
            <a:r>
              <a:rPr lang="sr-Latn-CS" sz="2800" i="1" dirty="0" smtClean="0">
                <a:solidFill>
                  <a:schemeClr val="accent2"/>
                </a:solidFill>
              </a:rPr>
              <a:t>amirnice za 10 osoba </a:t>
            </a:r>
            <a:r>
              <a:rPr lang="sr-Latn-CS" sz="2800" dirty="0" smtClean="0">
                <a:solidFill>
                  <a:schemeClr val="accent2"/>
                </a:solidFill>
              </a:rPr>
              <a:t>:</a:t>
            </a:r>
          </a:p>
          <a:p>
            <a:r>
              <a:rPr lang="sr-Latn-CS" sz="2800" dirty="0" smtClean="0">
                <a:solidFill>
                  <a:srgbClr val="FFFF00"/>
                </a:solidFill>
              </a:rPr>
              <a:t>1kg. krompira,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30gr. soli, 300 gr. ulja, 150 gr. ulja, 200 gr. crnog luka, 500gr. tel. mesa, 700 gr. sv. mesa, 300 gr. gov. mesa, 10 gr. bibera, 10 gr. soli, 1 veza peršunovog lišća</a:t>
            </a:r>
          </a:p>
          <a:p>
            <a:r>
              <a:rPr lang="sr-Latn-CS" sz="2800" i="1" dirty="0" smtClean="0">
                <a:solidFill>
                  <a:schemeClr val="accent2"/>
                </a:solidFill>
              </a:rPr>
              <a:t>Rojal masa  </a:t>
            </a:r>
          </a:p>
          <a:p>
            <a:r>
              <a:rPr lang="sr-Latn-CS" sz="2800" i="1" dirty="0">
                <a:solidFill>
                  <a:srgbClr val="FFFF00"/>
                </a:solidFill>
              </a:rPr>
              <a:t>z</a:t>
            </a:r>
            <a:r>
              <a:rPr lang="sr-Latn-CS" sz="2800" i="1" dirty="0" smtClean="0">
                <a:solidFill>
                  <a:srgbClr val="FFFF00"/>
                </a:solidFill>
              </a:rPr>
              <a:t>a masu,potrebno je : </a:t>
            </a:r>
          </a:p>
          <a:p>
            <a:r>
              <a:rPr lang="sr-Latn-CS" sz="2800" i="1" dirty="0" smtClean="0">
                <a:solidFill>
                  <a:srgbClr val="FFFF00"/>
                </a:solidFill>
              </a:rPr>
              <a:t>1l mlijeka,10 jaja, 5 gr. </a:t>
            </a:r>
            <a:r>
              <a:rPr lang="en-US" sz="2800" i="1" dirty="0" smtClean="0">
                <a:solidFill>
                  <a:srgbClr val="FFFF00"/>
                </a:solidFill>
              </a:rPr>
              <a:t>s</a:t>
            </a:r>
            <a:r>
              <a:rPr lang="sr-Latn-CS" sz="2800" i="1" dirty="0" smtClean="0">
                <a:solidFill>
                  <a:srgbClr val="FFFF00"/>
                </a:solidFill>
              </a:rPr>
              <a:t>oli,  1 veza peršunovog lišća</a:t>
            </a:r>
          </a:p>
          <a:p>
            <a:endParaRPr lang="sr-Latn-CS" sz="2800" i="1" dirty="0" smtClean="0"/>
          </a:p>
          <a:p>
            <a:endParaRPr lang="sr-Latn-CS" sz="2800" i="1" dirty="0" smtClean="0">
              <a:solidFill>
                <a:schemeClr val="accent2"/>
              </a:solidFill>
            </a:endParaRPr>
          </a:p>
          <a:p>
            <a:endParaRPr lang="en-US" sz="2800" i="1" dirty="0"/>
          </a:p>
        </p:txBody>
      </p:sp>
    </p:spTree>
  </p:cSld>
  <p:clrMapOvr>
    <a:masterClrMapping/>
  </p:clrMapOvr>
  <p:transition spd="med">
    <p:randomBa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>
            <a:noAutofit/>
          </a:bodyPr>
          <a:lstStyle/>
          <a:p>
            <a:r>
              <a:rPr lang="sr-Latn-CS" sz="3200" b="1" i="1" dirty="0" smtClean="0">
                <a:solidFill>
                  <a:schemeClr val="accent2"/>
                </a:solidFill>
              </a:rPr>
              <a:t>Način rada :</a:t>
            </a:r>
            <a:r>
              <a:rPr lang="en-US" sz="3200" b="1" i="1" dirty="0" smtClean="0">
                <a:solidFill>
                  <a:schemeClr val="accent2"/>
                </a:solidFill>
              </a:rPr>
              <a:t/>
            </a:r>
            <a:br>
              <a:rPr lang="en-US" sz="3200" b="1" i="1" dirty="0" smtClean="0">
                <a:solidFill>
                  <a:schemeClr val="accent2"/>
                </a:solidFill>
              </a:rPr>
            </a:br>
            <a:endParaRPr lang="en-US" sz="3200" b="1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791199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o</a:t>
            </a:r>
            <a:r>
              <a:rPr lang="sr-Latn-CS" sz="2800" dirty="0" smtClean="0">
                <a:solidFill>
                  <a:srgbClr val="FFFF00"/>
                </a:solidFill>
              </a:rPr>
              <a:t>ljuštiti </a:t>
            </a:r>
            <a:r>
              <a:rPr lang="sr-Latn-CS" sz="2800" dirty="0">
                <a:solidFill>
                  <a:srgbClr val="FFFF00"/>
                </a:solidFill>
              </a:rPr>
              <a:t>krompir</a:t>
            </a:r>
            <a:r>
              <a:rPr lang="sr-Latn-CS" sz="2800" dirty="0" smtClean="0">
                <a:solidFill>
                  <a:srgbClr val="FFFF00"/>
                </a:solidFill>
              </a:rPr>
              <a:t>,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oprati</a:t>
            </a:r>
            <a:r>
              <a:rPr lang="en-US" sz="2800" dirty="0" smtClean="0">
                <a:solidFill>
                  <a:srgbClr val="FFFF00"/>
                </a:solidFill>
              </a:rPr>
              <a:t>,</a:t>
            </a:r>
            <a:r>
              <a:rPr lang="sr-Latn-C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>
                <a:solidFill>
                  <a:srgbClr val="FFFF00"/>
                </a:solidFill>
              </a:rPr>
              <a:t>isjeći na kolutove i blanširati u masnoći</a:t>
            </a:r>
            <a:r>
              <a:rPr lang="sr-Latn-CS" sz="2800" dirty="0" smtClean="0">
                <a:solidFill>
                  <a:srgbClr val="FFFF00"/>
                </a:solidFill>
              </a:rPr>
              <a:t>.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Meso </a:t>
            </a:r>
            <a:r>
              <a:rPr lang="sr-Latn-CS" sz="2800" dirty="0">
                <a:solidFill>
                  <a:srgbClr val="FFFF00"/>
                </a:solidFill>
              </a:rPr>
              <a:t>samljeti na mašini za mljevenje</a:t>
            </a:r>
            <a:r>
              <a:rPr lang="sr-Latn-CS" sz="2800" dirty="0" smtClean="0">
                <a:solidFill>
                  <a:srgbClr val="FFFF00"/>
                </a:solidFill>
              </a:rPr>
              <a:t>.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Izdinstati </a:t>
            </a:r>
            <a:r>
              <a:rPr lang="sr-Latn-CS" sz="2800" dirty="0">
                <a:solidFill>
                  <a:srgbClr val="FFFF00"/>
                </a:solidFill>
              </a:rPr>
              <a:t>sa crnim lukom i začiniti gore navedenim </a:t>
            </a:r>
            <a:r>
              <a:rPr lang="sr-Latn-CS" sz="2800" dirty="0" smtClean="0">
                <a:solidFill>
                  <a:srgbClr val="FFFF00"/>
                </a:solidFill>
              </a:rPr>
              <a:t>začinima</a:t>
            </a:r>
            <a:endParaRPr lang="en-US" sz="2800" dirty="0" smtClean="0">
              <a:solidFill>
                <a:srgbClr val="FFFF00"/>
              </a:solidFill>
            </a:endParaRP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sr-Latn-CS" sz="2800" dirty="0">
                <a:solidFill>
                  <a:srgbClr val="FFFF00"/>
                </a:solidFill>
              </a:rPr>
              <a:t>U odgovarajućoj posudi složiti red krompira</a:t>
            </a:r>
            <a:r>
              <a:rPr lang="sr-Latn-CS" sz="2800" dirty="0" smtClean="0">
                <a:solidFill>
                  <a:srgbClr val="FFFF00"/>
                </a:solidFill>
              </a:rPr>
              <a:t>,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red </a:t>
            </a:r>
            <a:r>
              <a:rPr lang="sr-Latn-CS" sz="2800" dirty="0">
                <a:solidFill>
                  <a:srgbClr val="FFFF00"/>
                </a:solidFill>
              </a:rPr>
              <a:t>mesa</a:t>
            </a:r>
            <a:r>
              <a:rPr lang="sr-Latn-CS" sz="2800" dirty="0" smtClean="0">
                <a:solidFill>
                  <a:srgbClr val="FFFF00"/>
                </a:solidFill>
              </a:rPr>
              <a:t>,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naizmjenično </a:t>
            </a:r>
            <a:r>
              <a:rPr lang="sr-Latn-CS" sz="2800" dirty="0">
                <a:solidFill>
                  <a:srgbClr val="FFFF00"/>
                </a:solidFill>
              </a:rPr>
              <a:t>i završiti sa krompirom</a:t>
            </a:r>
            <a:r>
              <a:rPr lang="sr-Latn-CS" sz="2800" dirty="0" smtClean="0">
                <a:solidFill>
                  <a:srgbClr val="FFFF00"/>
                </a:solidFill>
              </a:rPr>
              <a:t>.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Posudu </a:t>
            </a:r>
            <a:r>
              <a:rPr lang="sr-Latn-CS" sz="2800" dirty="0">
                <a:solidFill>
                  <a:srgbClr val="FFFF00"/>
                </a:solidFill>
              </a:rPr>
              <a:t>stavljamo  u  predhodno zagrijanu pećnicu i kad namirnice omekšaju preliju se sa rojal masom da bude  oko 2 cm iznad sadržaja</a:t>
            </a:r>
            <a:r>
              <a:rPr lang="sr-Latn-CS" sz="2800" dirty="0" smtClean="0">
                <a:solidFill>
                  <a:srgbClr val="FFFF00"/>
                </a:solidFill>
              </a:rPr>
              <a:t>.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Peče </a:t>
            </a:r>
            <a:r>
              <a:rPr lang="sr-Latn-CS" sz="2800" dirty="0">
                <a:solidFill>
                  <a:srgbClr val="FFFF00"/>
                </a:solidFill>
              </a:rPr>
              <a:t>se dok površina ne dobije rumenu boju.Čuva se na toplom mjestu,u ben –mariju</a:t>
            </a:r>
            <a:r>
              <a:rPr lang="sr-Latn-CS" sz="2800" dirty="0" smtClean="0">
                <a:solidFill>
                  <a:srgbClr val="FFFF00"/>
                </a:solidFill>
              </a:rPr>
              <a:t>.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S</a:t>
            </a:r>
            <a:r>
              <a:rPr lang="en-US" sz="2800" dirty="0" err="1" smtClean="0">
                <a:solidFill>
                  <a:srgbClr val="FFFF00"/>
                </a:solidFill>
              </a:rPr>
              <a:t>i</a:t>
            </a:r>
            <a:r>
              <a:rPr lang="sr-Latn-CS" sz="2800" dirty="0" smtClean="0">
                <a:solidFill>
                  <a:srgbClr val="FFFF00"/>
                </a:solidFill>
              </a:rPr>
              <a:t>ječemo </a:t>
            </a:r>
            <a:r>
              <a:rPr lang="sr-Latn-CS" sz="2800" dirty="0">
                <a:solidFill>
                  <a:srgbClr val="FFFF00"/>
                </a:solidFill>
              </a:rPr>
              <a:t>je na jednaku parčad</a:t>
            </a:r>
            <a:r>
              <a:rPr lang="sr-Latn-CS" sz="2800" dirty="0" smtClean="0">
                <a:solidFill>
                  <a:srgbClr val="FFFF00"/>
                </a:solidFill>
              </a:rPr>
              <a:t>.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Serviramo </a:t>
            </a:r>
            <a:r>
              <a:rPr lang="sr-Latn-CS" sz="2800" dirty="0">
                <a:solidFill>
                  <a:srgbClr val="FFFF00"/>
                </a:solidFill>
              </a:rPr>
              <a:t>na rosfrajnom ili keramičkom tanjiru</a:t>
            </a:r>
            <a:r>
              <a:rPr lang="sr-Latn-CS" sz="2800" dirty="0" smtClean="0">
                <a:solidFill>
                  <a:srgbClr val="FFFF00"/>
                </a:solidFill>
              </a:rPr>
              <a:t>.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Prelijemo </a:t>
            </a:r>
            <a:r>
              <a:rPr lang="sr-Latn-CS" sz="2800" dirty="0">
                <a:solidFill>
                  <a:srgbClr val="FFFF00"/>
                </a:solidFill>
              </a:rPr>
              <a:t>sa sokom ili saftom od pečenja</a:t>
            </a:r>
            <a:r>
              <a:rPr lang="sr-Latn-CS" sz="2800" dirty="0" smtClean="0">
                <a:solidFill>
                  <a:srgbClr val="FFFF00"/>
                </a:solidFill>
              </a:rPr>
              <a:t>.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sr-Latn-CS" sz="2800" dirty="0" smtClean="0">
                <a:solidFill>
                  <a:srgbClr val="FFFF00"/>
                </a:solidFill>
              </a:rPr>
              <a:t>Dekorišemo </a:t>
            </a:r>
            <a:r>
              <a:rPr lang="sr-Latn-CS" sz="2800" dirty="0">
                <a:solidFill>
                  <a:srgbClr val="FFFF00"/>
                </a:solidFill>
              </a:rPr>
              <a:t>sitno sjeckanim peršunovim lišćem. 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med">
    <p:randomBa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sr-Latn-CS" dirty="0" smtClean="0"/>
              <a:t>                        </a:t>
            </a:r>
            <a:br>
              <a:rPr lang="sr-Latn-CS" dirty="0" smtClean="0"/>
            </a:br>
            <a:r>
              <a:rPr lang="sr-Latn-CS" dirty="0"/>
              <a:t/>
            </a:r>
            <a:br>
              <a:rPr lang="sr-Latn-CS" dirty="0"/>
            </a:b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/>
              <a:t/>
            </a:r>
            <a:br>
              <a:rPr lang="sr-Latn-CS" dirty="0"/>
            </a:br>
            <a:r>
              <a:rPr lang="sr-Latn-CS" dirty="0" smtClean="0"/>
              <a:t/>
            </a:r>
            <a:br>
              <a:rPr lang="sr-Latn-CS" dirty="0" smtClean="0"/>
            </a:br>
            <a:endParaRPr lang="en-US" dirty="0"/>
          </a:p>
        </p:txBody>
      </p:sp>
      <p:pic>
        <p:nvPicPr>
          <p:cNvPr id="7" name="Content Placeholder 5" descr="musak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90800" y="1600200"/>
            <a:ext cx="2293401" cy="1173163"/>
          </a:xfrm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Latn-CS" b="1" i="1" dirty="0" smtClean="0">
                <a:solidFill>
                  <a:schemeClr val="accent2"/>
                </a:solidFill>
                <a:latin typeface="Arial Narrow" pitchFamily="34" charset="0"/>
              </a:rPr>
              <a:t>                                                                                           </a:t>
            </a:r>
          </a:p>
          <a:p>
            <a:endParaRPr lang="sr-Latn-CS" b="1" i="1" dirty="0">
              <a:solidFill>
                <a:schemeClr val="accent2"/>
              </a:solidFill>
              <a:latin typeface="Arial Narrow" pitchFamily="34" charset="0"/>
            </a:endParaRPr>
          </a:p>
          <a:p>
            <a:endParaRPr lang="sr-Latn-CS" b="1" i="1" dirty="0" smtClean="0">
              <a:solidFill>
                <a:schemeClr val="accent2"/>
              </a:solidFill>
              <a:latin typeface="Arial Narrow" pitchFamily="34" charset="0"/>
            </a:endParaRPr>
          </a:p>
          <a:p>
            <a:endParaRPr lang="sr-Latn-CS" b="1" i="1" dirty="0">
              <a:solidFill>
                <a:schemeClr val="accent2"/>
              </a:solidFill>
              <a:latin typeface="Arial Narrow" pitchFamily="34" charset="0"/>
            </a:endParaRPr>
          </a:p>
          <a:p>
            <a:endParaRPr lang="sr-Latn-CS" b="1" i="1" dirty="0" smtClean="0">
              <a:solidFill>
                <a:schemeClr val="accent2"/>
              </a:solidFill>
              <a:latin typeface="Arial Narrow" pitchFamily="34" charset="0"/>
            </a:endParaRPr>
          </a:p>
          <a:p>
            <a:endParaRPr lang="sr-Latn-CS" b="1" i="1" dirty="0">
              <a:solidFill>
                <a:schemeClr val="accent2"/>
              </a:solidFill>
              <a:latin typeface="Arial Narrow" pitchFamily="34" charset="0"/>
            </a:endParaRPr>
          </a:p>
          <a:p>
            <a:pPr>
              <a:buNone/>
            </a:pPr>
            <a:r>
              <a:rPr lang="sr-Latn-CS" b="1" i="1" dirty="0" smtClean="0">
                <a:solidFill>
                  <a:schemeClr val="accent2"/>
                </a:solidFill>
              </a:rPr>
              <a:t>                           </a:t>
            </a:r>
            <a:r>
              <a:rPr lang="en-US" b="1" i="1" dirty="0" smtClean="0">
                <a:solidFill>
                  <a:schemeClr val="accent2"/>
                </a:solidFill>
              </a:rPr>
              <a:t>    </a:t>
            </a:r>
            <a:r>
              <a:rPr lang="en-US" b="1" i="1" dirty="0" smtClean="0">
                <a:solidFill>
                  <a:schemeClr val="accent2"/>
                </a:solidFill>
              </a:rPr>
              <a:t> </a:t>
            </a:r>
            <a:r>
              <a:rPr lang="sr-Latn-CS" sz="4400" b="1" i="1" dirty="0" smtClean="0">
                <a:solidFill>
                  <a:schemeClr val="accent2"/>
                </a:solidFill>
              </a:rPr>
              <a:t>PRIJATN</a:t>
            </a:r>
            <a:r>
              <a:rPr lang="en-US" sz="4400" b="1" i="1" dirty="0" smtClean="0">
                <a:solidFill>
                  <a:schemeClr val="accent2"/>
                </a:solidFill>
              </a:rPr>
              <a:t>0</a:t>
            </a:r>
            <a:r>
              <a:rPr lang="sr-Latn-CS" sz="4400" b="1" i="1" dirty="0" smtClean="0">
                <a:solidFill>
                  <a:schemeClr val="accent2"/>
                </a:solidFill>
              </a:rPr>
              <a:t>!</a:t>
            </a:r>
            <a:r>
              <a:rPr lang="sr-Latn-CS" b="1" i="1" dirty="0" smtClean="0">
                <a:solidFill>
                  <a:schemeClr val="accent2"/>
                </a:solidFill>
              </a:rPr>
              <a:t>   </a:t>
            </a:r>
            <a:r>
              <a:rPr lang="sr-Latn-CS" b="1" i="1" dirty="0" smtClean="0">
                <a:solidFill>
                  <a:schemeClr val="accent2"/>
                </a:solidFill>
                <a:latin typeface="Arial Narrow" pitchFamily="34" charset="0"/>
              </a:rPr>
              <a:t>                                                                                                 </a:t>
            </a:r>
            <a:endParaRPr lang="en-US" b="1" i="1" dirty="0">
              <a:solidFill>
                <a:schemeClr val="accent2"/>
              </a:solidFill>
              <a:latin typeface="Arial Narrow" pitchFamily="34" charset="0"/>
            </a:endParaRPr>
          </a:p>
        </p:txBody>
      </p:sp>
      <p:pic>
        <p:nvPicPr>
          <p:cNvPr id="11" name="Picture 10" descr="musa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1219200"/>
            <a:ext cx="5367215" cy="3124200"/>
          </a:xfrm>
          <a:prstGeom prst="rect">
            <a:avLst/>
          </a:prstGeom>
        </p:spPr>
      </p:pic>
    </p:spTree>
  </p:cSld>
  <p:clrMapOvr>
    <a:masterClrMapping/>
  </p:clrMapOvr>
  <p:transition spd="med">
    <p:checker/>
    <p:sndAc>
      <p:stSnd loop="1"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3400" y="1752600"/>
            <a:ext cx="8102667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</a:rPr>
              <a:t>Autori: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alibri" pitchFamily="34" charset="0"/>
              </a:rPr>
              <a:t>Dejan Aleksić – Srednja ekonomsko-ugostiteljska 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/>
                <a:ea typeface="Times New Roman" pitchFamily="18" charset="0"/>
                <a:cs typeface="Calibri" pitchFamily="34" charset="0"/>
              </a:rPr>
              <a:t>š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alibri" pitchFamily="34" charset="0"/>
              </a:rPr>
              <a:t>kola Bar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alibri" pitchFamily="34" charset="0"/>
              </a:rPr>
              <a:t>Dragiša Filipović –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alibri" pitchFamily="34" charset="0"/>
              </a:rPr>
              <a:t>Srednja mješovita škola „Danilo Kiš“ Budva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alibri" pitchFamily="34" charset="0"/>
              </a:rPr>
              <a:t>Jagoš Rosić - Srednja mje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/>
                <a:ea typeface="Times New Roman" pitchFamily="18" charset="0"/>
                <a:cs typeface="Calibri" pitchFamily="34" charset="0"/>
              </a:rPr>
              <a:t>š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alibri" pitchFamily="34" charset="0"/>
              </a:rPr>
              <a:t>ovita 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/>
                <a:ea typeface="Times New Roman" pitchFamily="18" charset="0"/>
                <a:cs typeface="Calibri" pitchFamily="34" charset="0"/>
              </a:rPr>
              <a:t>š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alibri" pitchFamily="34" charset="0"/>
              </a:rPr>
              <a:t>kola 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/>
                <a:ea typeface="Times New Roman" pitchFamily="18" charset="0"/>
                <a:cs typeface="Calibri" pitchFamily="34" charset="0"/>
              </a:rPr>
              <a:t>„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alibri" pitchFamily="34" charset="0"/>
              </a:rPr>
              <a:t>Ivan Goran Kovačić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/>
                <a:ea typeface="Times New Roman" pitchFamily="18" charset="0"/>
                <a:cs typeface="Calibri" pitchFamily="34" charset="0"/>
              </a:rPr>
              <a:t>“</a:t>
            </a: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alibri" pitchFamily="34" charset="0"/>
              </a:rPr>
              <a:t> Herceg Novi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A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alibri" pitchFamily="34" charset="0"/>
              </a:rPr>
              <a:t>Slavko Karadžić - 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alibri" pitchFamily="34" charset="0"/>
              </a:rPr>
              <a:t>Srednja mješovita škola „17.septembar“ Žabljak</a:t>
            </a:r>
            <a:endParaRPr kumimoji="0" lang="sr-Latn-C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>
    <p:randomBar dir="vert"/>
    <p:sndAc>
      <p:stSnd>
        <p:snd r:embed="rId2" name="applause.wav"/>
      </p:stSnd>
    </p:sndAc>
  </p:transition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9593D0B-9A08-4012-B689-0013659C9003}"/>
</file>

<file path=customXml/itemProps2.xml><?xml version="1.0" encoding="utf-8"?>
<ds:datastoreItem xmlns:ds="http://schemas.openxmlformats.org/officeDocument/2006/customXml" ds:itemID="{24172FB1-FE23-44F0-87DC-A8D8CD22DDB4}"/>
</file>

<file path=customXml/itemProps3.xml><?xml version="1.0" encoding="utf-8"?>
<ds:datastoreItem xmlns:ds="http://schemas.openxmlformats.org/officeDocument/2006/customXml" ds:itemID="{F938C88F-5C7C-4835-B3A2-E5ABAEFBAFD2}"/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360</Words>
  <Application>Microsoft Office PowerPoint</Application>
  <PresentationFormat>On-screen Show (4:3)</PresentationFormat>
  <Paragraphs>45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Verve</vt:lpstr>
      <vt:lpstr>Gotova jela    </vt:lpstr>
      <vt:lpstr>Podjela gotovih jela :</vt:lpstr>
      <vt:lpstr>Gotova jela od mljevenog mesa i povrća (musake )</vt:lpstr>
      <vt:lpstr>Musaka od krompira </vt:lpstr>
      <vt:lpstr>Način rada : </vt:lpstr>
      <vt:lpstr>                             </vt:lpstr>
      <vt:lpstr>Slide 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Gotova jela</dc:title>
  <dc:creator>Korisnik</dc:creator>
  <cp:lastModifiedBy>Darko</cp:lastModifiedBy>
  <cp:revision>14</cp:revision>
  <dcterms:created xsi:type="dcterms:W3CDTF">2011-11-20T12:01:49Z</dcterms:created>
  <dcterms:modified xsi:type="dcterms:W3CDTF">2012-06-18T22:49:00Z</dcterms:modified>
</cp:coreProperties>
</file>