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9" r:id="rId5"/>
    <p:sldId id="270" r:id="rId6"/>
    <p:sldId id="273" r:id="rId7"/>
    <p:sldId id="27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1" r:id="rId18"/>
    <p:sldId id="272" r:id="rId19"/>
    <p:sldId id="274" r:id="rId20"/>
    <p:sldId id="278" r:id="rId21"/>
    <p:sldId id="275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17" autoAdjust="0"/>
    <p:restoredTop sz="90185" autoAdjust="0"/>
  </p:normalViewPr>
  <p:slideViewPr>
    <p:cSldViewPr>
      <p:cViewPr varScale="1">
        <p:scale>
          <a:sx n="71" d="100"/>
          <a:sy n="71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AD37A-1433-4475-A8B5-531046835BE1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602AE-6641-4FBC-8970-83A764BF5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602AE-6641-4FBC-8970-83A764BF511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5D28201-7381-4E41-8EC2-BE171D62204B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B84DA2C-0F69-4366-A209-BE4025CF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001156" cy="1214422"/>
          </a:xfrm>
        </p:spPr>
        <p:txBody>
          <a:bodyPr>
            <a:normAutofit/>
          </a:bodyPr>
          <a:lstStyle/>
          <a:p>
            <a:r>
              <a:rPr sz="3200" smtClean="0">
                <a:latin typeface="Highlight LET" pitchFamily="2" charset="0"/>
              </a:rPr>
              <a:t/>
            </a:r>
            <a:br>
              <a:rPr sz="3200" smtClean="0">
                <a:latin typeface="Highlight LET" pitchFamily="2" charset="0"/>
              </a:rPr>
            </a:br>
            <a:r>
              <a:rPr lang="en-US" sz="3200" dirty="0" smtClean="0">
                <a:latin typeface="Highlight LET" pitchFamily="2" charset="0"/>
              </a:rPr>
              <a:t>NO</a:t>
            </a:r>
            <a:r>
              <a:rPr lang="x-none" sz="3200" dirty="0" smtClean="0">
                <a:latin typeface="Highlight LET" pitchFamily="2" charset="0"/>
              </a:rPr>
              <a:t>Š</a:t>
            </a:r>
            <a:r>
              <a:rPr lang="en-US" sz="3200" dirty="0" smtClean="0">
                <a:latin typeface="Highlight LET" pitchFamily="2" charset="0"/>
              </a:rPr>
              <a:t>NJE ULCINJA</a:t>
            </a:r>
            <a:endParaRPr lang="en-US" sz="4400" dirty="0">
              <a:latin typeface="Highlight LET" pitchFamily="2" charset="0"/>
            </a:endParaRPr>
          </a:p>
        </p:txBody>
      </p:sp>
      <p:pic>
        <p:nvPicPr>
          <p:cNvPr id="5" name="Picture 4" descr="11156_176949666709_598867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4422"/>
            <a:ext cx="9144000" cy="5643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88640"/>
            <a:ext cx="8715436" cy="2151112"/>
          </a:xfrm>
        </p:spPr>
        <p:txBody>
          <a:bodyPr>
            <a:noAutofit/>
          </a:bodyPr>
          <a:lstStyle/>
          <a:p>
            <a:r>
              <a:rPr lang="sr-Latn-CS" sz="3200" dirty="0" smtClean="0"/>
              <a:t>Ulcinj je bogat po raznovrsnim nošnjama</a:t>
            </a:r>
            <a:r>
              <a:rPr lang="en-US" sz="3200" dirty="0" smtClean="0"/>
              <a:t>, </a:t>
            </a:r>
            <a:r>
              <a:rPr lang="en-US" sz="3200" dirty="0" err="1" smtClean="0"/>
              <a:t>koje</a:t>
            </a:r>
            <a:r>
              <a:rPr lang="en-US" sz="3200" dirty="0" smtClean="0"/>
              <a:t> </a:t>
            </a:r>
            <a:r>
              <a:rPr lang="en-US" sz="3200" dirty="0" err="1" smtClean="0"/>
              <a:t>su</a:t>
            </a:r>
            <a:r>
              <a:rPr lang="en-US" sz="3200" dirty="0" smtClean="0"/>
              <a:t> </a:t>
            </a:r>
            <a:r>
              <a:rPr lang="en-US" sz="3200" dirty="0" err="1" smtClean="0"/>
              <a:t>dokaz</a:t>
            </a:r>
            <a:r>
              <a:rPr lang="en-US" sz="3200" dirty="0" smtClean="0"/>
              <a:t> </a:t>
            </a:r>
            <a:r>
              <a:rPr lang="en-US" sz="3200" dirty="0" err="1" smtClean="0"/>
              <a:t>multikulturalnosti</a:t>
            </a:r>
            <a:r>
              <a:rPr lang="en-US" sz="3200" dirty="0" smtClean="0"/>
              <a:t> I </a:t>
            </a:r>
            <a:r>
              <a:rPr lang="en-US" sz="3200" dirty="0" err="1" smtClean="0"/>
              <a:t>multikonfesionalnosti</a:t>
            </a:r>
            <a:endParaRPr lang="en-US" sz="3200" dirty="0"/>
          </a:p>
        </p:txBody>
      </p:sp>
      <p:pic>
        <p:nvPicPr>
          <p:cNvPr id="3" name="Picture 2" descr="SHKA_ZANA_Rexhep-Abazi_1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428868"/>
            <a:ext cx="4860032" cy="4429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teshat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420888"/>
            <a:ext cx="4289488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7470648" cy="1143000"/>
          </a:xfrm>
        </p:spPr>
        <p:txBody>
          <a:bodyPr>
            <a:noAutofit/>
          </a:bodyPr>
          <a:lstStyle/>
          <a:p>
            <a:r>
              <a:rPr lang="sr-Latn-CS" sz="3200" dirty="0" smtClean="0"/>
              <a:t>Što se tiče same podjele,</a:t>
            </a:r>
            <a:r>
              <a:rPr lang="en-US" sz="3200" dirty="0" smtClean="0"/>
              <a:t> </a:t>
            </a:r>
            <a:r>
              <a:rPr lang="sr-Latn-CS" sz="3200" dirty="0" smtClean="0"/>
              <a:t>nošnje dijelimo na svakodnevne i svečane</a:t>
            </a:r>
            <a:endParaRPr lang="en-US" sz="3200" dirty="0"/>
          </a:p>
        </p:txBody>
      </p:sp>
      <p:pic>
        <p:nvPicPr>
          <p:cNvPr id="3" name="Picture 2" descr="SHKA_ZANA_Rexhep-Abazi_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000240"/>
            <a:ext cx="4714876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SHKA_ZANA_Rexhep-Abazi_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2000239"/>
            <a:ext cx="4429124" cy="4857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676456" cy="604867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</a:t>
            </a:r>
            <a:r>
              <a:rPr lang="sr-Latn-CS" sz="3200" dirty="0" smtClean="0"/>
              <a:t>ošnje Ulcinja su karakteristična tradicija ovog regiona,</a:t>
            </a:r>
            <a:r>
              <a:rPr lang="en-US" sz="3200" dirty="0" smtClean="0"/>
              <a:t> </a:t>
            </a:r>
            <a:r>
              <a:rPr lang="en-US" sz="3200" dirty="0" err="1" smtClean="0"/>
              <a:t>ali</a:t>
            </a:r>
            <a:r>
              <a:rPr lang="en-US" sz="3200" dirty="0" smtClean="0"/>
              <a:t> I </a:t>
            </a:r>
            <a:r>
              <a:rPr lang="sr-Latn-CS" sz="3200" dirty="0" smtClean="0"/>
              <a:t> dan danas su sačuvale svoju originalnost.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U</a:t>
            </a:r>
            <a:r>
              <a:rPr lang="sr-Latn-CS" sz="3200" dirty="0" smtClean="0"/>
              <a:t> Ulcinju razlikujemo sledeće  vrste nošnji: crnogorsku, malisorsku,</a:t>
            </a:r>
            <a:r>
              <a:rPr lang="en-US" sz="3200" dirty="0" smtClean="0"/>
              <a:t> </a:t>
            </a:r>
            <a:r>
              <a:rPr lang="sr-Latn-CS" sz="3200" dirty="0" smtClean="0"/>
              <a:t>šestansku, bregasorsku,</a:t>
            </a:r>
            <a:r>
              <a:rPr lang="en-US" sz="3200" dirty="0" smtClean="0"/>
              <a:t> </a:t>
            </a:r>
            <a:r>
              <a:rPr lang="sr-Latn-CS" sz="3200" dirty="0" smtClean="0"/>
              <a:t>ulcinjsku,</a:t>
            </a:r>
            <a:r>
              <a:rPr lang="en-US" sz="3200" dirty="0" smtClean="0"/>
              <a:t> </a:t>
            </a:r>
            <a:r>
              <a:rPr lang="sr-Latn-CS" sz="3200" dirty="0" smtClean="0"/>
              <a:t>anamalsku, krajansku i goransku</a:t>
            </a:r>
            <a:r>
              <a:rPr lang="sr-Latn-C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vallj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966592" cy="1368152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Crnogorska</a:t>
            </a:r>
            <a:r>
              <a:rPr lang="en-US" sz="3600" dirty="0" smtClean="0"/>
              <a:t> </a:t>
            </a:r>
            <a:r>
              <a:rPr lang="en-US" sz="3600" dirty="0" err="1" smtClean="0"/>
              <a:t>tradicionalna</a:t>
            </a:r>
            <a:r>
              <a:rPr lang="en-US" sz="3600" dirty="0" smtClean="0"/>
              <a:t> no</a:t>
            </a:r>
            <a:r>
              <a:rPr lang="sr-Latn-CS" sz="3600" dirty="0" smtClean="0"/>
              <a:t>šnja</a:t>
            </a:r>
            <a:endParaRPr lang="en-US" sz="3600" dirty="0"/>
          </a:p>
        </p:txBody>
      </p:sp>
      <p:pic>
        <p:nvPicPr>
          <p:cNvPr id="3" name="Picture 2" descr="RAZGLEDNICA-CRNOGORSKA-NARODNA-NOSNJA_slika_O_13877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28800"/>
            <a:ext cx="914400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veshjet tona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2420888"/>
            <a:ext cx="3925670" cy="2952328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Stanovnici</a:t>
            </a:r>
            <a:r>
              <a:rPr lang="en-US" sz="2800" dirty="0" smtClean="0"/>
              <a:t> </a:t>
            </a:r>
            <a:r>
              <a:rPr lang="en-US" sz="2800" dirty="0" err="1" smtClean="0"/>
              <a:t>Šestana</a:t>
            </a:r>
            <a:r>
              <a:rPr lang="en-US" sz="2800" dirty="0" smtClean="0"/>
              <a:t> </a:t>
            </a:r>
            <a:r>
              <a:rPr lang="en-US" sz="2800" dirty="0" err="1" smtClean="0"/>
              <a:t>su</a:t>
            </a:r>
            <a:r>
              <a:rPr lang="en-US" sz="2800" dirty="0" smtClean="0"/>
              <a:t> </a:t>
            </a:r>
            <a:r>
              <a:rPr lang="en-US" sz="2800" dirty="0" err="1" smtClean="0"/>
              <a:t>živjeli</a:t>
            </a:r>
            <a:r>
              <a:rPr lang="en-US" sz="2800" dirty="0" smtClean="0"/>
              <a:t> </a:t>
            </a:r>
            <a:r>
              <a:rPr lang="en-US" sz="2800" dirty="0" err="1" smtClean="0"/>
              <a:t>od</a:t>
            </a:r>
            <a:r>
              <a:rPr lang="en-US" sz="2800" dirty="0" smtClean="0"/>
              <a:t> </a:t>
            </a:r>
            <a:r>
              <a:rPr lang="en-US" sz="2800" dirty="0" err="1" smtClean="0"/>
              <a:t>pamtivijeka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toj</a:t>
            </a:r>
            <a:r>
              <a:rPr lang="en-US" sz="2800" dirty="0" smtClean="0"/>
              <a:t> </a:t>
            </a:r>
            <a:r>
              <a:rPr lang="en-US" sz="2800" dirty="0" err="1" smtClean="0"/>
              <a:t>teritoriji</a:t>
            </a:r>
            <a:r>
              <a:rPr lang="en-US" sz="2800" dirty="0" smtClean="0"/>
              <a:t>, </a:t>
            </a:r>
            <a:r>
              <a:rPr lang="en-US" sz="2800" dirty="0" err="1" smtClean="0"/>
              <a:t>što</a:t>
            </a:r>
            <a:r>
              <a:rPr lang="en-US" sz="2800" dirty="0" smtClean="0"/>
              <a:t> </a:t>
            </a:r>
            <a:r>
              <a:rPr lang="en-US" sz="2800" dirty="0" err="1" smtClean="0"/>
              <a:t>posebno</a:t>
            </a:r>
            <a:r>
              <a:rPr lang="en-US" sz="2800" dirty="0" smtClean="0"/>
              <a:t> </a:t>
            </a:r>
            <a:r>
              <a:rPr lang="en-US" sz="2800" dirty="0" err="1" smtClean="0"/>
              <a:t>svjedoči</a:t>
            </a:r>
            <a:r>
              <a:rPr lang="en-US" sz="2800" dirty="0" smtClean="0"/>
              <a:t> </a:t>
            </a:r>
            <a:r>
              <a:rPr lang="en-US" sz="2800" dirty="0" err="1" smtClean="0"/>
              <a:t>njihova</a:t>
            </a:r>
            <a:r>
              <a:rPr lang="en-US" sz="2800" dirty="0" smtClean="0"/>
              <a:t> </a:t>
            </a:r>
            <a:r>
              <a:rPr lang="en-US" sz="2800" dirty="0" err="1" smtClean="0"/>
              <a:t>jedinstvena</a:t>
            </a:r>
            <a:r>
              <a:rPr lang="en-US" sz="2800" dirty="0" smtClean="0"/>
              <a:t> </a:t>
            </a:r>
            <a:r>
              <a:rPr lang="x-none" sz="2800" dirty="0" err="1" smtClean="0"/>
              <a:t>š</a:t>
            </a:r>
            <a:r>
              <a:rPr lang="en-US" sz="2800" dirty="0" err="1" smtClean="0"/>
              <a:t>estanska</a:t>
            </a:r>
            <a:r>
              <a:rPr lang="en-US" sz="2800" dirty="0" smtClean="0"/>
              <a:t> </a:t>
            </a:r>
            <a:r>
              <a:rPr lang="en-US" sz="2800" dirty="0" err="1" smtClean="0"/>
              <a:t>nošnja</a:t>
            </a:r>
            <a:r>
              <a:rPr lang="en-US" sz="2800" dirty="0" smtClean="0"/>
              <a:t> </a:t>
            </a:r>
            <a:r>
              <a:rPr lang="en-US" sz="2800" dirty="0" err="1" smtClean="0"/>
              <a:t>stara</a:t>
            </a:r>
            <a:r>
              <a:rPr lang="en-US" sz="2800" dirty="0" smtClean="0"/>
              <a:t> </a:t>
            </a:r>
            <a:r>
              <a:rPr lang="en-US" sz="2800" dirty="0" err="1" smtClean="0"/>
              <a:t>preko</a:t>
            </a:r>
            <a:r>
              <a:rPr lang="en-US" sz="2800" dirty="0" smtClean="0"/>
              <a:t> </a:t>
            </a:r>
            <a:r>
              <a:rPr lang="en-US" sz="2800" dirty="0" err="1" smtClean="0"/>
              <a:t>dvije</a:t>
            </a:r>
            <a:r>
              <a:rPr lang="en-US" sz="2800" dirty="0" smtClean="0"/>
              <a:t> </a:t>
            </a:r>
            <a:r>
              <a:rPr lang="en-US" sz="2800" dirty="0" err="1" smtClean="0"/>
              <a:t>hiljade</a:t>
            </a:r>
            <a:r>
              <a:rPr lang="en-US" sz="2800" dirty="0" smtClean="0"/>
              <a:t> </a:t>
            </a:r>
            <a:r>
              <a:rPr lang="en-US" sz="2800" dirty="0" err="1" smtClean="0"/>
              <a:t>godina</a:t>
            </a:r>
            <a:r>
              <a:rPr lang="en-US" sz="2800" dirty="0" smtClean="0"/>
              <a:t>, </a:t>
            </a:r>
            <a:r>
              <a:rPr lang="en-US" sz="2800" dirty="0" err="1" smtClean="0"/>
              <a:t>od</a:t>
            </a:r>
            <a:r>
              <a:rPr lang="en-US" sz="2800" dirty="0" smtClean="0"/>
              <a:t> </a:t>
            </a:r>
            <a:r>
              <a:rPr lang="en-US" sz="2800" dirty="0" err="1" smtClean="0"/>
              <a:t>vremena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prije</a:t>
            </a:r>
            <a:r>
              <a:rPr lang="en-US" sz="2800" dirty="0" smtClean="0"/>
              <a:t> </a:t>
            </a:r>
            <a:r>
              <a:rPr lang="en-US" sz="2800" dirty="0" err="1" smtClean="0"/>
              <a:t>Ilirske</a:t>
            </a:r>
            <a:r>
              <a:rPr lang="en-US" sz="2800" dirty="0" smtClean="0"/>
              <a:t> </a:t>
            </a:r>
            <a:r>
              <a:rPr lang="en-US" sz="2800" dirty="0" err="1" smtClean="0"/>
              <a:t>kralice</a:t>
            </a:r>
            <a:r>
              <a:rPr lang="en-US" sz="2800" dirty="0" smtClean="0"/>
              <a:t> </a:t>
            </a:r>
            <a:r>
              <a:rPr lang="en-US" sz="2800" dirty="0" err="1" smtClean="0"/>
              <a:t>Teute</a:t>
            </a:r>
            <a:endParaRPr lang="en-US" sz="2800" dirty="0"/>
          </a:p>
        </p:txBody>
      </p:sp>
      <p:pic>
        <p:nvPicPr>
          <p:cNvPr id="4" name="Picture 3" descr="11156_177543776709_515492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0"/>
            <a:ext cx="500404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477960"/>
          </a:xfrm>
        </p:spPr>
        <p:txBody>
          <a:bodyPr>
            <a:noAutofit/>
          </a:bodyPr>
          <a:lstStyle/>
          <a:p>
            <a:r>
              <a:rPr lang="sr-Latn-CS" sz="3200" dirty="0" smtClean="0"/>
              <a:t>Šestanska nošnja se,  isto tako,  dijeli na svečanu i radnu, odnosno djevojačku i žensku</a:t>
            </a:r>
            <a:endParaRPr lang="en-US" sz="3200" dirty="0"/>
          </a:p>
        </p:txBody>
      </p:sp>
      <p:pic>
        <p:nvPicPr>
          <p:cNvPr id="3" name="Picture 2" descr="374598_10150467138786710_1834672345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2357430"/>
            <a:ext cx="4429124" cy="4500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391891_10150447948561710_176830411709_8896854_666324773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348880"/>
            <a:ext cx="4572000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400" dirty="0" smtClean="0">
                <a:solidFill>
                  <a:srgbClr val="0070C0"/>
                </a:solidFill>
                <a:latin typeface="Castellar" pitchFamily="18" charset="0"/>
              </a:rPr>
              <a:t>   MALISORSKA NOŠNJA</a:t>
            </a:r>
            <a:endParaRPr lang="en-US" sz="4400" dirty="0">
              <a:solidFill>
                <a:srgbClr val="0070C0"/>
              </a:solidFill>
              <a:latin typeface="Castellar" pitchFamily="18" charset="0"/>
            </a:endParaRPr>
          </a:p>
        </p:txBody>
      </p:sp>
      <p:pic>
        <p:nvPicPr>
          <p:cNvPr id="3" name="Picture 2" descr="kostume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196752"/>
            <a:ext cx="4357718" cy="5518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kostumet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196752"/>
            <a:ext cx="4286280" cy="5518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sr-Latn-CS" sz="4000" dirty="0" smtClean="0"/>
              <a:t>Malisorska nošnja je takođe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sr-Latn-CS" sz="4000" dirty="0" smtClean="0"/>
              <a:t>stara po postanku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sr-Latn-CS" sz="4000" dirty="0" smtClean="0"/>
              <a:t>i karakteriše područje </a:t>
            </a:r>
            <a:r>
              <a:rPr lang="en-US" sz="4000" dirty="0" smtClean="0"/>
              <a:t>M</a:t>
            </a:r>
            <a:r>
              <a:rPr lang="sr-Latn-CS" sz="4000" dirty="0" smtClean="0"/>
              <a:t>alesije</a:t>
            </a:r>
            <a:r>
              <a:rPr lang="en-US" sz="4000" dirty="0" smtClean="0"/>
              <a:t> </a:t>
            </a:r>
            <a:r>
              <a:rPr lang="sr-Latn-CS" sz="4000" dirty="0" smtClean="0"/>
              <a:t>koji su se vremenom preselili u naše krajeve</a:t>
            </a:r>
            <a:r>
              <a:rPr lang="en-US" sz="4000" dirty="0" smtClean="0"/>
              <a:t>.</a:t>
            </a:r>
            <a:r>
              <a:rPr lang="en-US" sz="4000" dirty="0" err="1" smtClean="0"/>
              <a:t>Jedna</a:t>
            </a:r>
            <a:r>
              <a:rPr lang="en-US" sz="4000" dirty="0" smtClean="0"/>
              <a:t> </a:t>
            </a:r>
            <a:r>
              <a:rPr lang="en-US" sz="4000" dirty="0" err="1" smtClean="0"/>
              <a:t>od</a:t>
            </a:r>
            <a:r>
              <a:rPr lang="en-US" sz="4000" dirty="0" smtClean="0"/>
              <a:t> </a:t>
            </a:r>
            <a:r>
              <a:rPr lang="en-US" sz="4000" dirty="0" err="1" smtClean="0"/>
              <a:t>najstarijih</a:t>
            </a:r>
            <a:r>
              <a:rPr lang="en-US" sz="4000" dirty="0" smtClean="0"/>
              <a:t> </a:t>
            </a:r>
            <a:r>
              <a:rPr lang="en-US" sz="4000" dirty="0" err="1" smtClean="0"/>
              <a:t>nosnji</a:t>
            </a:r>
            <a:r>
              <a:rPr lang="en-US" sz="4000" dirty="0" smtClean="0"/>
              <a:t> </a:t>
            </a:r>
            <a:r>
              <a:rPr lang="en-US" sz="4000" dirty="0" err="1" smtClean="0"/>
              <a:t>na</a:t>
            </a:r>
            <a:r>
              <a:rPr lang="en-US" sz="4000" dirty="0" smtClean="0"/>
              <a:t> </a:t>
            </a:r>
            <a:r>
              <a:rPr lang="en-US" sz="4000" dirty="0" err="1" smtClean="0"/>
              <a:t>Balkanu</a:t>
            </a:r>
            <a:r>
              <a:rPr lang="x-none" sz="4000" dirty="0" smtClean="0"/>
              <a:t>, čiji se </a:t>
            </a:r>
            <a:r>
              <a:rPr lang="en-US" sz="4000" dirty="0" smtClean="0"/>
              <a:t> </a:t>
            </a:r>
            <a:r>
              <a:rPr lang="en-US" sz="4000" dirty="0" err="1" smtClean="0"/>
              <a:t>primjerak</a:t>
            </a:r>
            <a:r>
              <a:rPr lang="en-US" sz="4000" dirty="0" smtClean="0"/>
              <a:t> </a:t>
            </a:r>
            <a:r>
              <a:rPr lang="x-none" sz="4000" dirty="0" smtClean="0"/>
              <a:t> č</a:t>
            </a:r>
            <a:r>
              <a:rPr lang="en-US" sz="4000" dirty="0" err="1" smtClean="0"/>
              <a:t>uva</a:t>
            </a:r>
            <a:r>
              <a:rPr lang="en-US" sz="4000" dirty="0" smtClean="0"/>
              <a:t> u </a:t>
            </a:r>
            <a:r>
              <a:rPr lang="en-US" sz="4000" dirty="0" err="1" smtClean="0"/>
              <a:t>muzeju</a:t>
            </a:r>
            <a:r>
              <a:rPr lang="en-US" sz="4000" dirty="0" smtClean="0"/>
              <a:t> </a:t>
            </a:r>
            <a:r>
              <a:rPr lang="en-US" sz="4000" dirty="0" err="1" smtClean="0"/>
              <a:t>Belveder</a:t>
            </a:r>
            <a:r>
              <a:rPr lang="en-US" sz="4000" dirty="0" smtClean="0"/>
              <a:t> u </a:t>
            </a:r>
            <a:r>
              <a:rPr lang="x-none" sz="4000" smtClean="0"/>
              <a:t>Beču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8715436" cy="2500306"/>
          </a:xfrm>
        </p:spPr>
        <p:txBody>
          <a:bodyPr>
            <a:noAutofit/>
          </a:bodyPr>
          <a:lstStyle/>
          <a:p>
            <a:r>
              <a:rPr lang="sr-Latn-CS" sz="3200" dirty="0" smtClean="0"/>
              <a:t>Karakteristično je za malisorsku i šestansku nošnju da najveći dio materijala čini čini vuna,</a:t>
            </a:r>
            <a:br>
              <a:rPr lang="sr-Latn-CS" sz="3200" dirty="0" smtClean="0"/>
            </a:br>
            <a:r>
              <a:rPr lang="en-US" sz="3200" dirty="0" smtClean="0"/>
              <a:t> </a:t>
            </a:r>
            <a:r>
              <a:rPr lang="en-US" sz="3200" dirty="0" err="1" smtClean="0"/>
              <a:t>tj</a:t>
            </a:r>
            <a:r>
              <a:rPr lang="en-US" sz="3200" dirty="0" smtClean="0"/>
              <a:t>. </a:t>
            </a:r>
            <a:r>
              <a:rPr lang="sr-Latn-CS" sz="3200" dirty="0" smtClean="0"/>
              <a:t>elementi koji su tkani od vune</a:t>
            </a:r>
            <a:endParaRPr lang="en-US" sz="3200" dirty="0"/>
          </a:p>
        </p:txBody>
      </p:sp>
      <p:pic>
        <p:nvPicPr>
          <p:cNvPr id="3" name="Picture 2" descr="iveshja malsore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2786058"/>
            <a:ext cx="4680520" cy="3717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dirty="0" smtClean="0">
                <a:solidFill>
                  <a:srgbClr val="0070C0"/>
                </a:solidFill>
                <a:latin typeface="Castellar" pitchFamily="18" charset="0"/>
              </a:rPr>
              <a:t>    </a:t>
            </a:r>
            <a:r>
              <a:rPr lang="sr-Latn-CS" sz="4000" dirty="0" smtClean="0">
                <a:solidFill>
                  <a:srgbClr val="0070C0"/>
                </a:solidFill>
                <a:latin typeface="Castellar" pitchFamily="18" charset="0"/>
              </a:rPr>
              <a:t>BREGASORSKA NOŠNJA</a:t>
            </a:r>
            <a:endParaRPr lang="en-US" dirty="0">
              <a:solidFill>
                <a:srgbClr val="0070C0"/>
              </a:solidFill>
              <a:latin typeface="Castellar" pitchFamily="18" charset="0"/>
            </a:endParaRPr>
          </a:p>
        </p:txBody>
      </p:sp>
      <p:pic>
        <p:nvPicPr>
          <p:cNvPr id="4" name="Picture 3" descr="images bregasore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1214422"/>
            <a:ext cx="6000760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274320"/>
            <a:ext cx="7858148" cy="1143000"/>
          </a:xfrm>
        </p:spPr>
        <p:txBody>
          <a:bodyPr>
            <a:noAutofit/>
          </a:bodyPr>
          <a:lstStyle/>
          <a:p>
            <a:r>
              <a:rPr lang="sr-Latn-CS" sz="3200" dirty="0" smtClean="0"/>
              <a:t>Ova nošnja potiče iz davnina</a:t>
            </a:r>
            <a:r>
              <a:rPr lang="en-US" sz="3200" dirty="0" smtClean="0"/>
              <a:t>,</a:t>
            </a:r>
            <a:r>
              <a:rPr lang="sr-Latn-CS" sz="3200" dirty="0" smtClean="0"/>
              <a:t> 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sr-Latn-CS" sz="3200" dirty="0" smtClean="0"/>
              <a:t>i</a:t>
            </a:r>
            <a:r>
              <a:rPr lang="en-US" sz="3200" dirty="0" smtClean="0"/>
              <a:t>z </a:t>
            </a:r>
            <a:r>
              <a:rPr lang="sr-Latn-CS" sz="3200" dirty="0" smtClean="0"/>
              <a:t>područja pored </a:t>
            </a:r>
            <a:r>
              <a:rPr lang="en-US" sz="3200" dirty="0" smtClean="0"/>
              <a:t>B</a:t>
            </a:r>
            <a:r>
              <a:rPr lang="sr-Latn-CS" sz="3200" dirty="0" smtClean="0"/>
              <a:t>ojane</a:t>
            </a:r>
            <a:endParaRPr lang="en-US" sz="3200" dirty="0"/>
          </a:p>
        </p:txBody>
      </p:sp>
      <p:pic>
        <p:nvPicPr>
          <p:cNvPr id="3" name="Picture 2" descr="images tesha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56792"/>
            <a:ext cx="8429684" cy="5015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0"/>
            <a:ext cx="7920880" cy="1844824"/>
          </a:xfrm>
        </p:spPr>
        <p:txBody>
          <a:bodyPr>
            <a:normAutofit/>
          </a:bodyPr>
          <a:lstStyle/>
          <a:p>
            <a:r>
              <a:rPr lang="sr-Latn-CS" sz="3600" dirty="0" smtClean="0"/>
              <a:t>Ulcinjska </a:t>
            </a:r>
            <a:r>
              <a:rPr lang="sr-Latn-CS" sz="3600" dirty="0" smtClean="0"/>
              <a:t>tradicionalna nošnja</a:t>
            </a:r>
            <a:endParaRPr lang="en-US" sz="3600" dirty="0"/>
          </a:p>
        </p:txBody>
      </p:sp>
      <p:pic>
        <p:nvPicPr>
          <p:cNvPr id="3" name="Picture 2" descr="SHKA_ZANA_Rexhep-Abazi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71678"/>
            <a:ext cx="4143404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31646_395654271709_176830411709_4614056_4332840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2071678"/>
            <a:ext cx="4000528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 </a:t>
            </a:r>
            <a:r>
              <a:rPr lang="sr-Latn-CS" sz="3600" dirty="0" smtClean="0"/>
              <a:t>Anamaljska tradicionalna nošnja</a:t>
            </a:r>
            <a:endParaRPr lang="en-US" dirty="0"/>
          </a:p>
        </p:txBody>
      </p:sp>
      <p:pic>
        <p:nvPicPr>
          <p:cNvPr id="1026" name="Picture 2" descr="http://www.visit-ulcinj.com/blog/wp-content/uploads/2011/07/LAMIGA-Group-_Market-ne-Ane-te-Malit.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74320"/>
            <a:ext cx="6524200" cy="1143000"/>
          </a:xfrm>
        </p:spPr>
        <p:txBody>
          <a:bodyPr>
            <a:normAutofit/>
          </a:bodyPr>
          <a:lstStyle/>
          <a:p>
            <a:r>
              <a:rPr lang="sr-Latn-CS" sz="3600" dirty="0" smtClean="0"/>
              <a:t>Kra</a:t>
            </a:r>
            <a:r>
              <a:rPr lang="en-US" sz="3600" smtClean="0"/>
              <a:t>n</a:t>
            </a:r>
            <a:r>
              <a:rPr lang="sr-Latn-CS" sz="3600" smtClean="0"/>
              <a:t>janska </a:t>
            </a:r>
            <a:r>
              <a:rPr lang="sr-Latn-CS" sz="3600" dirty="0" smtClean="0"/>
              <a:t>tradicionalna nošnja</a:t>
            </a:r>
            <a:endParaRPr lang="en-US" sz="3600" dirty="0"/>
          </a:p>
        </p:txBody>
      </p:sp>
      <p:pic>
        <p:nvPicPr>
          <p:cNvPr id="3" name="Picture 2" descr="Kraja  IMG_7953_resi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31950"/>
            <a:ext cx="9144000" cy="5037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470648" cy="1143000"/>
          </a:xfrm>
        </p:spPr>
        <p:txBody>
          <a:bodyPr>
            <a:normAutofit/>
          </a:bodyPr>
          <a:lstStyle/>
          <a:p>
            <a:r>
              <a:rPr lang="sr-Latn-CS" sz="3600" dirty="0" smtClean="0"/>
              <a:t>Goranska tradicionalna nošnja</a:t>
            </a:r>
            <a:endParaRPr lang="en-US" sz="3600" dirty="0"/>
          </a:p>
        </p:txBody>
      </p:sp>
      <p:pic>
        <p:nvPicPr>
          <p:cNvPr id="3" name="Picture 2" descr="mrko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1857364"/>
            <a:ext cx="4463698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mrko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857364"/>
            <a:ext cx="4143372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Dasma-e-Ulqin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08912" cy="4968552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Ovo</a:t>
            </a:r>
            <a:r>
              <a:rPr lang="en-US" sz="3600" dirty="0" smtClean="0"/>
              <a:t> je </a:t>
            </a:r>
            <a:r>
              <a:rPr lang="en-US" sz="3600" dirty="0" err="1" smtClean="0"/>
              <a:t>jedan</a:t>
            </a:r>
            <a:r>
              <a:rPr lang="en-US" sz="3600" dirty="0" smtClean="0"/>
              <a:t> </a:t>
            </a:r>
            <a:r>
              <a:rPr lang="en-US" sz="3600" dirty="0" err="1" smtClean="0"/>
              <a:t>zna</a:t>
            </a:r>
            <a:r>
              <a:rPr lang="sr-Latn-CS" sz="3600" dirty="0" smtClean="0"/>
              <a:t>čajan pokazatelj suživota u ovoj sredini</a:t>
            </a:r>
            <a:r>
              <a:rPr lang="en-US" sz="3600" dirty="0" smtClean="0"/>
              <a:t>, g</a:t>
            </a:r>
            <a:r>
              <a:rPr lang="sr-Latn-CS" sz="3600" dirty="0" smtClean="0"/>
              <a:t>dje su se tokom vjekova preplitale mnogobrojne kulture</a:t>
            </a:r>
            <a:r>
              <a:rPr lang="sr-Latn-CS" sz="3600" dirty="0" smtClean="0"/>
              <a:t>.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sr-Latn-CS" sz="3600" dirty="0" smtClean="0"/>
              <a:t/>
            </a:r>
            <a:br>
              <a:rPr lang="sr-Latn-CS" sz="3600" dirty="0" smtClean="0"/>
            </a:br>
            <a:r>
              <a:rPr lang="sr-Latn-CS" sz="3600" dirty="0" smtClean="0"/>
              <a:t>I pored toga nošnje su sačuvale dio nacionalne kulture koji se najmanje mijenjao i koji se najduže očuvao.</a:t>
            </a:r>
            <a:br>
              <a:rPr lang="sr-Latn-C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4744" y="4000504"/>
            <a:ext cx="6629400" cy="2286015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Ljljana</a:t>
            </a:r>
            <a:r>
              <a:rPr lang="en-US" sz="3600" dirty="0" smtClean="0"/>
              <a:t> </a:t>
            </a:r>
            <a:r>
              <a:rPr lang="en-US" sz="3600" dirty="0" err="1" smtClean="0"/>
              <a:t>Vorotovi</a:t>
            </a:r>
            <a:r>
              <a:rPr lang="sr-Latn-CS" sz="3600" dirty="0" smtClean="0"/>
              <a:t>ć</a:t>
            </a:r>
            <a:br>
              <a:rPr lang="sr-Latn-CS" sz="3600" dirty="0" smtClean="0"/>
            </a:br>
            <a:r>
              <a:rPr lang="sr-Latn-CS" sz="3600" dirty="0" smtClean="0"/>
              <a:t>Djeka Elezović</a:t>
            </a:r>
            <a:br>
              <a:rPr lang="sr-Latn-CS" sz="3600" dirty="0" smtClean="0"/>
            </a:br>
            <a:r>
              <a:rPr lang="sr-Latn-CS" sz="3600" dirty="0" smtClean="0"/>
              <a:t>Saša Kovačević Mihajlović</a:t>
            </a:r>
            <a:br>
              <a:rPr lang="sr-Latn-CS" sz="3600" dirty="0" smtClean="0"/>
            </a:br>
            <a:r>
              <a:rPr lang="sr-Latn-CS" sz="3600" dirty="0" smtClean="0"/>
              <a:t>Djula Bašić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14744" y="3500438"/>
            <a:ext cx="6629400" cy="1000132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Prezentaciju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pripremili</a:t>
            </a:r>
            <a:r>
              <a:rPr lang="en-US" sz="2800" dirty="0" smtClean="0"/>
              <a:t>: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78F6133-C379-4A98-8F36-F28E6F6EECDE}"/>
</file>

<file path=customXml/itemProps2.xml><?xml version="1.0" encoding="utf-8"?>
<ds:datastoreItem xmlns:ds="http://schemas.openxmlformats.org/officeDocument/2006/customXml" ds:itemID="{0D55C3AA-A592-4D67-964A-3EE744DD4951}"/>
</file>

<file path=customXml/itemProps3.xml><?xml version="1.0" encoding="utf-8"?>
<ds:datastoreItem xmlns:ds="http://schemas.openxmlformats.org/officeDocument/2006/customXml" ds:itemID="{1845382A-DD60-4AD5-9E68-8703C18A1260}"/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271</TotalTime>
  <Words>186</Words>
  <Application>Microsoft Office PowerPoint</Application>
  <PresentationFormat>On-screen Show (4:3)</PresentationFormat>
  <Paragraphs>41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Technic</vt:lpstr>
      <vt:lpstr> NOŠNJE ULCINJA</vt:lpstr>
      <vt:lpstr>Ulcinj je bogat po raznovrsnim nošnjama, koje su dokaz multikulturalnosti I multikonfesionalnosti</vt:lpstr>
      <vt:lpstr>Što se tiče same podjele, nošnje dijelimo na svakodnevne i svečane</vt:lpstr>
      <vt:lpstr>Nošnje Ulcinja su karakteristična tradicija ovog regiona, ali I  dan danas su sačuvale svoju originalnost.  U Ulcinju razlikujemo sledeće  vrste nošnji: crnogorsku, malisorsku, šestansku, bregasorsku, ulcinjsku, anamalsku, krajansku i goransku.</vt:lpstr>
      <vt:lpstr>Slide 5</vt:lpstr>
      <vt:lpstr>Crnogorska tradicionalna nošnja</vt:lpstr>
      <vt:lpstr>Slide 7</vt:lpstr>
      <vt:lpstr>Slide 8</vt:lpstr>
      <vt:lpstr>Slide 9</vt:lpstr>
      <vt:lpstr>Šestanska nošnja se,  isto tako,  dijeli na svečanu i radnu, odnosno djevojačku i žensku</vt:lpstr>
      <vt:lpstr>   MALISORSKA NOŠNJA</vt:lpstr>
      <vt:lpstr>    Malisorska nošnja je takođe  stara po postanku i karakteriše područje Malesije koji su se vremenom preselili u naše krajeve.Jedna od najstarijih nosnji na Balkanu, čiji se  primjerak  čuva u muzeju Belveder u Beču</vt:lpstr>
      <vt:lpstr>Karakteristično je za malisorsku i šestansku nošnju da najveći dio materijala čini čini vuna,  tj. elementi koji su tkani od vune</vt:lpstr>
      <vt:lpstr>    BREGASORSKA NOŠNJA</vt:lpstr>
      <vt:lpstr>Ova nošnja potiče iz davnina,   iz područja pored Bojane</vt:lpstr>
      <vt:lpstr>Ulcinjska tradicionalna nošnja</vt:lpstr>
      <vt:lpstr> Anamaljska tradicionalna nošnja</vt:lpstr>
      <vt:lpstr>Kranjanska tradicionalna nošnja</vt:lpstr>
      <vt:lpstr>Goranska tradicionalna nošnja</vt:lpstr>
      <vt:lpstr>Slide 20</vt:lpstr>
      <vt:lpstr>Ovo je jedan značajan pokazatelj suživota u ovoj sredini, gdje su se tokom vjekova preplitale mnogobrojne kulture.  I pored toga nošnje su sačuvale dio nacionalne kulture koji se najmanje mijenjao i koji se najduže očuvao. </vt:lpstr>
      <vt:lpstr>Ljljana Vorotović Djeka Elezović Saša Kovačević Mihajlović Djula Bašić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NOSNJE ULCINJA</dc:title>
  <dc:creator>Administrator</dc:creator>
  <cp:lastModifiedBy>XP</cp:lastModifiedBy>
  <cp:revision>45</cp:revision>
  <dcterms:created xsi:type="dcterms:W3CDTF">2012-06-01T09:35:12Z</dcterms:created>
  <dcterms:modified xsi:type="dcterms:W3CDTF">2012-06-15T11:51:10Z</dcterms:modified>
</cp:coreProperties>
</file>