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8"/>
  </p:notesMasterIdLst>
  <p:sldIdLst>
    <p:sldId id="256" r:id="rId2"/>
    <p:sldId id="258" r:id="rId3"/>
    <p:sldId id="293" r:id="rId4"/>
    <p:sldId id="294" r:id="rId5"/>
    <p:sldId id="261" r:id="rId6"/>
    <p:sldId id="290" r:id="rId7"/>
    <p:sldId id="262" r:id="rId8"/>
    <p:sldId id="263" r:id="rId9"/>
    <p:sldId id="277" r:id="rId10"/>
    <p:sldId id="264" r:id="rId11"/>
    <p:sldId id="279" r:id="rId12"/>
    <p:sldId id="268" r:id="rId13"/>
    <p:sldId id="278" r:id="rId14"/>
    <p:sldId id="297" r:id="rId15"/>
    <p:sldId id="281" r:id="rId16"/>
    <p:sldId id="283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5" autoAdjust="0"/>
  </p:normalViewPr>
  <p:slideViewPr>
    <p:cSldViewPr>
      <p:cViewPr varScale="1">
        <p:scale>
          <a:sx n="87" d="100"/>
          <a:sy n="87" d="100"/>
        </p:scale>
        <p:origin x="-14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579F20-412A-4CCF-A430-2EE2552E3468}" type="datetimeFigureOut">
              <a:rPr lang="en-US"/>
              <a:pPr>
                <a:defRPr/>
              </a:pPr>
              <a:t>9/19/2019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479CC53-EF5E-4510-8544-678A1DAC56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682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CB5F21-E195-41E4-9E8E-A0061C42908F}" type="slidenum">
              <a:rPr lang="en-US" smtClean="0"/>
              <a:pPr/>
              <a:t>12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E9302EF-AB63-4C4A-9C59-B372667D6B95}" type="slidenum">
              <a:rPr lang="en-US" smtClean="0"/>
              <a:pPr/>
              <a:t>15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CC097-83D7-4841-97CC-B11EC6BD2693}" type="datetimeFigureOut">
              <a:rPr lang="en-US"/>
              <a:pPr>
                <a:defRPr/>
              </a:pPr>
              <a:t>9/19/2019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9EE85-D4CC-40D2-84B9-0579F2E60D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20895-BDED-4D73-B096-5E25CFAE0159}" type="datetimeFigureOut">
              <a:rPr lang="en-US"/>
              <a:pPr>
                <a:defRPr/>
              </a:pPr>
              <a:t>9/19/2019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74CB4-A0C6-418F-8E04-BAC575B67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E08BF-3FF7-41BA-8345-B4136E31F631}" type="datetimeFigureOut">
              <a:rPr lang="en-US"/>
              <a:pPr>
                <a:defRPr/>
              </a:pPr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4F131-A9D8-4856-BD03-6FC6535CF3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866B1-466F-4607-9C01-50371C0E2128}" type="datetimeFigureOut">
              <a:rPr lang="en-US"/>
              <a:pPr>
                <a:defRPr/>
              </a:pPr>
              <a:t>9/19/2019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33F4D-D5E2-41D3-B9F9-0D0EE51E84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C4933-E822-47CF-A2C4-3E3430B936E0}" type="datetimeFigureOut">
              <a:rPr lang="en-US"/>
              <a:pPr>
                <a:defRPr/>
              </a:pPr>
              <a:t>9/19/2019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74CC0-59DB-44BA-AFB4-36980089EC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8719E-38D3-4CD7-8570-1F484EA111C3}" type="datetimeFigureOut">
              <a:rPr lang="en-US"/>
              <a:pPr>
                <a:defRPr/>
              </a:pPr>
              <a:t>9/19/2019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4659B-4450-47E6-B5AB-96A104A2CA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FABC9-FFFB-4694-9442-2BCA85ECD957}" type="datetimeFigureOut">
              <a:rPr lang="en-US"/>
              <a:pPr>
                <a:defRPr/>
              </a:pPr>
              <a:t>9/19/2019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15B35-83B8-4A1F-B380-04B9CB959F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C4908-DFCB-4233-8820-FCAE635E450E}" type="datetimeFigureOut">
              <a:rPr lang="en-US"/>
              <a:pPr>
                <a:defRPr/>
              </a:pPr>
              <a:t>9/19/2019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B7CF4-BD59-433F-B589-EDE9C23F76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A2830-191F-4659-BF5F-6F74F9518409}" type="datetimeFigureOut">
              <a:rPr lang="en-US"/>
              <a:pPr>
                <a:defRPr/>
              </a:pPr>
              <a:t>9/19/2019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A4B56-620E-4E79-94A2-53B4BAD2A0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9F3B1-A32A-481D-9104-F42DC694A426}" type="datetimeFigureOut">
              <a:rPr lang="en-US"/>
              <a:pPr>
                <a:defRPr/>
              </a:pPr>
              <a:t>9/19/2019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CBC11-CC2F-4B79-8C59-53E7A7DC06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204A5-4BB6-4EFF-B851-8F9DB4F90644}" type="datetimeFigureOut">
              <a:rPr lang="en-US"/>
              <a:pPr>
                <a:defRPr/>
              </a:pPr>
              <a:t>9/19/2019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25326-97DE-47B1-BE29-A1733A39C8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9F2626-68C3-4CAB-8A4C-058264BA55AD}" type="datetimeFigureOut">
              <a:rPr lang="en-US"/>
              <a:pPr>
                <a:defRPr/>
              </a:pPr>
              <a:t>9/19/2019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C054143-6037-41C4-9244-E7CB587510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41" r:id="rId2"/>
    <p:sldLayoutId id="2147483950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51" r:id="rId9"/>
    <p:sldLayoutId id="2147483947" r:id="rId10"/>
    <p:sldLayoutId id="214748394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04800" y="762000"/>
            <a:ext cx="8686800" cy="3657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000" dirty="0"/>
              <a:t/>
            </a:r>
            <a:br>
              <a:rPr lang="sr-Latn-CS" sz="2000" dirty="0"/>
            </a:br>
            <a:r>
              <a:rPr lang="sr-Latn-CS" sz="2000" dirty="0" smtClean="0"/>
              <a:t/>
            </a:r>
            <a:br>
              <a:rPr lang="sr-Latn-CS" sz="2000" dirty="0" smtClean="0"/>
            </a:br>
            <a:r>
              <a:rPr lang="sr-Latn-CS" sz="2000" dirty="0"/>
              <a:t/>
            </a:r>
            <a:br>
              <a:rPr lang="sr-Latn-CS" sz="2000" dirty="0"/>
            </a:br>
            <a:r>
              <a:rPr lang="sr-Latn-CS" sz="2000" dirty="0"/>
              <a:t/>
            </a:r>
            <a:br>
              <a:rPr lang="sr-Latn-CS" sz="2000" dirty="0"/>
            </a:br>
            <a:r>
              <a:rPr lang="sr-Latn-CS" sz="2000" dirty="0" smtClean="0"/>
              <a:t/>
            </a:r>
            <a:br>
              <a:rPr lang="sr-Latn-CS" sz="2000" dirty="0" smtClean="0"/>
            </a:br>
            <a:r>
              <a:rPr lang="sr-Latn-CS" sz="2000" dirty="0"/>
              <a:t/>
            </a:r>
            <a:br>
              <a:rPr lang="sr-Latn-CS" sz="2000" dirty="0"/>
            </a:br>
            <a:r>
              <a:rPr lang="sr-Latn-CS" sz="2000" dirty="0" smtClean="0"/>
              <a:t>       </a:t>
            </a:r>
            <a:r>
              <a:rPr lang="sr-Latn-CS" sz="2800" dirty="0" smtClean="0"/>
              <a:t>„BICIKLIZAM-INTEGRACIJA U SVAKODNEVNI ŽIVOT</a:t>
            </a:r>
            <a:r>
              <a:rPr lang="sr-Latn-CS" sz="2800" dirty="0" smtClean="0"/>
              <a:t>“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sr-Latn-CS" sz="2800" dirty="0"/>
              <a:t> A</a:t>
            </a:r>
            <a:r>
              <a:rPr lang="en-US" sz="2800" dirty="0" err="1"/>
              <a:t>utori</a:t>
            </a:r>
            <a:r>
              <a:rPr lang="sr-Latn-CS" sz="2800" dirty="0"/>
              <a:t>:Marina Knežević,vaspitačica i Ida Ćetković,direktorica</a:t>
            </a:r>
            <a:br>
              <a:rPr lang="sr-Latn-CS" sz="2800" dirty="0"/>
            </a:br>
            <a:r>
              <a:rPr lang="sr-Latn-CS" sz="2800" dirty="0"/>
              <a:t>        Koautori:Olivera Milić i Maja Drašković,vaspitačice</a:t>
            </a:r>
            <a:br>
              <a:rPr lang="sr-Latn-CS" sz="2800" dirty="0"/>
            </a:br>
            <a:r>
              <a:rPr lang="sr-Latn-CS" sz="2800" dirty="0"/>
              <a:t/>
            </a:r>
            <a:br>
              <a:rPr lang="sr-Latn-CS" sz="2800" dirty="0"/>
            </a:br>
            <a:r>
              <a:rPr lang="sr-Latn-CS" sz="2800" dirty="0"/>
              <a:t>                 JPU“Dušo Basekić“-Bijelo Polje,Crna </a:t>
            </a:r>
            <a:r>
              <a:rPr lang="sr-Latn-CS" sz="2800" dirty="0" smtClean="0"/>
              <a:t>Gora</a:t>
            </a:r>
            <a:endParaRPr lang="en-US" sz="2000" dirty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838200" y="3657600"/>
            <a:ext cx="7702550" cy="1752600"/>
          </a:xfrm>
        </p:spPr>
        <p:txBody>
          <a:bodyPr/>
          <a:lstStyle/>
          <a:p>
            <a:pPr marR="0" eaLnBrk="1" hangingPunct="1"/>
            <a:endParaRPr lang="sr-Latn-CS" smtClean="0"/>
          </a:p>
          <a:p>
            <a:pPr marR="0" eaLnBrk="1" hangingPunct="1"/>
            <a:endParaRPr lang="sr-Latn-CS" sz="2000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304800"/>
            <a:ext cx="8229600" cy="6324600"/>
          </a:xfrm>
        </p:spPr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en-US" dirty="0" err="1" smtClean="0"/>
              <a:t>Motivi</a:t>
            </a:r>
            <a:r>
              <a:rPr lang="en-US" dirty="0" smtClean="0"/>
              <a:t>: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dirty="0" smtClean="0"/>
          </a:p>
          <a:p>
            <a:pPr marL="0" indent="0" algn="just">
              <a:buFont typeface="Wingdings 2" pitchFamily="18" charset="2"/>
              <a:buNone/>
              <a:defRPr/>
            </a:pPr>
            <a:r>
              <a:rPr lang="sr-Latn-CS" dirty="0" smtClean="0"/>
              <a:t>U </a:t>
            </a:r>
            <a:r>
              <a:rPr lang="sr-Latn-CS" dirty="0" smtClean="0"/>
              <a:t>današnjem savremenom načinu života djece prisutan je evidentan nedostatak fizičke aktivnosti</a:t>
            </a:r>
            <a:r>
              <a:rPr lang="sr-Latn-CS" dirty="0" smtClean="0"/>
              <a:t>.</a:t>
            </a:r>
            <a:r>
              <a:rPr lang="en-US" dirty="0" smtClean="0"/>
              <a:t> </a:t>
            </a:r>
            <a:r>
              <a:rPr lang="sr-Latn-CS" dirty="0" smtClean="0"/>
              <a:t>Razlozi </a:t>
            </a:r>
            <a:r>
              <a:rPr lang="sr-Latn-CS" dirty="0" smtClean="0"/>
              <a:t>su:</a:t>
            </a:r>
          </a:p>
          <a:p>
            <a:pPr algn="just">
              <a:buFont typeface="Wingdings" pitchFamily="2" charset="2"/>
              <a:buChar char="§"/>
              <a:defRPr/>
            </a:pPr>
            <a:r>
              <a:rPr lang="sr-Latn-CS" dirty="0" smtClean="0"/>
              <a:t>Video-igrice</a:t>
            </a:r>
            <a:r>
              <a:rPr lang="en-US" dirty="0" smtClean="0"/>
              <a:t>; </a:t>
            </a:r>
            <a:r>
              <a:rPr lang="sr-Latn-CS" dirty="0" smtClean="0"/>
              <a:t>Televizija</a:t>
            </a:r>
            <a:r>
              <a:rPr lang="en-US" dirty="0" smtClean="0"/>
              <a:t>; </a:t>
            </a:r>
            <a:r>
              <a:rPr lang="sr-Latn-CS" dirty="0" smtClean="0"/>
              <a:t>Kompjuteri</a:t>
            </a:r>
            <a:r>
              <a:rPr lang="en-US" dirty="0" smtClean="0"/>
              <a:t>; </a:t>
            </a:r>
            <a:r>
              <a:rPr lang="sr-Latn-CS" dirty="0" smtClean="0"/>
              <a:t>Mobilni telefoni</a:t>
            </a:r>
            <a:r>
              <a:rPr lang="en-US" dirty="0" smtClean="0"/>
              <a:t>; </a:t>
            </a:r>
            <a:r>
              <a:rPr lang="sr-Latn-CS" dirty="0" smtClean="0"/>
              <a:t>Zauzetost </a:t>
            </a:r>
            <a:r>
              <a:rPr lang="sr-Latn-CS" dirty="0" smtClean="0"/>
              <a:t>roditelja poslom i </a:t>
            </a:r>
            <a:r>
              <a:rPr lang="sr-Latn-CS" dirty="0" smtClean="0"/>
              <a:t>obavezama</a:t>
            </a:r>
            <a:r>
              <a:rPr lang="en-US" dirty="0" smtClean="0"/>
              <a:t>…</a:t>
            </a:r>
          </a:p>
          <a:p>
            <a:pPr marL="0" indent="0" algn="just">
              <a:buNone/>
              <a:defRPr/>
            </a:pPr>
            <a:endParaRPr lang="en-US" dirty="0" smtClean="0"/>
          </a:p>
          <a:p>
            <a:pPr marL="0" indent="0" algn="just">
              <a:buNone/>
              <a:defRPr/>
            </a:pPr>
            <a:r>
              <a:rPr lang="sr-Latn-CS" sz="2800" dirty="0" smtClean="0"/>
              <a:t>Odlučili </a:t>
            </a:r>
            <a:r>
              <a:rPr lang="sr-Latn-CS" sz="2800" dirty="0"/>
              <a:t>smo</a:t>
            </a:r>
            <a:r>
              <a:rPr lang="sr-Latn-CS" sz="2800" dirty="0" smtClean="0"/>
              <a:t>:</a:t>
            </a:r>
            <a:r>
              <a:rPr lang="en-US" sz="2800" dirty="0" smtClean="0"/>
              <a:t> </a:t>
            </a:r>
            <a:r>
              <a:rPr lang="sr-Latn-CS" sz="2800" dirty="0" smtClean="0"/>
              <a:t>BICIKLIZ</a:t>
            </a:r>
            <a:r>
              <a:rPr lang="en-US" sz="2800" dirty="0" smtClean="0"/>
              <a:t>A</a:t>
            </a:r>
            <a:r>
              <a:rPr lang="sr-Latn-CS" sz="2800" dirty="0" smtClean="0"/>
              <a:t>M</a:t>
            </a:r>
            <a:r>
              <a:rPr lang="en-US" sz="2800" dirty="0" smtClean="0"/>
              <a:t> </a:t>
            </a:r>
            <a:r>
              <a:rPr lang="sr-Latn-CS" sz="2800" dirty="0" smtClean="0"/>
              <a:t>IDEALN</a:t>
            </a:r>
            <a:r>
              <a:rPr lang="en-US" sz="2800" dirty="0" smtClean="0"/>
              <a:t>A</a:t>
            </a:r>
            <a:r>
              <a:rPr lang="sr-Latn-CS" sz="2800" dirty="0" smtClean="0"/>
              <a:t> sportsk</a:t>
            </a:r>
            <a:r>
              <a:rPr lang="en-US" sz="2800" dirty="0" smtClean="0"/>
              <a:t>a</a:t>
            </a:r>
            <a:r>
              <a:rPr lang="sr-Latn-CS" sz="2800" dirty="0" smtClean="0"/>
              <a:t> </a:t>
            </a:r>
            <a:r>
              <a:rPr lang="sr-Latn-CS" sz="2800" dirty="0"/>
              <a:t>aktivnost za koju treba </a:t>
            </a:r>
            <a:r>
              <a:rPr lang="sr-Latn-CS" sz="2800" dirty="0" smtClean="0"/>
              <a:t>motivisati</a:t>
            </a:r>
            <a:r>
              <a:rPr lang="en-US" sz="2800" dirty="0" smtClean="0"/>
              <a:t> </a:t>
            </a:r>
            <a:r>
              <a:rPr lang="sr-Latn-CS" sz="2800" dirty="0" smtClean="0"/>
              <a:t>  </a:t>
            </a:r>
            <a:r>
              <a:rPr lang="sr-Latn-CS" sz="2800" dirty="0"/>
              <a:t>DJECU i RODITELJE,i razviti svijest kod svih kolika je važnost </a:t>
            </a:r>
            <a:r>
              <a:rPr lang="sr-Latn-CS" sz="2800" dirty="0" smtClean="0"/>
              <a:t>  </a:t>
            </a:r>
            <a:r>
              <a:rPr lang="sr-Latn-CS" sz="2800" dirty="0"/>
              <a:t>ovog sporta za cjelokupan fizički i zdravstveni razvoj djece</a:t>
            </a:r>
            <a:r>
              <a:rPr lang="sr-Latn-CS" sz="2800" dirty="0" smtClean="0"/>
              <a:t>,  </a:t>
            </a:r>
            <a:r>
              <a:rPr lang="sr-Latn-CS" sz="2800" dirty="0"/>
              <a:t>ali i odraslih.</a:t>
            </a:r>
            <a:br>
              <a:rPr lang="sr-Latn-CS" sz="2800" dirty="0"/>
            </a:br>
            <a:endParaRPr lang="sr-Latn-CS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6553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just">
              <a:defRPr/>
            </a:pPr>
            <a:r>
              <a:rPr lang="sr-Latn-CS" sz="2400" dirty="0" smtClean="0"/>
              <a:t>  </a:t>
            </a:r>
            <a:r>
              <a:rPr lang="sr-Latn-CS" sz="2400" dirty="0" smtClean="0">
                <a:latin typeface="+mn-lt"/>
              </a:rPr>
              <a:t>ZNAČAJ VOŽNJE BICIKLA ZA CJELOKUPAN RAZVOJ </a:t>
            </a:r>
            <a:r>
              <a:rPr lang="sr-Latn-CS" sz="2400" dirty="0" smtClean="0">
                <a:latin typeface="+mn-lt"/>
              </a:rPr>
              <a:t>DJETETA  </a:t>
            </a:r>
            <a:r>
              <a:rPr lang="sr-Latn-CS" sz="2400" dirty="0" smtClean="0">
                <a:latin typeface="+mn-lt"/>
              </a:rPr>
              <a:t>NA RANOM UZRASTU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/>
            </a:r>
            <a:br>
              <a:rPr lang="sr-Latn-CS" sz="2400" dirty="0">
                <a:latin typeface="+mn-lt"/>
              </a:rPr>
            </a:br>
            <a:r>
              <a:rPr lang="sr-Latn-CS" sz="2400" dirty="0" smtClean="0">
                <a:latin typeface="+mn-lt"/>
              </a:rPr>
              <a:t>  -Pozitivno utiče na cjelokupno zdravlje djeteta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-Pomaže napredak krupne motorike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 smtClean="0">
                <a:latin typeface="+mn-lt"/>
              </a:rPr>
              <a:t>  -Razvija se pažnja,koncentracija i ravnoteža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-Povećava se kapacitet </a:t>
            </a:r>
            <a:r>
              <a:rPr lang="sr-Latn-CS" sz="2400" dirty="0" smtClean="0">
                <a:latin typeface="+mn-lt"/>
              </a:rPr>
              <a:t>pluća</a:t>
            </a:r>
            <a:r>
              <a:rPr lang="sr-Latn-CS" sz="2400" dirty="0" smtClean="0">
                <a:latin typeface="+mn-lt"/>
              </a:rPr>
              <a:t/>
            </a:r>
            <a:br>
              <a:rPr lang="sr-Latn-CS" sz="2400" dirty="0" smtClean="0">
                <a:latin typeface="+mn-lt"/>
              </a:rPr>
            </a:br>
            <a:r>
              <a:rPr lang="sr-Latn-CS" sz="2400" dirty="0" smtClean="0">
                <a:latin typeface="+mn-lt"/>
              </a:rPr>
              <a:t>  </a:t>
            </a:r>
            <a:r>
              <a:rPr lang="sr-Latn-CS" sz="2400" dirty="0" smtClean="0">
                <a:latin typeface="+mn-lt"/>
              </a:rPr>
              <a:t>-Razvijaju se brojne motoričke </a:t>
            </a:r>
            <a:r>
              <a:rPr lang="sr-Latn-CS" sz="2400" dirty="0" smtClean="0">
                <a:latin typeface="+mn-lt"/>
              </a:rPr>
              <a:t>vještine</a:t>
            </a:r>
            <a:r>
              <a:rPr lang="en-US" sz="2400" dirty="0">
                <a:latin typeface="+mn-lt"/>
              </a:rPr>
              <a:t>, </a:t>
            </a:r>
            <a:r>
              <a:rPr lang="sr-Latn-CS" sz="2400" dirty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ja</a:t>
            </a:r>
            <a:r>
              <a:rPr lang="sr-Latn-CS" sz="2400" dirty="0">
                <a:latin typeface="+mn-lt"/>
              </a:rPr>
              <a:t>čaju </a:t>
            </a:r>
            <a:r>
              <a:rPr lang="sr-Latn-CS" sz="2400" dirty="0" smtClean="0">
                <a:latin typeface="+mn-lt"/>
              </a:rPr>
              <a:t>mišići</a:t>
            </a: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-Uče se kognitivne vještine:koncentracija,logičko zaključivanje,</a:t>
            </a:r>
            <a:br>
              <a:rPr lang="sr-Latn-CS" sz="2400" dirty="0">
                <a:latin typeface="+mn-lt"/>
              </a:rPr>
            </a:br>
            <a:r>
              <a:rPr lang="sr-Latn-CS" sz="2400" dirty="0">
                <a:latin typeface="+mn-lt"/>
              </a:rPr>
              <a:t>   obrada vizuelnih i zvučnih informacija,kao i stvaranje svijesti o</a:t>
            </a:r>
            <a:br>
              <a:rPr lang="sr-Latn-CS" sz="2400" dirty="0">
                <a:latin typeface="+mn-lt"/>
              </a:rPr>
            </a:br>
            <a:r>
              <a:rPr lang="sr-Latn-CS" sz="2400" dirty="0">
                <a:latin typeface="+mn-lt"/>
              </a:rPr>
              <a:t>   orijentaciji u prostoru</a:t>
            </a:r>
            <a:br>
              <a:rPr lang="sr-Latn-CS" sz="2400" dirty="0">
                <a:latin typeface="+mn-lt"/>
              </a:rPr>
            </a:br>
            <a:r>
              <a:rPr lang="sr-Latn-CS" sz="2400" dirty="0">
                <a:latin typeface="+mn-lt"/>
              </a:rPr>
              <a:t>  -Stvaraju se nove sinapse u mozgu među neuronima,i tako se</a:t>
            </a:r>
            <a:br>
              <a:rPr lang="sr-Latn-CS" sz="2400" dirty="0">
                <a:latin typeface="+mn-lt"/>
              </a:rPr>
            </a:br>
            <a:r>
              <a:rPr lang="sr-Latn-CS" sz="2400" dirty="0">
                <a:latin typeface="+mn-lt"/>
              </a:rPr>
              <a:t>   povećava inteligencija</a:t>
            </a:r>
            <a:br>
              <a:rPr lang="sr-Latn-CS" sz="2400" dirty="0">
                <a:latin typeface="+mn-lt"/>
              </a:rPr>
            </a:br>
            <a:r>
              <a:rPr lang="sr-Latn-CS" sz="2400" dirty="0">
                <a:latin typeface="+mn-lt"/>
              </a:rPr>
              <a:t>  -Jača se djetetovo samopouzdanje i osjećaj lične vrijednosti</a:t>
            </a:r>
            <a:br>
              <a:rPr lang="sr-Latn-CS" sz="2400" dirty="0">
                <a:latin typeface="+mn-lt"/>
              </a:rPr>
            </a:br>
            <a:r>
              <a:rPr lang="sr-Latn-CS" sz="2400" dirty="0" smtClean="0">
                <a:latin typeface="+mn-lt"/>
              </a:rPr>
              <a:t>  </a:t>
            </a:r>
            <a:r>
              <a:rPr lang="sr-Latn-CS" sz="2400" dirty="0">
                <a:latin typeface="+mn-lt"/>
              </a:rPr>
              <a:t>-Uči se življenju u harmoniji sa prirodom i postaje odgovornije,</a:t>
            </a:r>
            <a:br>
              <a:rPr lang="sr-Latn-CS" sz="2400" dirty="0">
                <a:latin typeface="+mn-lt"/>
              </a:rPr>
            </a:br>
            <a:r>
              <a:rPr lang="sr-Latn-CS" sz="2400" dirty="0">
                <a:latin typeface="+mn-lt"/>
              </a:rPr>
              <a:t>   u cilju stvaranja i očuvanja zdrave životne sredine</a:t>
            </a:r>
            <a:endParaRPr lang="en-US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sr-Latn-CS" sz="2400" dirty="0" smtClean="0"/>
              <a:t>                </a:t>
            </a:r>
            <a:endParaRPr lang="en-US" sz="2400" dirty="0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52400" y="2209800"/>
            <a:ext cx="868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000" dirty="0" smtClean="0">
                <a:latin typeface="+mn-lt"/>
              </a:rPr>
              <a:t>-</a:t>
            </a:r>
            <a:r>
              <a:rPr lang="vi-VN" sz="2000" dirty="0" smtClean="0">
                <a:latin typeface="+mn-lt"/>
              </a:rPr>
              <a:t> </a:t>
            </a:r>
            <a:r>
              <a:rPr lang="vi-VN" sz="2400" dirty="0">
                <a:latin typeface="+mn-lt"/>
              </a:rPr>
              <a:t>U Bijelom Polju,godina</a:t>
            </a:r>
            <a:r>
              <a:rPr lang="sr-Latn-CS" sz="2400" dirty="0">
                <a:latin typeface="+mn-lt"/>
              </a:rPr>
              <a:t>ma</a:t>
            </a:r>
            <a:r>
              <a:rPr lang="vi-VN" sz="2400" dirty="0">
                <a:latin typeface="+mn-lt"/>
              </a:rPr>
              <a:t> postoji i uspješno radi Biciklistički klub</a:t>
            </a:r>
            <a:r>
              <a:rPr lang="sr-Latn-CS" sz="2400" dirty="0">
                <a:latin typeface="+mn-lt"/>
              </a:rPr>
              <a:t> Ciklomont</a:t>
            </a:r>
            <a:r>
              <a:rPr lang="sr-Latn-CS" sz="2400" dirty="0" smtClean="0">
                <a:latin typeface="+mn-lt"/>
              </a:rPr>
              <a:t>,</a:t>
            </a:r>
            <a:r>
              <a:rPr lang="en-US" sz="2400" dirty="0" smtClean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koji </a:t>
            </a:r>
            <a:r>
              <a:rPr lang="sr-Latn-CS" sz="2400" dirty="0">
                <a:latin typeface="+mn-lt"/>
              </a:rPr>
              <a:t>je iznjedrio brojne biciklističke </a:t>
            </a:r>
            <a:r>
              <a:rPr lang="sr-Latn-CS" sz="2400" dirty="0" smtClean="0">
                <a:latin typeface="+mn-lt"/>
              </a:rPr>
              <a:t>šampione</a:t>
            </a:r>
            <a:r>
              <a:rPr lang="en-US" sz="2400" dirty="0" smtClean="0">
                <a:latin typeface="+mn-lt"/>
              </a:rPr>
              <a:t>.</a:t>
            </a:r>
            <a:endParaRPr lang="en-US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6324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sr-Latn-CS" sz="2400" dirty="0" smtClean="0">
                <a:latin typeface="+mn-lt"/>
              </a:rPr>
              <a:t>                                </a:t>
            </a:r>
            <a:r>
              <a:rPr lang="sr-Latn-CS" sz="2400" dirty="0" smtClean="0">
                <a:latin typeface="+mn-lt"/>
              </a:rPr>
              <a:t>REALIZACIJA</a:t>
            </a:r>
            <a:r>
              <a:rPr lang="sr-Latn-CS" sz="2400" dirty="0" smtClean="0">
                <a:latin typeface="+mn-lt"/>
              </a:rPr>
              <a:t/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/>
            </a:r>
            <a:br>
              <a:rPr lang="sr-Latn-CS" sz="2400" dirty="0">
                <a:latin typeface="+mn-lt"/>
              </a:rPr>
            </a:br>
            <a:r>
              <a:rPr lang="sr-Latn-CS" sz="2400" dirty="0" smtClean="0">
                <a:latin typeface="+mn-lt"/>
              </a:rPr>
              <a:t> - Izabrani sport i sportska aktivnost za realizaciju:BICIKLIZAM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 smtClean="0">
                <a:latin typeface="+mn-lt"/>
              </a:rPr>
              <a:t>  -Vaspitna jedinica koja je realizovala projekat</a:t>
            </a:r>
            <a:r>
              <a:rPr lang="sr-Latn-CS" sz="2400" dirty="0" smtClean="0">
                <a:latin typeface="+mn-lt"/>
              </a:rPr>
              <a:t>:</a:t>
            </a:r>
            <a:r>
              <a:rPr lang="en-US" sz="2400" dirty="0" smtClean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VJ“Crvenkapa</a:t>
            </a:r>
            <a:r>
              <a:rPr lang="sr-Latn-CS" sz="2400" dirty="0" smtClean="0">
                <a:latin typeface="+mn-lt"/>
              </a:rPr>
              <a:t>“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-Opšti cilj koji je realizovan kroz projekat bio je</a:t>
            </a:r>
            <a:r>
              <a:rPr lang="sr-Latn-CS" sz="2400" dirty="0" smtClean="0">
                <a:latin typeface="+mn-lt"/>
              </a:rPr>
              <a:t>:</a:t>
            </a:r>
            <a:r>
              <a:rPr lang="en-U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„</a:t>
            </a:r>
            <a:r>
              <a:rPr lang="sr-Latn-CS" sz="2400" dirty="0" smtClean="0">
                <a:latin typeface="+mn-lt"/>
              </a:rPr>
              <a:t>Podsticanje interesovanja za sport(BICIKLIZAM),kao </a:t>
            </a:r>
            <a:r>
              <a:rPr lang="sr-Latn-CS" sz="2400" dirty="0" smtClean="0">
                <a:latin typeface="+mn-lt"/>
              </a:rPr>
              <a:t>bitan segment </a:t>
            </a:r>
            <a:r>
              <a:rPr lang="sr-Latn-CS" sz="2400" dirty="0" smtClean="0">
                <a:latin typeface="+mn-lt"/>
              </a:rPr>
              <a:t>u fizičkom i zdravstvenom razvoju </a:t>
            </a:r>
            <a:r>
              <a:rPr lang="sr-Latn-CS" sz="2400" dirty="0" smtClean="0">
                <a:latin typeface="+mn-lt"/>
              </a:rPr>
              <a:t>djeteta,</a:t>
            </a:r>
            <a:r>
              <a:rPr lang="en-US" sz="2400" dirty="0" smtClean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kao i njegov </a:t>
            </a:r>
            <a:r>
              <a:rPr lang="sr-Latn-CS" sz="2400" dirty="0" smtClean="0">
                <a:latin typeface="+mn-lt"/>
              </a:rPr>
              <a:t>uticaj na očuvanje zdrave životne sredine„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-U realizaciji projekta su učestvovali i sarađivali: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       *djeca,roditelji,članovi i predsjednik biciklističkog kluba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         Ciklomont iz Bijelog Polja,profesori fizičkog vaspitanja,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         društvena sredina,sponzori,uprava Ustanove,vaspitači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         i cjelokupno zaposleno osoblje VJ“Crvenkapa“.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/>
              <a:t/>
            </a:r>
            <a:br>
              <a:rPr lang="sr-Latn-CS" sz="2400" dirty="0"/>
            </a:br>
            <a:endParaRPr lang="en-US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6324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just">
              <a:defRPr/>
            </a:pPr>
            <a:r>
              <a:rPr lang="sr-Latn-CS" sz="2400" dirty="0" smtClean="0">
                <a:latin typeface="+mn-lt"/>
              </a:rPr>
              <a:t>                                           TOK PROJEKTA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 smtClean="0">
                <a:latin typeface="+mn-lt"/>
              </a:rPr>
              <a:t>  - I-Mini-plan:“Vozite bicikl u tome je spas,jer čuvamo prirodu i ona čuva nas“,realizovan je kroz sledeće aktivnosti: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 smtClean="0">
                <a:latin typeface="+mn-lt"/>
              </a:rPr>
              <a:t>  *Sastanak vaspitača VJ“Crvenkapa“ sa direktorom i izrada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„Razvojne mape</a:t>
            </a:r>
            <a:r>
              <a:rPr lang="sr-Latn-CS" sz="2400" dirty="0" smtClean="0">
                <a:latin typeface="+mn-lt"/>
              </a:rPr>
              <a:t>“,</a:t>
            </a:r>
            <a:r>
              <a:rPr lang="en-US" sz="2400" dirty="0" smtClean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gdje </a:t>
            </a:r>
            <a:r>
              <a:rPr lang="sr-Latn-CS" sz="2400" dirty="0" smtClean="0">
                <a:latin typeface="+mn-lt"/>
              </a:rPr>
              <a:t>su detaljno isplanirane sve aktivnosti,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 smtClean="0">
                <a:latin typeface="+mn-lt"/>
              </a:rPr>
              <a:t>    njihova realizacija</a:t>
            </a:r>
            <a:r>
              <a:rPr lang="sr-Latn-CS" sz="2400" dirty="0" smtClean="0">
                <a:latin typeface="+mn-lt"/>
              </a:rPr>
              <a:t>,</a:t>
            </a:r>
            <a:r>
              <a:rPr lang="en-US" sz="2400" dirty="0" smtClean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nosioci </a:t>
            </a:r>
            <a:r>
              <a:rPr lang="sr-Latn-CS" sz="2400" dirty="0" smtClean="0">
                <a:latin typeface="+mn-lt"/>
              </a:rPr>
              <a:t>aktivnosti</a:t>
            </a:r>
            <a:r>
              <a:rPr lang="sr-Latn-CS" sz="2400" dirty="0" smtClean="0">
                <a:latin typeface="+mn-lt"/>
              </a:rPr>
              <a:t>,</a:t>
            </a:r>
            <a:r>
              <a:rPr lang="en-US" sz="2400" dirty="0" smtClean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sredstva,</a:t>
            </a:r>
            <a:r>
              <a:rPr lang="en-US" sz="2400" dirty="0" smtClean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materijali</a:t>
            </a:r>
            <a:r>
              <a:rPr lang="sr-Latn-CS" sz="2400" dirty="0" smtClean="0">
                <a:latin typeface="+mn-lt"/>
              </a:rPr>
              <a:t>,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 mjesto i vrijeme realizacije</a:t>
            </a: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 smtClean="0"/>
              <a:t>                                           </a:t>
            </a: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endParaRPr lang="en-US" sz="2400" dirty="0"/>
          </a:p>
        </p:txBody>
      </p:sp>
      <p:pic>
        <p:nvPicPr>
          <p:cNvPr id="3" name="Picture 2" descr="0-02-04-167da31d1cbceaea639c5fbc3bdd1d2823a234bf83d35ded8f30ad1de92f5bd3_f51bdd7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200400"/>
            <a:ext cx="6324600" cy="3429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6324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sr-Latn-CS" sz="2400" dirty="0" smtClean="0">
                <a:latin typeface="+mn-lt"/>
              </a:rPr>
              <a:t>    *Održavanje grupnih roditeljskih sastanaka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 *Opremanje biciklističkog centra u VJ“Crvenkapa“-kupovina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  bicikala i biciklističke opreme</a:t>
            </a: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 smtClean="0"/>
              <a:t>                    </a:t>
            </a: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endParaRPr lang="en-US" sz="2400" dirty="0"/>
          </a:p>
        </p:txBody>
      </p:sp>
      <p:pic>
        <p:nvPicPr>
          <p:cNvPr id="3" name="Picture 2" descr="0-02-05-8d3099a0c86350378773b3c099238f0381c788ff71d39d1848aa9820a44db062_43e117f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514600"/>
            <a:ext cx="4648200" cy="41148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64770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r-Latn-CS" sz="2400" dirty="0" smtClean="0">
                <a:latin typeface="+mn-lt"/>
              </a:rPr>
              <a:t>  *Obilježavanje poligona za vožnju bicikala ispred vrtića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 smtClean="0">
                <a:latin typeface="+mn-lt"/>
              </a:rPr>
              <a:t>  *Kontinuirani boravci aktivnih biciklista,članova biciklističkog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 kluba CIKLOMONT,u vaspitnoj jedinici</a:t>
            </a: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>              </a:t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endParaRPr lang="en-US" sz="2400" dirty="0"/>
          </a:p>
        </p:txBody>
      </p:sp>
      <p:sp>
        <p:nvSpPr>
          <p:cNvPr id="18435" name="Content Placeholder 3"/>
          <p:cNvSpPr>
            <a:spLocks noGrp="1"/>
          </p:cNvSpPr>
          <p:nvPr>
            <p:ph idx="4294967295"/>
          </p:nvPr>
        </p:nvSpPr>
        <p:spPr>
          <a:xfrm flipH="1">
            <a:off x="9097963" y="228600"/>
            <a:ext cx="46037" cy="60960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sr-Latn-CS" sz="2400" b="1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endParaRPr lang="sr-Latn-CS" sz="1800" smtClean="0"/>
          </a:p>
          <a:p>
            <a:pPr>
              <a:buFont typeface="Arial" charset="0"/>
              <a:buChar char="•"/>
            </a:pPr>
            <a:endParaRPr lang="sr-Latn-CS" sz="1800" smtClean="0"/>
          </a:p>
        </p:txBody>
      </p:sp>
      <p:pic>
        <p:nvPicPr>
          <p:cNvPr id="4" name="Picture 3" descr="0-02-05-dc16fd92cfacab2b24476e0abb557bfeb11c7fd48b535f617756f1ca1da218b7_4f15b9b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981200"/>
            <a:ext cx="2819400" cy="4192325"/>
          </a:xfrm>
          <a:prstGeom prst="rect">
            <a:avLst/>
          </a:prstGeom>
        </p:spPr>
      </p:pic>
      <p:pic>
        <p:nvPicPr>
          <p:cNvPr id="5" name="Picture 4" descr="0-02-04-d1809c8bbb25bcc606216f7fef392d36ed2b27875b340bc5e7e60147d2c401b2_12d39e9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81200"/>
            <a:ext cx="2914650" cy="4191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64770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>
              <a:defRPr/>
            </a:pPr>
            <a:r>
              <a:rPr lang="sr-Latn-CS" sz="2400" dirty="0" smtClean="0">
                <a:latin typeface="+mn-lt"/>
              </a:rPr>
              <a:t>  *Boravci profesora fizičkog vaspitanja iz osnovnih i srednjih </a:t>
            </a:r>
            <a:r>
              <a:rPr lang="sr-Latn-CS" sz="2400" dirty="0" smtClean="0">
                <a:latin typeface="+mn-lt"/>
              </a:rPr>
              <a:t>škola  </a:t>
            </a:r>
            <a:r>
              <a:rPr lang="sr-Latn-CS" sz="2400" dirty="0" smtClean="0">
                <a:latin typeface="+mn-lt"/>
              </a:rPr>
              <a:t>u vaspitnoj jedinici i </a:t>
            </a:r>
            <a:r>
              <a:rPr lang="sr-Latn-CS" sz="2400" dirty="0" smtClean="0">
                <a:latin typeface="+mn-lt"/>
              </a:rPr>
              <a:t>radion</a:t>
            </a:r>
            <a:r>
              <a:rPr lang="en-US" sz="2400" dirty="0" smtClean="0">
                <a:latin typeface="+mn-lt"/>
              </a:rPr>
              <a:t>i</a:t>
            </a:r>
            <a:r>
              <a:rPr lang="sr-Latn-CS" sz="2400" dirty="0" smtClean="0">
                <a:latin typeface="+mn-lt"/>
              </a:rPr>
              <a:t>ce </a:t>
            </a:r>
            <a:r>
              <a:rPr lang="sr-Latn-CS" sz="2400" dirty="0" smtClean="0">
                <a:latin typeface="+mn-lt"/>
              </a:rPr>
              <a:t>sa djecom po uzrasnim grupama</a:t>
            </a: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> </a:t>
            </a:r>
            <a:r>
              <a:rPr lang="sr-Latn-CS" sz="2400" dirty="0" smtClean="0"/>
              <a:t>                           </a:t>
            </a:r>
            <a:br>
              <a:rPr lang="sr-Latn-CS" sz="2400" dirty="0" smtClean="0"/>
            </a:br>
            <a:r>
              <a:rPr lang="sr-Latn-CS" sz="2400" dirty="0"/>
              <a:t> </a:t>
            </a:r>
            <a:r>
              <a:rPr lang="sr-Latn-CS" sz="2400" dirty="0" smtClean="0"/>
              <a:t> </a:t>
            </a:r>
            <a:br>
              <a:rPr lang="sr-Latn-CS" sz="2400" dirty="0" smtClean="0"/>
            </a:br>
            <a:endParaRPr lang="en-US" dirty="0"/>
          </a:p>
        </p:txBody>
      </p:sp>
      <p:pic>
        <p:nvPicPr>
          <p:cNvPr id="3" name="Picture 2" descr="0-02-05-1d0a4cb2cf34ba2774e6a3aa74fa551d66491f36ec66504c4bad3e6f82346877_27da767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219201"/>
            <a:ext cx="4419600" cy="5334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6553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r-Latn-CS" sz="2400" dirty="0" smtClean="0">
                <a:latin typeface="+mn-lt"/>
              </a:rPr>
              <a:t>   *Boravci roditelja u vaspitnoj jedinici,i njihova edukacija od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 strane profesora </a:t>
            </a:r>
            <a:r>
              <a:rPr lang="en-US" sz="2400" dirty="0" smtClean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fizičkog </a:t>
            </a:r>
            <a:r>
              <a:rPr lang="sr-Latn-CS" sz="2400" dirty="0" smtClean="0">
                <a:latin typeface="+mn-lt"/>
              </a:rPr>
              <a:t>vaspitanja i aktivnih biciklista,kroz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 realizaciju radionica sa roditeljima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*Radionice sa roditeljima-gdje su roditelji pravili makete bicikala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*Radionice sa roditeljima gdje su roditelji pravili:zvečke,zastavice,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 vjetrenjače za dječija bicikla,i prsluke sa brojevima za djecu-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  učesnike biciklističke manifestacije</a:t>
            </a: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>               </a:t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endParaRPr lang="en-US" sz="2400" dirty="0"/>
          </a:p>
        </p:txBody>
      </p:sp>
      <p:pic>
        <p:nvPicPr>
          <p:cNvPr id="3" name="Picture 2" descr="0-02-05-aecbc07afcb72dcbe6770650b2fecaa12f1d3ef2a0faf93b9f34f565192e9449_b2650ce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200400"/>
            <a:ext cx="2362200" cy="3293532"/>
          </a:xfrm>
          <a:prstGeom prst="rect">
            <a:avLst/>
          </a:prstGeom>
        </p:spPr>
      </p:pic>
      <p:pic>
        <p:nvPicPr>
          <p:cNvPr id="5" name="Picture 4" descr="0-02-05-8230df25400c027ab28322319b578f0fc5f5ba507516b6c73b7da204233d36fa_a602dcd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2895600"/>
            <a:ext cx="2309812" cy="3682999"/>
          </a:xfrm>
          <a:prstGeom prst="rect">
            <a:avLst/>
          </a:prstGeom>
        </p:spPr>
      </p:pic>
      <p:pic>
        <p:nvPicPr>
          <p:cNvPr id="6" name="Picture 5" descr="0-02-05-53cf56637a3f2868f6e51272ceac3b4ea32798fdd58857ceae52b0dfdfa66e7b_f55e75d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48400" y="2667000"/>
            <a:ext cx="2362200" cy="3970866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6553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r-Latn-CS" sz="2400" dirty="0" smtClean="0"/>
              <a:t>  *Radionice vaspitača-pravljenje medalja za djecu-bicikliste</a:t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 smtClean="0"/>
              <a:t>        </a:t>
            </a: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endParaRPr lang="en-US" sz="2400" dirty="0"/>
          </a:p>
        </p:txBody>
      </p:sp>
      <p:pic>
        <p:nvPicPr>
          <p:cNvPr id="3" name="Picture 2" descr="0-02-05-53a6d2f323cb6547cd3444ef49611a2a278cbccded982ccaaa95e565292dbc57_cb5398c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752600"/>
            <a:ext cx="3219450" cy="4292600"/>
          </a:xfrm>
          <a:prstGeom prst="rect">
            <a:avLst/>
          </a:prstGeom>
        </p:spPr>
      </p:pic>
      <p:pic>
        <p:nvPicPr>
          <p:cNvPr id="4" name="Picture 3" descr="0-02-04-ffeedc4b105f16d720aca69a89dac830b9157c9f47078e65a1e0cff7370210d8_2d39bf4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828800"/>
            <a:ext cx="3086100" cy="4191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662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normAutofit fontScale="90000"/>
          </a:bodyPr>
          <a:lstStyle/>
          <a:p>
            <a:pPr algn="just">
              <a:defRPr/>
            </a:pPr>
            <a:r>
              <a:rPr lang="sr-Latn-CS" sz="2400" dirty="0" smtClean="0">
                <a:latin typeface="+mn-lt"/>
              </a:rPr>
              <a:t>  *Kontinuirano vježbanje vožnje bicikala sa djecom po uzrasnim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grupama,u atrijumu vrtića i na poligonu ispred vaspitne jedinice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*Pripremanje poligona i održavanje završne biciklističke manifestacije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 -BICIKLIJADA-gdje su bicikla vozili prvo djeca,a zatim vaspitači i roditelji</a:t>
            </a:r>
            <a:r>
              <a:rPr lang="sr-Latn-CS" sz="2400" dirty="0" smtClean="0"/>
              <a:t>.</a:t>
            </a:r>
            <a:br>
              <a:rPr lang="sr-Latn-CS" sz="2400" dirty="0" smtClean="0"/>
            </a:br>
            <a:r>
              <a:rPr lang="sr-Latn-CS" sz="2400" dirty="0"/>
              <a:t> </a:t>
            </a:r>
            <a:r>
              <a:rPr lang="sr-Latn-CS" sz="2400" dirty="0" smtClean="0"/>
              <a:t>   </a:t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>             </a:t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> </a:t>
            </a:r>
            <a:r>
              <a:rPr lang="sr-Latn-CS" sz="2400" dirty="0" smtClean="0"/>
              <a:t> </a:t>
            </a:r>
            <a:br>
              <a:rPr lang="sr-Latn-CS" sz="2400" dirty="0" smtClean="0"/>
            </a:br>
            <a:r>
              <a:rPr lang="sr-Latn-CS" sz="2400" dirty="0"/>
              <a:t> </a:t>
            </a:r>
            <a:r>
              <a:rPr lang="sr-Latn-CS" sz="2400" dirty="0" smtClean="0"/>
              <a:t>  </a:t>
            </a:r>
            <a:br>
              <a:rPr lang="sr-Latn-CS" sz="2400" dirty="0" smtClean="0"/>
            </a:br>
            <a:r>
              <a:rPr lang="sr-Latn-CS" sz="2400" dirty="0"/>
              <a:t> </a:t>
            </a:r>
            <a:r>
              <a:rPr lang="sr-Latn-CS" sz="2400" dirty="0" smtClean="0"/>
              <a:t>     </a:t>
            </a:r>
            <a:br>
              <a:rPr lang="sr-Latn-CS" sz="2400" dirty="0" smtClean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> </a:t>
            </a:r>
            <a:r>
              <a:rPr lang="sr-Latn-CS" sz="2400" dirty="0" smtClean="0"/>
              <a:t>    </a:t>
            </a:r>
            <a:br>
              <a:rPr lang="sr-Latn-CS" sz="2400" dirty="0" smtClean="0"/>
            </a:br>
            <a:r>
              <a:rPr lang="sr-Latn-CS" sz="2400" dirty="0"/>
              <a:t> </a:t>
            </a:r>
            <a:r>
              <a:rPr lang="sr-Latn-CS" sz="2400" dirty="0" smtClean="0"/>
              <a:t>      </a:t>
            </a:r>
            <a:br>
              <a:rPr lang="sr-Latn-CS" sz="2400" dirty="0" smtClean="0"/>
            </a:br>
            <a:endParaRPr lang="en-US" sz="2400" dirty="0"/>
          </a:p>
        </p:txBody>
      </p:sp>
      <p:sp>
        <p:nvSpPr>
          <p:cNvPr id="23555" name="Content Placeholder 3"/>
          <p:cNvSpPr>
            <a:spLocks noGrp="1"/>
          </p:cNvSpPr>
          <p:nvPr>
            <p:ph idx="4294967295"/>
          </p:nvPr>
        </p:nvSpPr>
        <p:spPr>
          <a:xfrm flipV="1">
            <a:off x="0" y="6294438"/>
            <a:ext cx="8686800" cy="4603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sr-Latn-CS" smtClean="0"/>
              <a:t>   </a:t>
            </a:r>
          </a:p>
          <a:p>
            <a:pPr>
              <a:buFont typeface="Wingdings 2" pitchFamily="18" charset="2"/>
              <a:buNone/>
            </a:pPr>
            <a:r>
              <a:rPr lang="sr-Latn-CS" smtClean="0"/>
              <a:t> </a:t>
            </a:r>
            <a:endParaRPr lang="sr-Latn-CS" sz="1800" i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0-02-04-ef701252cb2048920bb6484483e924d7db411507a57499f007f27f40123ac0b9_7793448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371" y="3048000"/>
            <a:ext cx="4724400" cy="3149600"/>
          </a:xfrm>
          <a:prstGeom prst="rect">
            <a:avLst/>
          </a:prstGeom>
        </p:spPr>
      </p:pic>
      <p:pic>
        <p:nvPicPr>
          <p:cNvPr id="5" name="Picture 4" descr="0-02-04-d4f537baf0b7fa1d840a252b6e0ef9c9151ac0b3654e13c8d90546c37e05e0db_5e126d2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2743200"/>
            <a:ext cx="3224212" cy="3928532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6553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normAutofit fontScale="90000"/>
          </a:bodyPr>
          <a:lstStyle/>
          <a:p>
            <a:pPr>
              <a:defRPr/>
            </a:pPr>
            <a:r>
              <a:rPr lang="sr-Latn-CS" sz="2400" dirty="0" smtClean="0"/>
              <a:t>        </a:t>
            </a:r>
            <a:br>
              <a:rPr lang="sr-Latn-CS" sz="2400" dirty="0" smtClean="0"/>
            </a:br>
            <a:r>
              <a:rPr lang="sr-Latn-CS" sz="2400" dirty="0" smtClean="0"/>
              <a:t>            </a:t>
            </a:r>
            <a:r>
              <a:rPr lang="sr-Latn-CS" sz="2400" dirty="0" smtClean="0">
                <a:latin typeface="+mn-lt"/>
              </a:rPr>
              <a:t>-II-Mini-plan:“ Rasti zdravo-vozi bicikl,to je ono oravo“,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 smtClean="0">
                <a:latin typeface="+mn-lt"/>
              </a:rPr>
              <a:t/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realizovan je kroz sledeće aktivnosti: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*Sastanci vaspitača i izrada mini-plana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*Dalje obogaćivanje biciklističkog centra kupovinom novih 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bicikala,i donacijama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*Nastavljena je saradnja sa profesorima fizičkog vaspitanja i 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aktivnim biciklistima iz našeg grada</a:t>
            </a:r>
            <a:r>
              <a:rPr lang="en-US" sz="2400" dirty="0" smtClean="0">
                <a:latin typeface="+mn-lt"/>
              </a:rPr>
              <a:t>,</a:t>
            </a:r>
            <a:r>
              <a:rPr lang="sr-Latn-CS" sz="2400" dirty="0" smtClean="0">
                <a:latin typeface="+mn-lt"/>
              </a:rPr>
              <a:t>i</a:t>
            </a:r>
            <a:r>
              <a:rPr lang="en-US" sz="2400" dirty="0" smtClean="0">
                <a:latin typeface="+mn-lt"/>
              </a:rPr>
              <a:t> re</a:t>
            </a:r>
            <a:r>
              <a:rPr lang="sr-Latn-CS" sz="2400" dirty="0" smtClean="0">
                <a:latin typeface="+mn-lt"/>
              </a:rPr>
              <a:t>alizacija radionica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*Realizovana je odlična saradnja sa roditeljima,kao i prethodne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 godine,kroz različite aktivnosti i radionice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*Realizovane su radionice za vaspitače i med.sestre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*Kontinuirano vježbanje vožnje bicikala sa djecom tokom 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školske godine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*Pripremanje poligona,postavljanje čunjeva i granične trake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/>
              <a:t> </a:t>
            </a:r>
            <a:r>
              <a:rPr lang="sr-Latn-CS" sz="2400" dirty="0" smtClean="0"/>
              <a:t>    </a:t>
            </a:r>
            <a:br>
              <a:rPr lang="sr-Latn-CS" sz="2400" dirty="0" smtClean="0"/>
            </a:br>
            <a:r>
              <a:rPr lang="sr-Latn-CS" sz="2400" dirty="0"/>
              <a:t> </a:t>
            </a:r>
            <a:r>
              <a:rPr lang="sr-Latn-CS" sz="2400" dirty="0" smtClean="0"/>
              <a:t>     </a:t>
            </a:r>
            <a:endParaRPr lang="en-US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6400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normAutofit/>
          </a:bodyPr>
          <a:lstStyle/>
          <a:p>
            <a:pPr algn="just">
              <a:defRPr/>
            </a:pPr>
            <a:r>
              <a:rPr lang="sr-Latn-CS" sz="2400" dirty="0" smtClean="0">
                <a:latin typeface="+mn-lt"/>
              </a:rPr>
              <a:t>   *Održavanje završne biciklističke manifestacije-BICIKLIJADA-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 gdje je djecu-male bicikliste</a:t>
            </a:r>
            <a:r>
              <a:rPr lang="sr-Latn-CS" sz="2400" dirty="0" smtClean="0">
                <a:latin typeface="+mn-lt"/>
              </a:rPr>
              <a:t>,</a:t>
            </a:r>
            <a:r>
              <a:rPr lang="en-US" sz="2400" dirty="0" smtClean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bodrila </a:t>
            </a:r>
            <a:r>
              <a:rPr lang="sr-Latn-CS" sz="2400" dirty="0" smtClean="0">
                <a:latin typeface="+mn-lt"/>
              </a:rPr>
              <a:t>mnogobrojna publika-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 roditelji</a:t>
            </a:r>
            <a:r>
              <a:rPr lang="sr-Latn-CS" sz="2400" dirty="0" smtClean="0">
                <a:latin typeface="+mn-lt"/>
              </a:rPr>
              <a:t>,</a:t>
            </a:r>
            <a:r>
              <a:rPr lang="en-US" sz="2400" dirty="0" smtClean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gosti </a:t>
            </a:r>
            <a:r>
              <a:rPr lang="sr-Latn-CS" sz="2400" dirty="0" smtClean="0">
                <a:latin typeface="+mn-lt"/>
              </a:rPr>
              <a:t>iz društvene sredine</a:t>
            </a:r>
            <a:r>
              <a:rPr lang="sr-Latn-CS" sz="2400" dirty="0" smtClean="0">
                <a:latin typeface="+mn-lt"/>
              </a:rPr>
              <a:t>,</a:t>
            </a:r>
            <a:r>
              <a:rPr lang="en-US" sz="2400" dirty="0" smtClean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lokalne </a:t>
            </a:r>
            <a:r>
              <a:rPr lang="sr-Latn-CS" sz="2400" dirty="0" smtClean="0">
                <a:latin typeface="+mn-lt"/>
              </a:rPr>
              <a:t>Uprave i predstavnici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 biciklističkog kluba Ciklomont.</a:t>
            </a: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> </a:t>
            </a:r>
            <a:r>
              <a:rPr lang="sr-Latn-CS" sz="2400" dirty="0" smtClean="0"/>
              <a:t>       </a:t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r>
              <a:rPr lang="sr-Latn-CS" sz="2400" dirty="0"/>
              <a:t/>
            </a:r>
            <a:br>
              <a:rPr lang="sr-Latn-CS" sz="2400" dirty="0"/>
            </a:br>
            <a:r>
              <a:rPr lang="sr-Latn-CS" sz="2400" dirty="0" smtClean="0"/>
              <a:t/>
            </a:r>
            <a:br>
              <a:rPr lang="sr-Latn-CS" sz="2400" dirty="0" smtClean="0"/>
            </a:br>
            <a:endParaRPr lang="en-US" sz="2400" dirty="0"/>
          </a:p>
        </p:txBody>
      </p:sp>
      <p:pic>
        <p:nvPicPr>
          <p:cNvPr id="3" name="Picture 2" descr="0-02-05-b23333ab36da94b5fe3b1fea1231ec8be23f01436df47d88d3d6c429eaa6b8cd_9957411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2590800"/>
            <a:ext cx="2647950" cy="3530600"/>
          </a:xfrm>
          <a:prstGeom prst="rect">
            <a:avLst/>
          </a:prstGeom>
        </p:spPr>
      </p:pic>
      <p:pic>
        <p:nvPicPr>
          <p:cNvPr id="4" name="Picture 3" descr="0-02-05-6da24880ed6bd4e380482e5af2673423c7d245044ca399bcbaff17de2fc23f86_b46f2ca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0" y="3183646"/>
            <a:ext cx="4224826" cy="27967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6553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normAutofit fontScale="90000"/>
          </a:bodyPr>
          <a:lstStyle/>
          <a:p>
            <a:pPr>
              <a:defRPr/>
            </a:pPr>
            <a:r>
              <a:rPr lang="sr-Latn-CS" sz="2400" dirty="0" smtClean="0"/>
              <a:t>                                </a:t>
            </a:r>
            <a:br>
              <a:rPr lang="sr-Latn-CS" sz="2400" dirty="0" smtClean="0"/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                                   </a:t>
            </a:r>
            <a:r>
              <a:rPr lang="sr-Latn-CS" sz="2400" dirty="0" smtClean="0">
                <a:latin typeface="+mn-lt"/>
              </a:rPr>
              <a:t>EVALUACIJA</a:t>
            </a:r>
            <a:r>
              <a:rPr lang="sr-Latn-CS" sz="2400" dirty="0" smtClean="0">
                <a:latin typeface="+mn-lt"/>
              </a:rPr>
              <a:t/>
            </a:r>
            <a:br>
              <a:rPr lang="sr-Latn-CS" sz="2400" dirty="0" smtClean="0">
                <a:latin typeface="+mn-lt"/>
              </a:rPr>
            </a:br>
            <a:r>
              <a:rPr lang="sr-Latn-CS" sz="2400" dirty="0" smtClean="0">
                <a:latin typeface="+mn-lt"/>
              </a:rPr>
              <a:t> -Poslije realizacije projekta kroz mini-planove tokom prve dvije     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godine,i sagledavanja velikih rezultata koje smo postigli,odlučili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smo da BICIKLIZAM ostane sport kojim ćemo se i dalje baviti i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promovisati njegov značaj.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-Ovim projektom skrenuli smo pažnju roditelja i lokalne sredine,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na značaj vožnje bicikla i njegov ogroman uticaj na cjelokupan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fizički i zdravstveni razvoj djeteta,kao i pozitivan uticaj na stvaranje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i očuvanje zdrave životne sredine.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-Ogroman uspjeh takođe se ogleda i u činjenici,da je vožnja bicikla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kod mnogih roditelja i njihove djece postala svakodnevma životna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praksa.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 </a:t>
            </a:r>
            <a:endParaRPr lang="en-US" sz="2400" dirty="0">
              <a:latin typeface="+mn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5486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algn="just">
              <a:defRPr/>
            </a:pPr>
            <a:r>
              <a:rPr lang="sr-Latn-CS" sz="2400" dirty="0" smtClean="0"/>
              <a:t>       </a:t>
            </a:r>
            <a:br>
              <a:rPr lang="sr-Latn-CS" sz="2400" dirty="0" smtClean="0"/>
            </a:br>
            <a:r>
              <a:rPr lang="sr-Latn-CS" sz="2400" dirty="0"/>
              <a:t> </a:t>
            </a:r>
            <a:r>
              <a:rPr lang="sr-Latn-CS" sz="2400" dirty="0" smtClean="0"/>
              <a:t>                                               </a:t>
            </a:r>
            <a:r>
              <a:rPr lang="sr-Latn-CS" sz="2400" dirty="0" smtClean="0">
                <a:latin typeface="+mn-lt"/>
              </a:rPr>
              <a:t>ZAKLJUČAK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/>
            </a:r>
            <a:br>
              <a:rPr lang="sr-Latn-CS" sz="2400" dirty="0">
                <a:latin typeface="+mn-lt"/>
              </a:rPr>
            </a:br>
            <a:r>
              <a:rPr lang="sr-Latn-CS" sz="2400" dirty="0" smtClean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BICIKLIZAM </a:t>
            </a:r>
            <a:r>
              <a:rPr lang="sr-Latn-CS" sz="2400" dirty="0" smtClean="0">
                <a:latin typeface="+mn-lt"/>
              </a:rPr>
              <a:t>i BICIKLISTIČKE AKTIVNOSTI sada su postale </a:t>
            </a:r>
            <a:r>
              <a:rPr lang="sr-Latn-CS" sz="2400" dirty="0" smtClean="0">
                <a:latin typeface="+mn-lt"/>
              </a:rPr>
              <a:t>naša stalna </a:t>
            </a:r>
            <a:r>
              <a:rPr lang="sr-Latn-CS" sz="2400" dirty="0" smtClean="0">
                <a:latin typeface="+mn-lt"/>
              </a:rPr>
              <a:t>praksa,koja se svake godine proširuje i nadograđuje,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i </a:t>
            </a:r>
            <a:r>
              <a:rPr lang="sr-Latn-CS" sz="2400" dirty="0" smtClean="0">
                <a:latin typeface="+mn-lt"/>
              </a:rPr>
              <a:t>sada ima tendenciju prerastanja u projekat regionalnog 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karaktera</a:t>
            </a:r>
            <a:r>
              <a:rPr lang="sr-Latn-CS" sz="2400" dirty="0" smtClean="0">
                <a:latin typeface="+mn-lt"/>
              </a:rPr>
              <a:t>.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Radićemo </a:t>
            </a:r>
            <a:r>
              <a:rPr lang="sr-Latn-CS" sz="2400" dirty="0" smtClean="0">
                <a:latin typeface="+mn-lt"/>
              </a:rPr>
              <a:t>i dalje na razvijanju biciklističke kulture od ranog</a:t>
            </a:r>
            <a:br>
              <a:rPr lang="sr-Latn-CS" sz="2400" dirty="0" smtClean="0">
                <a:latin typeface="+mn-lt"/>
              </a:rPr>
            </a:br>
            <a:r>
              <a:rPr lang="sr-Latn-CS" sz="2400" dirty="0">
                <a:latin typeface="+mn-lt"/>
              </a:rPr>
              <a:t> </a:t>
            </a:r>
            <a:r>
              <a:rPr lang="sr-Latn-CS" sz="2400" dirty="0" smtClean="0">
                <a:latin typeface="+mn-lt"/>
              </a:rPr>
              <a:t>uzrasta,a </a:t>
            </a:r>
            <a:r>
              <a:rPr lang="sr-Latn-CS" sz="2400" dirty="0" smtClean="0">
                <a:latin typeface="+mn-lt"/>
              </a:rPr>
              <a:t>u cilju očuvanja životne sredine i stvaranja zdrave</a:t>
            </a:r>
            <a:br>
              <a:rPr lang="sr-Latn-CS" sz="2400" dirty="0" smtClean="0">
                <a:latin typeface="+mn-lt"/>
              </a:rPr>
            </a:br>
            <a:r>
              <a:rPr lang="sr-Latn-CS" sz="2400" smtClean="0">
                <a:latin typeface="+mn-lt"/>
              </a:rPr>
              <a:t>nacije.</a:t>
            </a:r>
            <a:endParaRPr lang="en-US" sz="2400" dirty="0">
              <a:latin typeface="+mn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6B63DB175D6549B1DD64089A3C0669" ma:contentTypeVersion="0" ma:contentTypeDescription="Create a new document." ma:contentTypeScope="" ma:versionID="cecff0489c8a2f9305dec8948fa6376d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E2E89B7-A3AF-4431-8BDA-706B3B0AC6F8}"/>
</file>

<file path=customXml/itemProps2.xml><?xml version="1.0" encoding="utf-8"?>
<ds:datastoreItem xmlns:ds="http://schemas.openxmlformats.org/officeDocument/2006/customXml" ds:itemID="{AED50B94-0FD8-41BD-95FE-FA41D2145ACC}"/>
</file>

<file path=customXml/itemProps3.xml><?xml version="1.0" encoding="utf-8"?>
<ds:datastoreItem xmlns:ds="http://schemas.openxmlformats.org/officeDocument/2006/customXml" ds:itemID="{88EA0865-4C4E-4E5B-A88F-1EE46D72D4A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1114</TotalTime>
  <Words>187</Words>
  <Application>Microsoft Office PowerPoint</Application>
  <PresentationFormat>On-screen Show (4:3)</PresentationFormat>
  <Paragraphs>27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Flow</vt:lpstr>
      <vt:lpstr>               „BICIKLIZAM-INTEGRACIJA U SVAKODNEVNI ŽIVOT“   Autori:Marina Knežević,vaspitačica i Ida Ćetković,direktorica         Koautori:Olivera Milić i Maja Drašković,vaspitačice                   JPU“Dušo Basekić“-Bijelo Polje,Crna Gora</vt:lpstr>
      <vt:lpstr>PowerPoint Presentation</vt:lpstr>
      <vt:lpstr>  ZNAČAJ VOŽNJE BICIKLA ZA CJELOKUPAN RAZVOJ DJETETA  NA RANOM UZRASTU    -Pozitivno utiče na cjelokupno zdravlje djeteta   -Pomaže napredak krupne motorike   -Razvija se pažnja,koncentracija i ravnoteža   -Povećava se kapacitet pluća   -Razvijaju se brojne motoričke vještine,  jačaju mišići  -Uče se kognitivne vještine:koncentracija,logičko zaključivanje,    obrada vizuelnih i zvučnih informacija,kao i stvaranje svijesti o    orijentaciji u prostoru   -Stvaraju se nove sinapse u mozgu među neuronima,i tako se    povećava inteligencija   -Jača se djetetovo samopouzdanje i osjećaj lične vrijednosti   -Uči se življenju u harmoniji sa prirodom i postaje odgovornije,    u cilju stvaranja i očuvanja zdrave životne sredine</vt:lpstr>
      <vt:lpstr>                </vt:lpstr>
      <vt:lpstr>                                REALIZACIJA   - Izabrani sport i sportska aktivnost za realizaciju:BICIKLIZAM   -Vaspitna jedinica koja je realizovala projekat: VJ“Crvenkapa“   -Opšti cilj koji je realizovan kroz projekat bio je: „Podsticanje interesovanja za sport(BICIKLIZAM),kao bitan segment u fizičkom i zdravstvenom razvoju djeteta, kao i njegov uticaj na očuvanje zdrave životne sredine„   -U realizaciji projekta su učestvovali i sarađivali:           *djeca,roditelji,članovi i predsjednik biciklističkog kluba             Ciklomont iz Bijelog Polja,profesori fizičkog vaspitanja,             društvena sredina,sponzori,uprava Ustanove,vaspitači             i cjelokupno zaposleno osoblje VJ“Crvenkapa“.  </vt:lpstr>
      <vt:lpstr>                                           TOK PROJEKTA   - I-Mini-plan:“Vozite bicikl u tome je spas,jer čuvamo prirodu i ona čuva nas“,realizovan je kroz sledeće aktivnosti:   *Sastanak vaspitača VJ“Crvenkapa“ sa direktorom i izrada    „Razvojne mape“, gdje su detaljno isplanirane sve aktivnosti,     njihova realizacija, nosioci aktivnosti, sredstva, materijali,     mjesto i vrijeme realizacije                                                    </vt:lpstr>
      <vt:lpstr>    *Održavanje grupnih roditeljskih sastanaka         *Opremanje biciklističkog centra u VJ“Crvenkapa“-kupovina      bicikala i biciklističke opreme                                </vt:lpstr>
      <vt:lpstr>  *Obilježavanje poligona za vožnju bicikala ispred vrtića   *Kontinuirani boravci aktivnih biciklista,članova biciklističkog     kluba CIKLOMONT,u vaspitnoj jedinici                            </vt:lpstr>
      <vt:lpstr>  *Boravci profesora fizičkog vaspitanja iz osnovnih i srednjih škola  u vaspitnoj jedinici i radionice sa djecom po uzrasnim grupama                                     </vt:lpstr>
      <vt:lpstr>   *Boravci roditelja u vaspitnoj jedinici,i njihova edukacija od     strane profesora  fizičkog vaspitanja i aktivnih biciklista,kroz     realizaciju radionica sa roditeljima    *Radionice sa roditeljima-gdje su roditelji pravili makete bicikala    *Radionice sa roditeljima gdje su roditelji pravili:zvečke,zastavice,     vjetrenjače za dječija bicikla,i prsluke sa brojevima za djecu-      učesnike biciklističke manifestacije                           </vt:lpstr>
      <vt:lpstr>  *Radionice vaspitača-pravljenje medalja za djecu-bicikliste                         </vt:lpstr>
      <vt:lpstr>  *Kontinuirano vježbanje vožnje bicikala sa djecom po uzrasnim    grupama,u atrijumu vrtića i na poligonu ispred vaspitne jedinice   *Pripremanje poligona i održavanje završne biciklističke manifestacije     -BICIKLIJADA-gdje su bicikla vozili prvo djeca,a zatim vaspitači i roditelji.                                                              </vt:lpstr>
      <vt:lpstr>                     -II-Mini-plan:“ Rasti zdravo-vozi bicikl,to je ono oravo“,     realizovan je kroz sledeće aktivnosti:   *Sastanci vaspitača i izrada mini-plana   *Dalje obogaćivanje biciklističkog centra kupovinom novih     bicikala,i donacijama   *Nastavljena je saradnja sa profesorima fizičkog vaspitanja i     aktivnim biciklistima iz našeg grada,i realizacija radionica   *Realizovana je odlična saradnja sa roditeljima,kao i prethodne     godine,kroz različite aktivnosti i radionice   *Realizovane su radionice za vaspitače i med.sestre   *Kontinuirano vježbanje vožnje bicikala sa djecom tokom     školske godine   *Pripremanje poligona,postavljanje čunjeva i granične trake             </vt:lpstr>
      <vt:lpstr>   *Održavanje završne biciklističke manifestacije-BICIKLIJADA-     gdje je djecu-male bicikliste, bodrila mnogobrojna publika-     roditelji, gosti iz društvene sredine, lokalne Uprave i predstavnici     biciklističkog kluba Ciklomont.                  </vt:lpstr>
      <vt:lpstr>                                                                      EVALUACIJA  -Poslije realizacije projekta kroz mini-planove tokom prve dvije       godine,i sagledavanja velikih rezultata koje smo postigli,odlučili  smo da BICIKLIZAM ostane sport kojim ćemo se i dalje baviti i  promovisati njegov značaj.  -Ovim projektom skrenuli smo pažnju roditelja i lokalne sredine,  na značaj vožnje bicikla i njegov ogroman uticaj na cjelokupan  fizički i zdravstveni razvoj djeteta,kao i pozitivan uticaj na stvaranje  i očuvanje zdrave životne sredine.  -Ogroman uspjeh takođe se ogleda i u činjenici,da je vožnja bicikla  kod mnogih roditelja i njihove djece postala svakodnevma životna  praksa.   </vt:lpstr>
      <vt:lpstr>                                                        ZAKLJUČAK   BICIKLIZAM i BICIKLISTIČKE AKTIVNOSTI sada su postale naša stalna praksa,koja se svake godine proširuje i nadograđuje,  i sada ima tendenciju prerastanja u projekat regionalnog   karaktera.  Radićemo i dalje na razvijanju biciklističke kulture od ranog  uzrasta,a u cilju očuvanja životne sredine i stvaranja zdrave nacije.</vt:lpstr>
    </vt:vector>
  </TitlesOfParts>
  <Company>SOBP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„PRIPREMNI VRTIĆ ZA RE ĐECU“</dc:title>
  <dc:creator>Neno</dc:creator>
  <cp:lastModifiedBy>Tamara Milic</cp:lastModifiedBy>
  <cp:revision>108</cp:revision>
  <dcterms:created xsi:type="dcterms:W3CDTF">2014-07-01T21:33:52Z</dcterms:created>
  <dcterms:modified xsi:type="dcterms:W3CDTF">2019-09-19T11:53:43Z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0x010100056B63DB175D6549B1DD64089A3C0669</vt:lpwstr>
  </property>
</Properties>
</file>