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4" r:id="rId4"/>
    <p:sldId id="267" r:id="rId5"/>
    <p:sldId id="27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9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E33D3-3559-487C-BDDB-1C6DC207195F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70DBA-C538-4198-922E-D4AF2B7D89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0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FB69B-944C-43CF-847F-9EED11BE23D4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85B0C-F86C-4827-988A-2E7CA13C13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08111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JPU </a:t>
            </a:r>
            <a:r>
              <a:rPr lang="sr-Latn-CS" sz="1600" b="1" dirty="0" smtClean="0"/>
              <a:t>“SESTRE RADOVIĆ”</a:t>
            </a:r>
            <a:br>
              <a:rPr lang="sr-Latn-CS" sz="1600" b="1" dirty="0" smtClean="0"/>
            </a:br>
            <a:r>
              <a:rPr lang="sr-Latn-CS" sz="1600" b="1" dirty="0" smtClean="0"/>
              <a:t>KOLAŠIN</a:t>
            </a:r>
            <a:br>
              <a:rPr lang="sr-Latn-CS" sz="1600" b="1" dirty="0" smtClean="0"/>
            </a:br>
            <a:r>
              <a:rPr lang="sr-Latn-CS" sz="1600" b="1" dirty="0" smtClean="0"/>
              <a:t>PREDUZETNIČKO UČENJE 2018/2019</a:t>
            </a:r>
            <a:endParaRPr lang="en-US" sz="1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58113364_2627189904020197_78764725348021043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2"/>
            <a:ext cx="7200800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Aktivnosti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CS" sz="1400" dirty="0" smtClean="0"/>
              <a:t>          </a:t>
            </a:r>
            <a:endParaRPr lang="en-US" sz="1400" dirty="0" smtClean="0"/>
          </a:p>
          <a:p>
            <a:pPr algn="just"/>
            <a:r>
              <a:rPr lang="en-US" sz="1600" dirty="0" err="1" smtClean="0"/>
              <a:t>Formiranje</a:t>
            </a:r>
            <a:r>
              <a:rPr lang="en-US" sz="1600" dirty="0" smtClean="0"/>
              <a:t> </a:t>
            </a:r>
            <a:r>
              <a:rPr lang="sr-Latn-CS" sz="1600" dirty="0" smtClean="0"/>
              <a:t>tima </a:t>
            </a:r>
            <a:r>
              <a:rPr lang="sr-Latn-CS" sz="1600" dirty="0" smtClean="0"/>
              <a:t>za preduzetničko </a:t>
            </a:r>
            <a:r>
              <a:rPr lang="sr-Latn-CS" sz="1600" dirty="0" smtClean="0"/>
              <a:t>učenje</a:t>
            </a:r>
            <a:r>
              <a:rPr lang="en-US" sz="1600" dirty="0" smtClean="0"/>
              <a:t>, </a:t>
            </a:r>
            <a:r>
              <a:rPr lang="en-US" sz="1600" dirty="0" err="1" smtClean="0"/>
              <a:t>Izrada</a:t>
            </a:r>
            <a:r>
              <a:rPr lang="en-US" sz="1600" dirty="0" smtClean="0"/>
              <a:t> </a:t>
            </a:r>
            <a:r>
              <a:rPr lang="sr-Latn-CS" sz="1600" dirty="0" smtClean="0"/>
              <a:t>godišnj</a:t>
            </a:r>
            <a:r>
              <a:rPr lang="en-US" sz="1600" dirty="0" err="1" smtClean="0"/>
              <a:t>eg</a:t>
            </a:r>
            <a:r>
              <a:rPr lang="en-US" sz="1600" dirty="0" smtClean="0"/>
              <a:t> </a:t>
            </a:r>
            <a:r>
              <a:rPr lang="sr-Latn-CS" sz="1600" dirty="0" smtClean="0"/>
              <a:t>plan</a:t>
            </a:r>
            <a:r>
              <a:rPr lang="en-US" sz="1600" dirty="0" smtClean="0"/>
              <a:t>a</a:t>
            </a:r>
            <a:r>
              <a:rPr lang="sr-Latn-CS" sz="1600" dirty="0" smtClean="0"/>
              <a:t>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osnovu</a:t>
            </a:r>
            <a:r>
              <a:rPr lang="en-US" sz="1600" dirty="0" smtClean="0"/>
              <a:t> </a:t>
            </a:r>
            <a:r>
              <a:rPr lang="sr-Latn-CS" sz="1600" dirty="0" smtClean="0"/>
              <a:t>priručnik</a:t>
            </a:r>
            <a:r>
              <a:rPr lang="en-US" sz="1600" dirty="0" smtClean="0"/>
              <a:t>a</a:t>
            </a:r>
            <a:r>
              <a:rPr lang="sr-Latn-CS" sz="1600" dirty="0" smtClean="0"/>
              <a:t> </a:t>
            </a:r>
            <a:r>
              <a:rPr lang="sr-Latn-CS" sz="1600" dirty="0" smtClean="0"/>
              <a:t>“Preduzetničko učenje u okviru područja aktivnosti u </a:t>
            </a:r>
            <a:r>
              <a:rPr lang="sr-Latn-CS" sz="1600" dirty="0" smtClean="0"/>
              <a:t>predškolskom</a:t>
            </a:r>
            <a:r>
              <a:rPr lang="en-US" sz="1600" dirty="0" smtClean="0"/>
              <a:t> </a:t>
            </a:r>
            <a:r>
              <a:rPr lang="sr-Latn-CS" sz="1600" dirty="0" smtClean="0"/>
              <a:t>vaspitanju </a:t>
            </a:r>
            <a:r>
              <a:rPr lang="sr-Latn-CS" sz="1600" dirty="0" smtClean="0"/>
              <a:t>i </a:t>
            </a:r>
            <a:r>
              <a:rPr lang="sr-Latn-CS" sz="1600" dirty="0" smtClean="0"/>
              <a:t>obrazovanju” </a:t>
            </a:r>
            <a:endParaRPr lang="en-US" sz="1600" dirty="0" smtClean="0"/>
          </a:p>
          <a:p>
            <a:pPr algn="just"/>
            <a:r>
              <a:rPr lang="sr-Latn-CS" sz="1600" dirty="0" smtClean="0"/>
              <a:t>Realizaciju započel maskenbal</a:t>
            </a:r>
            <a:r>
              <a:rPr lang="en-US" sz="1600" dirty="0" smtClean="0"/>
              <a:t>om</a:t>
            </a:r>
            <a:r>
              <a:rPr lang="sr-Latn-CS" sz="1600" dirty="0" smtClean="0"/>
              <a:t> </a:t>
            </a:r>
            <a:r>
              <a:rPr lang="sr-Latn-CS" sz="1600" dirty="0"/>
              <a:t>18. 10. 2018. godine. U saradnji sa roditeljima na maskenbalu se predstavilo 120 mališana u </a:t>
            </a:r>
            <a:r>
              <a:rPr lang="sr-Latn-CS" sz="1600" dirty="0" smtClean="0"/>
              <a:t>kostimima</a:t>
            </a:r>
            <a:r>
              <a:rPr lang="en-US" sz="1600" dirty="0" smtClean="0"/>
              <a:t>/</a:t>
            </a:r>
            <a:r>
              <a:rPr lang="sr-Latn-CS" sz="1600" dirty="0" smtClean="0"/>
              <a:t>godišnja </a:t>
            </a:r>
            <a:r>
              <a:rPr lang="sr-Latn-CS" sz="1600" dirty="0"/>
              <a:t>doba, </a:t>
            </a:r>
            <a:r>
              <a:rPr lang="sr-Latn-CS" sz="1600" dirty="0" smtClean="0"/>
              <a:t>likov</a:t>
            </a:r>
            <a:r>
              <a:rPr lang="en-US" sz="1600" dirty="0" smtClean="0"/>
              <a:t>i </a:t>
            </a:r>
            <a:r>
              <a:rPr lang="sr-Latn-CS" sz="1600" dirty="0" smtClean="0"/>
              <a:t>iz </a:t>
            </a:r>
            <a:r>
              <a:rPr lang="sr-Latn-CS" sz="1600" dirty="0"/>
              <a:t>omiljenih crtanih filmova i </a:t>
            </a:r>
            <a:r>
              <a:rPr lang="sr-Latn-CS" sz="1600" dirty="0" smtClean="0"/>
              <a:t>ostal</a:t>
            </a:r>
            <a:r>
              <a:rPr lang="en-US" sz="1600" dirty="0" smtClean="0"/>
              <a:t>e </a:t>
            </a:r>
            <a:r>
              <a:rPr lang="sr-Latn-CS" sz="1600" dirty="0" smtClean="0"/>
              <a:t>mask</a:t>
            </a:r>
            <a:r>
              <a:rPr lang="en-US" sz="1600" dirty="0" smtClean="0"/>
              <a:t>e</a:t>
            </a:r>
            <a:r>
              <a:rPr lang="sr-Latn-CS" sz="1600" dirty="0" smtClean="0"/>
              <a:t> </a:t>
            </a:r>
            <a:r>
              <a:rPr lang="sr-Latn-CS" sz="1600" dirty="0"/>
              <a:t>po želji djece</a:t>
            </a:r>
            <a:r>
              <a:rPr lang="sr-Latn-CS" sz="1600" dirty="0" smtClean="0"/>
              <a:t>.</a:t>
            </a:r>
            <a:endParaRPr lang="en-US" sz="1600" dirty="0" smtClean="0"/>
          </a:p>
          <a:p>
            <a:pPr algn="just"/>
            <a:r>
              <a:rPr lang="sr-Latn-CS" sz="1600" dirty="0"/>
              <a:t> </a:t>
            </a:r>
            <a:r>
              <a:rPr lang="sr-Latn-CS" sz="1600" dirty="0" smtClean="0"/>
              <a:t>Povodom </a:t>
            </a:r>
            <a:r>
              <a:rPr lang="sr-Latn-CS" sz="1600" dirty="0"/>
              <a:t>Dana štednje 31. 10. 2018. godine, a u okviru preduzeničkog učenja, djeca dvije starije grupe su sa svojim vaspitačicama posjetila Erste banku. Osoblje banke je pripremilo doček za naše drugare i kroz druženje i razgovor ih naučili  o novcu i njegovoj namjeni. </a:t>
            </a:r>
            <a:endParaRPr lang="en-US" sz="1600" dirty="0" smtClean="0"/>
          </a:p>
          <a:p>
            <a:pPr algn="just"/>
            <a:r>
              <a:rPr lang="sr-Latn-CS" sz="1600" dirty="0"/>
              <a:t>Djeca mlađe i srednje grupe uče o domaćim životinjama i kroz preduzetničko učenje proširuju znanja o domaćim  proizvodima , zdravoj hrani i namjeni novca – uloge prodavaca i kupaca. </a:t>
            </a:r>
            <a:endParaRPr lang="en-US" sz="1600" dirty="0"/>
          </a:p>
        </p:txBody>
      </p:sp>
      <p:pic>
        <p:nvPicPr>
          <p:cNvPr id="5" name="Picture 4" descr="64934320_2784234398315746_48873891432077721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641228"/>
            <a:ext cx="1512168" cy="2884115"/>
          </a:xfrm>
          <a:prstGeom prst="rect">
            <a:avLst/>
          </a:prstGeom>
        </p:spPr>
      </p:pic>
      <p:pic>
        <p:nvPicPr>
          <p:cNvPr id="7" name="Picture 6" descr="57798861_2627317967340724_487765793272600985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645024"/>
            <a:ext cx="1584176" cy="2880320"/>
          </a:xfrm>
          <a:prstGeom prst="rect">
            <a:avLst/>
          </a:prstGeom>
        </p:spPr>
      </p:pic>
      <p:pic>
        <p:nvPicPr>
          <p:cNvPr id="8" name="Picture 7" descr="58445079_2627276804011507_517010170185986867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3645023"/>
            <a:ext cx="1584176" cy="2880320"/>
          </a:xfrm>
          <a:prstGeom prst="rect">
            <a:avLst/>
          </a:prstGeom>
        </p:spPr>
      </p:pic>
      <p:pic>
        <p:nvPicPr>
          <p:cNvPr id="9" name="Picture 8" descr="58372889_2627291567343364_1127105852054962176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3645023"/>
            <a:ext cx="1756995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57486566_2627312670674587_3410512428855721984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908720"/>
            <a:ext cx="1980220" cy="2376264"/>
          </a:xfrm>
        </p:spPr>
      </p:pic>
      <p:pic>
        <p:nvPicPr>
          <p:cNvPr id="5" name="Picture 4" descr="58374038_2627312467341274_402262027584457932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908720"/>
            <a:ext cx="2059429" cy="2232248"/>
          </a:xfrm>
          <a:prstGeom prst="rect">
            <a:avLst/>
          </a:prstGeom>
        </p:spPr>
      </p:pic>
      <p:pic>
        <p:nvPicPr>
          <p:cNvPr id="6" name="Content Placeholder 3" descr="57568399_2627312897341231_1237438352093872128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836712"/>
            <a:ext cx="2161294" cy="2391611"/>
          </a:xfrm>
          <a:prstGeom prst="rect">
            <a:avLst/>
          </a:prstGeom>
        </p:spPr>
      </p:pic>
      <p:pic>
        <p:nvPicPr>
          <p:cNvPr id="7" name="Picture 6" descr="57511636_2627312384007949_785246534265470976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717032"/>
            <a:ext cx="1872208" cy="2691299"/>
          </a:xfrm>
          <a:prstGeom prst="rect">
            <a:avLst/>
          </a:prstGeom>
        </p:spPr>
      </p:pic>
      <p:pic>
        <p:nvPicPr>
          <p:cNvPr id="9" name="Picture 8" descr="58374557_2627312824007905_22646232975409152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717032"/>
            <a:ext cx="2160240" cy="2664296"/>
          </a:xfrm>
          <a:prstGeom prst="rect">
            <a:avLst/>
          </a:prstGeom>
        </p:spPr>
      </p:pic>
      <p:pic>
        <p:nvPicPr>
          <p:cNvPr id="10" name="Picture 9" descr="57550587_2627313170674537_7930373725826842624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89759" y="3573016"/>
            <a:ext cx="2774032" cy="28353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778098"/>
          </a:xfrm>
        </p:spPr>
        <p:txBody>
          <a:bodyPr>
            <a:normAutofit/>
          </a:bodyPr>
          <a:lstStyle/>
          <a:p>
            <a:r>
              <a:rPr lang="sr-Latn-CS" sz="1600" b="1" dirty="0" smtClean="0"/>
              <a:t>Radionica za novogodišnji bazar – djeca, roditelji i vaspitači</a:t>
            </a:r>
            <a:endParaRPr lang="en-US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70520"/>
            <a:ext cx="8229600" cy="5174035"/>
          </a:xfrm>
        </p:spPr>
        <p:txBody>
          <a:bodyPr>
            <a:normAutofit/>
          </a:bodyPr>
          <a:lstStyle/>
          <a:p>
            <a:pPr algn="just"/>
            <a:r>
              <a:rPr lang="sr-Latn-CS" sz="1400" dirty="0" smtClean="0"/>
              <a:t>Tokom </a:t>
            </a:r>
            <a:r>
              <a:rPr lang="sr-Latn-CS" sz="1400" dirty="0" smtClean="0"/>
              <a:t>decembra mjeseca vaspitači su vrijedno radili i sa djecom pripremali mnoštvo ukrasa i nakita za Novogodišni bazar. </a:t>
            </a:r>
            <a:r>
              <a:rPr lang="sr-Latn-CS" sz="1400" dirty="0" smtClean="0"/>
              <a:t>Imali </a:t>
            </a:r>
            <a:r>
              <a:rPr lang="sr-Latn-CS" sz="1400" dirty="0" smtClean="0"/>
              <a:t>smo dobru saradnju  i učešće roditelja,  a  u mlađoj grupi je </a:t>
            </a:r>
            <a:r>
              <a:rPr lang="sr-Latn-CS" sz="1400" dirty="0" smtClean="0"/>
              <a:t>održana </a:t>
            </a:r>
            <a:r>
              <a:rPr lang="sr-Latn-CS" sz="1400" dirty="0" smtClean="0"/>
              <a:t>radionica sa </a:t>
            </a:r>
            <a:r>
              <a:rPr lang="sr-Latn-CS" sz="1400" dirty="0" smtClean="0"/>
              <a:t>roditeljima, </a:t>
            </a:r>
            <a:r>
              <a:rPr lang="sr-Latn-CS" sz="1400" dirty="0" smtClean="0"/>
              <a:t>koji su praveći novogodišnje rajfove dali doprinos prodaji na Novogodišnjem bazaru. </a:t>
            </a:r>
            <a:endParaRPr lang="sr-Latn-CS" sz="1400" dirty="0" smtClean="0"/>
          </a:p>
          <a:p>
            <a:pPr algn="just"/>
            <a:r>
              <a:rPr lang="sr-Latn-CS" sz="1400" dirty="0"/>
              <a:t>26.12.2018. </a:t>
            </a:r>
            <a:r>
              <a:rPr lang="sr-Latn-RS" sz="1400" dirty="0"/>
              <a:t>predškolci</a:t>
            </a:r>
            <a:r>
              <a:rPr lang="sr-Latn-CS" sz="1400" dirty="0"/>
              <a:t> posjetil</a:t>
            </a:r>
            <a:r>
              <a:rPr lang="en-US" sz="1400" dirty="0"/>
              <a:t>I</a:t>
            </a:r>
            <a:r>
              <a:rPr lang="sr-Latn-CS" sz="1400" dirty="0"/>
              <a:t> Bazar</a:t>
            </a:r>
            <a:endParaRPr lang="sr-Latn-CS" sz="1400" dirty="0" smtClean="0"/>
          </a:p>
          <a:p>
            <a:pPr algn="just">
              <a:buNone/>
            </a:pPr>
            <a:endParaRPr lang="en-US" sz="1800" dirty="0"/>
          </a:p>
        </p:txBody>
      </p:sp>
      <p:pic>
        <p:nvPicPr>
          <p:cNvPr id="4" name="Picture 3" descr="61442762_2713789415360245_425867240428221235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127" y="2583565"/>
            <a:ext cx="1584176" cy="2266933"/>
          </a:xfrm>
          <a:prstGeom prst="rect">
            <a:avLst/>
          </a:prstGeom>
        </p:spPr>
      </p:pic>
      <p:pic>
        <p:nvPicPr>
          <p:cNvPr id="8" name="Picture 7" descr="61185528_2713789965360190_898801083121611571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2060848"/>
            <a:ext cx="3384376" cy="1848267"/>
          </a:xfrm>
          <a:prstGeom prst="rect">
            <a:avLst/>
          </a:prstGeom>
        </p:spPr>
      </p:pic>
      <p:pic>
        <p:nvPicPr>
          <p:cNvPr id="9" name="Picture 8" descr="48375222_775357476133653_6802168190345412608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4072483"/>
            <a:ext cx="2736304" cy="2052228"/>
          </a:xfrm>
          <a:prstGeom prst="rect">
            <a:avLst/>
          </a:prstGeom>
        </p:spPr>
      </p:pic>
      <p:pic>
        <p:nvPicPr>
          <p:cNvPr id="10" name="Content Placeholder 3" descr="48426201_780161312319936_6586681503487361024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2060848"/>
            <a:ext cx="2664296" cy="38884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2916324"/>
          </a:xfrm>
        </p:spPr>
        <p:txBody>
          <a:bodyPr>
            <a:normAutofit fontScale="9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CS" sz="1400" dirty="0" smtClean="0"/>
              <a:t>U </a:t>
            </a:r>
            <a:r>
              <a:rPr lang="sr-Latn-CS" sz="1400" dirty="0"/>
              <a:t>starijim grupama </a:t>
            </a:r>
            <a:r>
              <a:rPr lang="sr-Latn-CS" sz="1400" dirty="0" smtClean="0"/>
              <a:t>radionica </a:t>
            </a:r>
            <a:r>
              <a:rPr lang="sr-Latn-CS" sz="1400" dirty="0"/>
              <a:t>sa tatama  na temu: “ 8. mart”.  Djeca su sa tatama i vaspitačicama pravila cvjetove i čestitke za mame. </a:t>
            </a:r>
            <a:r>
              <a:rPr lang="sr-Latn-CS" sz="1400" dirty="0" smtClean="0"/>
              <a:t>Kroz improvizovani </a:t>
            </a:r>
            <a:r>
              <a:rPr lang="sr-Latn-CS" sz="1400" dirty="0"/>
              <a:t>štand </a:t>
            </a:r>
            <a:r>
              <a:rPr lang="sr-Latn-CS" sz="1400" dirty="0" smtClean="0"/>
              <a:t>imali </a:t>
            </a:r>
            <a:r>
              <a:rPr lang="sr-Latn-CS" sz="1400" dirty="0"/>
              <a:t>uloge prodavaca i </a:t>
            </a:r>
            <a:r>
              <a:rPr lang="sr-Latn-CS" sz="1400" dirty="0" smtClean="0"/>
              <a:t>kupaca, učili pravila </a:t>
            </a:r>
            <a:r>
              <a:rPr lang="sr-Latn-CS" sz="1400" dirty="0"/>
              <a:t>ponašanja u trgovini. </a:t>
            </a:r>
            <a:r>
              <a:rPr lang="sr-Latn-CS" sz="1400" dirty="0" smtClean="0"/>
              <a:t/>
            </a:r>
            <a:br>
              <a:rPr lang="sr-Latn-CS" sz="1400" dirty="0" smtClean="0"/>
            </a:br>
            <a:r>
              <a:rPr lang="sr-Latn-CS" sz="1400" dirty="0" smtClean="0"/>
              <a:t>Kako </a:t>
            </a:r>
            <a:r>
              <a:rPr lang="sr-Latn-CS" sz="1400" dirty="0"/>
              <a:t>bi  proširili znanja o različitim  vrstama zanimanja ljudi </a:t>
            </a:r>
            <a:r>
              <a:rPr lang="sr-Latn-CS" sz="1400" dirty="0" smtClean="0"/>
              <a:t>djeca </a:t>
            </a:r>
            <a:r>
              <a:rPr lang="sr-Latn-CS" sz="1400" dirty="0"/>
              <a:t>srednje  grupe bila u ulozi frizera. </a:t>
            </a:r>
            <a:r>
              <a:rPr lang="sr-Latn-CS" sz="1400" dirty="0" smtClean="0"/>
              <a:t/>
            </a:r>
            <a:br>
              <a:rPr lang="sr-Latn-CS" sz="1400" dirty="0" smtClean="0"/>
            </a:br>
            <a:r>
              <a:rPr lang="sr-Latn-CS" sz="1400" dirty="0" smtClean="0"/>
              <a:t>U </a:t>
            </a:r>
            <a:r>
              <a:rPr lang="sr-Latn-CS" sz="1400" dirty="0"/>
              <a:t>sklopu teme: “Zanimanja ljudi</a:t>
            </a:r>
            <a:r>
              <a:rPr lang="sr-Latn-CS" sz="1400" dirty="0" smtClean="0"/>
              <a:t>” djeca </a:t>
            </a:r>
            <a:r>
              <a:rPr lang="sr-Latn-CS" sz="1400" dirty="0"/>
              <a:t>dvije starije grupe </a:t>
            </a:r>
            <a:r>
              <a:rPr lang="sr-Latn-CS" sz="1400" dirty="0" smtClean="0"/>
              <a:t>posjetila </a:t>
            </a:r>
            <a:r>
              <a:rPr lang="sr-Latn-CS" sz="1400" dirty="0"/>
              <a:t>prodavicu zdrave hrane D.O.O. “</a:t>
            </a:r>
            <a:r>
              <a:rPr lang="sr-Latn-CS" sz="1400" dirty="0" smtClean="0"/>
              <a:t>Vujisić” – upoznala se </a:t>
            </a:r>
            <a:r>
              <a:rPr lang="sr-Latn-CS" sz="1400" dirty="0"/>
              <a:t>sa domaćim proizvodima i </a:t>
            </a:r>
            <a:r>
              <a:rPr lang="sr-Latn-CS" sz="1400" dirty="0" smtClean="0"/>
              <a:t>obnovili </a:t>
            </a:r>
            <a:r>
              <a:rPr lang="sr-Latn-CS" sz="1400" dirty="0"/>
              <a:t>znanja o namjeni preduzetništva kroz uloge prodavca i kupca</a:t>
            </a:r>
            <a:r>
              <a:rPr lang="sr-Latn-CS" sz="1400" dirty="0" smtClean="0"/>
              <a:t>.</a:t>
            </a:r>
            <a:br>
              <a:rPr lang="sr-Latn-CS" sz="1400" dirty="0" smtClean="0"/>
            </a:br>
            <a:r>
              <a:rPr lang="sr-Latn-CS" sz="1400" dirty="0"/>
              <a:t>Kroz nedeljnu temu: “Zanimanja </a:t>
            </a:r>
            <a:r>
              <a:rPr lang="sr-Latn-CS" sz="1400" dirty="0" smtClean="0"/>
              <a:t>ljudi” srednju </a:t>
            </a:r>
            <a:r>
              <a:rPr lang="sr-Latn-CS" sz="1400" dirty="0"/>
              <a:t>grupu </a:t>
            </a:r>
            <a:r>
              <a:rPr lang="sr-Latn-CS" sz="1400" dirty="0" smtClean="0"/>
              <a:t>posjetila </a:t>
            </a:r>
            <a:r>
              <a:rPr lang="sr-Latn-CS" sz="1400" dirty="0"/>
              <a:t>policajka </a:t>
            </a:r>
            <a:r>
              <a:rPr lang="sr-Latn-CS" sz="1400" dirty="0" smtClean="0"/>
              <a:t>koja </a:t>
            </a:r>
            <a:r>
              <a:rPr lang="sr-Latn-CS" sz="1400" dirty="0"/>
              <a:t>je djecu upoznala sa ovim </a:t>
            </a:r>
            <a:r>
              <a:rPr lang="sr-Latn-CS" sz="1400" dirty="0" smtClean="0"/>
              <a:t>zanimanjem, predstavila </a:t>
            </a:r>
            <a:r>
              <a:rPr lang="sr-Latn-CS" sz="1400" dirty="0"/>
              <a:t>pravila koja se moraju poštovati u saobraćaju</a:t>
            </a:r>
            <a:r>
              <a:rPr lang="sr-Latn-CS" sz="1400" dirty="0" smtClean="0"/>
              <a:t>.</a:t>
            </a:r>
            <a:br>
              <a:rPr lang="sr-Latn-CS" sz="1400" dirty="0" smtClean="0"/>
            </a:br>
            <a:r>
              <a:rPr lang="en-US" sz="1400" dirty="0" err="1"/>
              <a:t>Predu</a:t>
            </a:r>
            <a:r>
              <a:rPr lang="sr-Latn-CS" sz="1400" dirty="0"/>
              <a:t>zetničke aktivnosti, inovacije u </a:t>
            </a:r>
            <a:r>
              <a:rPr lang="sr-Latn-CS" sz="1400" dirty="0" smtClean="0"/>
              <a:t>radu, </a:t>
            </a:r>
            <a:r>
              <a:rPr lang="sr-Latn-CS" sz="1400" dirty="0"/>
              <a:t>vještine timskog rada </a:t>
            </a:r>
            <a:r>
              <a:rPr lang="sr-Latn-CS" sz="1400" dirty="0" smtClean="0"/>
              <a:t>prezentovali  Sajmu inovativnih </a:t>
            </a:r>
            <a:r>
              <a:rPr lang="sr-Latn-CS" sz="1400" dirty="0"/>
              <a:t>praksi na temu: “Promocija ranog razvoja i rad sa roditeljima</a:t>
            </a:r>
            <a:r>
              <a:rPr lang="sr-Latn-CS" sz="1400" dirty="0" smtClean="0"/>
              <a:t>”</a:t>
            </a:r>
            <a:br>
              <a:rPr lang="sr-Latn-CS" sz="1400" dirty="0" smtClean="0"/>
            </a:br>
            <a:r>
              <a:rPr lang="sr-Latn-CS" sz="1400" dirty="0"/>
              <a:t>Tokom realizacije teme: “Šnajderka/modni kreator” , u mlađoj grupi  </a:t>
            </a:r>
            <a:r>
              <a:rPr lang="sr-Latn-CS" sz="1400" dirty="0" smtClean="0"/>
              <a:t>šnajderka i djeca lutkama dali novu garderobu, a u </a:t>
            </a:r>
            <a:r>
              <a:rPr lang="sr-Latn-CS" sz="1400" dirty="0"/>
              <a:t>holu vrtića </a:t>
            </a:r>
            <a:r>
              <a:rPr lang="sr-Latn-CS" sz="1400" dirty="0" smtClean="0"/>
              <a:t>imali </a:t>
            </a:r>
            <a:r>
              <a:rPr lang="sr-Latn-CS" sz="1400" dirty="0"/>
              <a:t>nesvakidašnju “Modnu reviju</a:t>
            </a:r>
            <a:r>
              <a:rPr lang="sr-Latn-CS" sz="1400" dirty="0" smtClean="0"/>
              <a:t>”.</a:t>
            </a:r>
            <a:br>
              <a:rPr lang="sr-Latn-CS" sz="1400" dirty="0" smtClean="0"/>
            </a:br>
            <a:r>
              <a:rPr lang="sr-Latn-CS" sz="1400" dirty="0"/>
              <a:t>“U susret Vaskrsu</a:t>
            </a:r>
            <a:r>
              <a:rPr lang="sr-Latn-CS" sz="1400" dirty="0" smtClean="0"/>
              <a:t>”, roditelji </a:t>
            </a:r>
            <a:r>
              <a:rPr lang="sr-Latn-CS" sz="1400" dirty="0"/>
              <a:t>su sa djecom i vaspitačicama različitim tehnikama i materijalima </a:t>
            </a:r>
            <a:r>
              <a:rPr lang="sr-Latn-CS" sz="1400" dirty="0" smtClean="0"/>
              <a:t>pokazali kreativnost.</a:t>
            </a:r>
            <a:br>
              <a:rPr lang="sr-Latn-CS" sz="1400" dirty="0" smtClean="0"/>
            </a:br>
            <a:r>
              <a:rPr lang="sr-Latn-CS" sz="1400" dirty="0"/>
              <a:t> Djeca mlađe i srednje grupe su 19.06.2019 godine </a:t>
            </a:r>
            <a:r>
              <a:rPr lang="sr-Latn-CS" sz="1400" dirty="0" smtClean="0"/>
              <a:t>sa </a:t>
            </a:r>
            <a:r>
              <a:rPr lang="sr-Latn-CS" sz="1400" dirty="0"/>
              <a:t>vaspitačicama sređivala dvorište </a:t>
            </a:r>
            <a:r>
              <a:rPr lang="sr-Latn-CS" sz="1400" dirty="0" smtClean="0"/>
              <a:t>vrtića </a:t>
            </a:r>
            <a:r>
              <a:rPr lang="sr-Latn-CS" sz="1400" smtClean="0"/>
              <a:t>- kroz </a:t>
            </a:r>
            <a:r>
              <a:rPr lang="sr-Latn-CS" sz="1400" dirty="0"/>
              <a:t>razgovor o očuvanju životne sredine, uređivali su i zalivali cvijeće, postavili hranilice za ptice, očistili igralište i uživali u igri i druženju</a:t>
            </a:r>
            <a:r>
              <a:rPr lang="sr-Latn-CS" sz="1400"/>
              <a:t>.</a:t>
            </a:r>
            <a:r>
              <a:rPr lang="sr-Latn-CS" sz="1400" smtClean="0"/>
              <a:t> </a:t>
            </a:r>
            <a:endParaRPr lang="en-US" sz="1400" dirty="0"/>
          </a:p>
        </p:txBody>
      </p:sp>
      <p:pic>
        <p:nvPicPr>
          <p:cNvPr id="7" name="Picture 6" descr="53740627_823110584691675_626542876017924505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519" y="3079998"/>
            <a:ext cx="1835968" cy="1681150"/>
          </a:xfrm>
          <a:prstGeom prst="rect">
            <a:avLst/>
          </a:prstGeom>
        </p:spPr>
      </p:pic>
      <p:pic>
        <p:nvPicPr>
          <p:cNvPr id="8" name="Picture 7" descr="54798476_831041623898571_221383816971393433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140968"/>
            <a:ext cx="2232248" cy="1620180"/>
          </a:xfrm>
          <a:prstGeom prst="rect">
            <a:avLst/>
          </a:prstGeom>
        </p:spPr>
      </p:pic>
      <p:pic>
        <p:nvPicPr>
          <p:cNvPr id="10" name="Picture 9" descr="61878371_633209490423982_248590328539591475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4850879"/>
            <a:ext cx="2088232" cy="1872208"/>
          </a:xfrm>
          <a:prstGeom prst="rect">
            <a:avLst/>
          </a:prstGeom>
        </p:spPr>
      </p:pic>
      <p:pic>
        <p:nvPicPr>
          <p:cNvPr id="11" name="Picture 10" descr="61911585_2718849324854254_527419647486590976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140968"/>
            <a:ext cx="2160240" cy="1620180"/>
          </a:xfrm>
          <a:prstGeom prst="rect">
            <a:avLst/>
          </a:prstGeom>
        </p:spPr>
      </p:pic>
      <p:pic>
        <p:nvPicPr>
          <p:cNvPr id="12" name="Picture 11" descr="65008636_2780555205350332_257514157325156352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33092" y="4850879"/>
            <a:ext cx="2194892" cy="1779662"/>
          </a:xfrm>
          <a:prstGeom prst="rect">
            <a:avLst/>
          </a:prstGeom>
        </p:spPr>
      </p:pic>
      <p:pic>
        <p:nvPicPr>
          <p:cNvPr id="13" name="Picture 12" descr="65280648_2780554312017088_1484649471286444032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76256" y="3140968"/>
            <a:ext cx="2232248" cy="1620180"/>
          </a:xfrm>
          <a:prstGeom prst="rect">
            <a:avLst/>
          </a:prstGeom>
        </p:spPr>
      </p:pic>
      <p:pic>
        <p:nvPicPr>
          <p:cNvPr id="15" name="Picture 14" descr="64925729_2780553002017219_2356327205862113280_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51379" y="4879150"/>
            <a:ext cx="2180861" cy="1815666"/>
          </a:xfrm>
          <a:prstGeom prst="rect">
            <a:avLst/>
          </a:prstGeom>
        </p:spPr>
      </p:pic>
      <p:pic>
        <p:nvPicPr>
          <p:cNvPr id="16" name="Picture 15" descr="64801387_2780552395350613_5891816409868009472_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4879150"/>
            <a:ext cx="2232248" cy="18439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3E86741-A8AD-4679-8527-21F6C1D3BFB0}"/>
</file>

<file path=customXml/itemProps2.xml><?xml version="1.0" encoding="utf-8"?>
<ds:datastoreItem xmlns:ds="http://schemas.openxmlformats.org/officeDocument/2006/customXml" ds:itemID="{C19B3ABF-7F4D-4D1A-8EDA-87AD810E17F6}"/>
</file>

<file path=customXml/itemProps3.xml><?xml version="1.0" encoding="utf-8"?>
<ds:datastoreItem xmlns:ds="http://schemas.openxmlformats.org/officeDocument/2006/customXml" ds:itemID="{28393C2D-3E8E-46E0-8FF1-EC9A63B1A9C3}"/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266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JPU “SESTRE RADOVIĆ” KOLAŠIN PREDUZETNIČKO UČENJE 2018/2019</vt:lpstr>
      <vt:lpstr>Aktivnosti</vt:lpstr>
      <vt:lpstr>PowerPoint Presentation</vt:lpstr>
      <vt:lpstr>Radionica za novogodišnji bazar – djeca, roditelji i vaspitači</vt:lpstr>
      <vt:lpstr>U starijim grupama radionica sa tatama  na temu: “ 8. mart”.  Djeca su sa tatama i vaspitačicama pravila cvjetove i čestitke za mame. Kroz improvizovani štand imali uloge prodavaca i kupaca, učili pravila ponašanja u trgovini.  Kako bi  proširili znanja o različitim  vrstama zanimanja ljudi djeca srednje  grupe bila u ulozi frizera.  U sklopu teme: “Zanimanja ljudi” djeca dvije starije grupe posjetila prodavicu zdrave hrane D.O.O. “Vujisić” – upoznala se sa domaćim proizvodima i obnovili znanja o namjeni preduzetništva kroz uloge prodavca i kupca. Kroz nedeljnu temu: “Zanimanja ljudi” srednju grupu posjetila policajka koja je djecu upoznala sa ovim zanimanjem, predstavila pravila koja se moraju poštovati u saobraćaju. Preduzetničke aktivnosti, inovacije u radu, vještine timskog rada prezentovali  Sajmu inovativnih praksi na temu: “Promocija ranog razvoja i rad sa roditeljima” Tokom realizacije teme: “Šnajderka/modni kreator” , u mlađoj grupi  šnajderka i djeca lutkama dali novu garderobu, a u holu vrtića imali nesvakidašnju “Modnu reviju”. “U susret Vaskrsu”, roditelji su sa djecom i vaspitačicama različitim tehnikama i materijalima pokazali kreativnost.  Djeca mlađe i srednje grupe su 19.06.2019 godine sa vaspitačicama sređivala dvorište vrtića - kroz razgovor o očuvanju životne sredine, uređivali su i zalivali cvijeće, postavili hranilice za ptice, očistili igralište i uživali u igri i druženju.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“SESTRE RADOVIĆ” KOLAŠIN PREDUZETNIČKO UČENJE 2018/2019</dc:title>
  <dc:creator>Korisnik</dc:creator>
  <cp:lastModifiedBy>Tamara Milic</cp:lastModifiedBy>
  <cp:revision>80</cp:revision>
  <dcterms:created xsi:type="dcterms:W3CDTF">2019-04-22T20:01:13Z</dcterms:created>
  <dcterms:modified xsi:type="dcterms:W3CDTF">2019-09-24T08:26:59Z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