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49513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63136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5055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9114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25241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33979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41060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77526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0847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0461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22365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33E39-26A5-412D-B1B0-ED332AD95FB1}" type="datetimeFigureOut">
              <a:rPr lang="sr-Latn-ME" smtClean="0"/>
              <a:t>27.9.2019.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92E86-03AD-4938-9E39-D61FFEABBD7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63151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158"/>
            <a:ext cx="6172200" cy="1828800"/>
          </a:xfrm>
        </p:spPr>
        <p:txBody>
          <a:bodyPr>
            <a:normAutofit/>
          </a:bodyPr>
          <a:lstStyle/>
          <a:p>
            <a:pPr algn="l"/>
            <a:r>
              <a:rPr lang="sr-Latn-ME" sz="2400" b="1" u="sng" dirty="0" smtClean="0"/>
              <a:t>PUTUJUĆA </a:t>
            </a:r>
            <a:r>
              <a:rPr lang="sr-Latn-ME" sz="2400" b="1" u="sng" dirty="0"/>
              <a:t>LUTKA</a:t>
            </a:r>
            <a:r>
              <a:rPr lang="sr-Latn-ME" sz="2400" dirty="0"/>
              <a:t/>
            </a:r>
            <a:br>
              <a:rPr lang="sr-Latn-ME" sz="2400" dirty="0"/>
            </a:br>
            <a:r>
              <a:rPr lang="sr-Latn-ME" sz="2400" b="1" dirty="0" smtClean="0"/>
              <a:t>VJ </a:t>
            </a:r>
            <a:r>
              <a:rPr lang="sr-Latn-ME" sz="2400" b="1" dirty="0"/>
              <a:t>„Đina Vrbica“ </a:t>
            </a:r>
            <a:r>
              <a:rPr lang="sr-Latn-ME" sz="2400" dirty="0"/>
              <a:t/>
            </a:r>
            <a:br>
              <a:rPr lang="sr-Latn-ME" sz="2400" dirty="0"/>
            </a:br>
            <a:r>
              <a:rPr lang="sr-Latn-ME" sz="2400" b="1" dirty="0"/>
              <a:t>starija grupa</a:t>
            </a:r>
            <a:r>
              <a:rPr lang="sr-Latn-ME" sz="2400" dirty="0"/>
              <a:t/>
            </a:r>
            <a:br>
              <a:rPr lang="sr-Latn-ME" sz="2400" dirty="0"/>
            </a:br>
            <a:r>
              <a:rPr lang="sr-Latn-ME" sz="2400" b="1" dirty="0"/>
              <a:t>Vaspitačice: Irena Badnjar i Jelena </a:t>
            </a:r>
            <a:r>
              <a:rPr lang="sr-Latn-ME" sz="2400" b="1" dirty="0" smtClean="0"/>
              <a:t>Kovačević</a:t>
            </a:r>
            <a:endParaRPr lang="sr-Latn-ME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12" y="2021306"/>
            <a:ext cx="7483641" cy="4836694"/>
          </a:xfrm>
        </p:spPr>
        <p:txBody>
          <a:bodyPr>
            <a:normAutofit lnSpcReduction="10000"/>
          </a:bodyPr>
          <a:lstStyle/>
          <a:p>
            <a:pPr algn="l"/>
            <a:r>
              <a:rPr lang="sr-Latn-ME" sz="2000" dirty="0" smtClean="0"/>
              <a:t>U </a:t>
            </a:r>
            <a:r>
              <a:rPr lang="sr-Latn-ME" sz="2000" dirty="0"/>
              <a:t>okviru teme „Ljubav“, jedna od podtema bila je </a:t>
            </a:r>
            <a:endParaRPr lang="sr-Latn-ME" sz="2000" dirty="0" smtClean="0"/>
          </a:p>
          <a:p>
            <a:pPr algn="l"/>
            <a:r>
              <a:rPr lang="sr-Latn-ME" sz="2000" dirty="0" smtClean="0"/>
              <a:t>„</a:t>
            </a:r>
            <a:r>
              <a:rPr lang="sr-Latn-ME" sz="2000" dirty="0"/>
              <a:t>Ljubav u porodici-dolazak novog člana“. </a:t>
            </a:r>
          </a:p>
          <a:p>
            <a:pPr algn="l"/>
            <a:r>
              <a:rPr lang="sr-Latn-ME" sz="2000" dirty="0" smtClean="0"/>
              <a:t>Kroz ovu </a:t>
            </a:r>
            <a:r>
              <a:rPr lang="sr-Latn-ME" sz="2000" dirty="0"/>
              <a:t>podtemu, željeli smo da djeca:</a:t>
            </a:r>
          </a:p>
          <a:p>
            <a:pPr algn="l"/>
            <a:r>
              <a:rPr lang="sr-Latn-ME" sz="2000" dirty="0"/>
              <a:t>-shvate osnovne društvene pojmove i pojave (roditeljstvo, rađanje i novi član u porodici);</a:t>
            </a:r>
          </a:p>
          <a:p>
            <a:pPr algn="l"/>
            <a:r>
              <a:rPr lang="sr-Latn-ME" sz="2000" dirty="0"/>
              <a:t>-podržavaju i oponašaju važne odnose, kao i preuzimanje odgovornosti;</a:t>
            </a:r>
          </a:p>
          <a:p>
            <a:pPr algn="l"/>
            <a:r>
              <a:rPr lang="sr-Latn-ME" sz="2000" dirty="0"/>
              <a:t>-pomoću lutke ovladaju realnošću, realnim odnosima i svojim očekivanim problemima.</a:t>
            </a:r>
          </a:p>
          <a:p>
            <a:pPr algn="l"/>
            <a:r>
              <a:rPr lang="sr-Latn-ME" sz="2000" dirty="0"/>
              <a:t>U realizaciji ovih ciljeva pomogla nam je lutka-beba, kojoj su djeca dala ime Dunja. U odabiru imena sugerisali smo da ime ne bude nekog od djece koja borave u grupi.  Predlog većine djece bio je Dunja (predpostavljamo da je najviše predloga bilo za ovo ime jer smo prethodne dvije </a:t>
            </a:r>
            <a:r>
              <a:rPr lang="sr-Latn-ME" sz="2000" dirty="0" smtClean="0"/>
              <a:t>školske godine </a:t>
            </a:r>
            <a:r>
              <a:rPr lang="sr-Latn-ME" sz="2000" dirty="0"/>
              <a:t>imali djevojčicu u grupi koja se zove Dunja, a koja je nakon srednje grupe pošla u školu. Inače, djeca je često pominju u kontekstu da im nedostaje). </a:t>
            </a:r>
          </a:p>
          <a:p>
            <a:pPr algn="l"/>
            <a:endParaRPr lang="sr-Latn-ME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462" y="192506"/>
            <a:ext cx="1981200" cy="125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746" y="3561348"/>
            <a:ext cx="4491789" cy="33688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52872" y="-605591"/>
            <a:ext cx="3633538" cy="484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068" y="420305"/>
            <a:ext cx="3652774" cy="273958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80" y="156411"/>
            <a:ext cx="4627646" cy="6593306"/>
          </a:xfrm>
        </p:spPr>
        <p:txBody>
          <a:bodyPr>
            <a:normAutofit fontScale="92500" lnSpcReduction="20000"/>
          </a:bodyPr>
          <a:lstStyle/>
          <a:p>
            <a:r>
              <a:rPr lang="sr-Latn-ME" sz="2000" dirty="0"/>
              <a:t>Tako je naša lutka dobila ime Dunja. Dobila je pelenu jer je beba, cuclu i garderobu za bebe. S obzirom da je Dunja mala beba, mora neko da se brine o njoj. Tražili smo pomoć djece. Zadatak je bio da ponesu Dunju kući, brinu o njoj kao novom članu porodice, ne ostavljaju je samu,..., a kako je protekao boravak Dunje u porodici bilježe roditelji u svesci koju, takođe, nose sa lutkom. Na taj način, željeli smo da uključimo roditelje u aktivnost koju realizujemo u grupi, kao i da ih ciljano usmjerimo na dijete.</a:t>
            </a:r>
          </a:p>
          <a:p>
            <a:r>
              <a:rPr lang="sr-Latn-ME" sz="2000" dirty="0"/>
              <a:t>Prvih dana javljao se mali broj djece koji je želio da brine o Dunji</a:t>
            </a:r>
            <a:r>
              <a:rPr lang="sr-Latn-ME" sz="2000" dirty="0" smtClean="0"/>
              <a:t>. Primijetile smo </a:t>
            </a:r>
            <a:r>
              <a:rPr lang="sr-Latn-ME" sz="2000" dirty="0"/>
              <a:t>je </a:t>
            </a:r>
            <a:r>
              <a:rPr lang="sr-Latn-ME" sz="2000" dirty="0" smtClean="0"/>
              <a:t>da </a:t>
            </a:r>
            <a:r>
              <a:rPr lang="sr-Latn-ME" sz="2000" dirty="0"/>
              <a:t>se prvih dana nijesu javljala djeca koja su bila jedino dijete u porodici. Međutim, kasnije su i oni prihvatili ovu ulogu i brigu o drugima. </a:t>
            </a:r>
          </a:p>
          <a:p>
            <a:r>
              <a:rPr lang="sr-Latn-ME" sz="2000" dirty="0"/>
              <a:t>Jedan od zanimljivih detalja tokom ove višednevne aktivnosti bio je, kad je dječak zaboravio lutku i donio samo svesku. </a:t>
            </a:r>
            <a:r>
              <a:rPr lang="sr-Latn-ME" sz="2000" dirty="0" smtClean="0"/>
              <a:t>Ostala </a:t>
            </a:r>
            <a:r>
              <a:rPr lang="sr-Latn-ME" sz="2000" dirty="0"/>
              <a:t>djeca su pokazala zabrinutost kako će ona kod njega sama kući, da li će biti gladna, uplašena,... U tom momentu shvatili smo da su djeca odgovorno shvatila zadatak i da Putujuća lutka nije samo igra, već razvijanje mnogo značajnijih odnosa, što nam je i bio cilj. </a:t>
            </a:r>
          </a:p>
          <a:p>
            <a:endParaRPr lang="sr-Latn-M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58480" y="3133162"/>
            <a:ext cx="2771589" cy="3695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574" y="3553927"/>
            <a:ext cx="3750342" cy="28127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81375" y="-32343"/>
            <a:ext cx="2715892" cy="36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0"/>
            <a:ext cx="4969042" cy="6858000"/>
          </a:xfrm>
        </p:spPr>
        <p:txBody>
          <a:bodyPr>
            <a:noAutofit/>
          </a:bodyPr>
          <a:lstStyle/>
          <a:p>
            <a:r>
              <a:rPr lang="sr-Latn-ME" sz="2000" dirty="0" smtClean="0"/>
              <a:t>Osim </a:t>
            </a:r>
            <a:r>
              <a:rPr lang="sr-Latn-ME" sz="2000" dirty="0"/>
              <a:t>djece koja su se </a:t>
            </a:r>
            <a:r>
              <a:rPr lang="sr-Latn-ME" sz="2000" dirty="0" smtClean="0"/>
              <a:t>posvetila </a:t>
            </a:r>
            <a:r>
              <a:rPr lang="sr-Latn-ME" sz="2000" dirty="0"/>
              <a:t>Dunji, oduševilo nas je uključivanje roditelja u cijelu aktivnost. Oni su pokazivali kreativnost u osmišljavanju dobre zabave za njihovo dijete i Dunju, fotografisali aktivnosti sa Dunjom: na izletu, u pozorištu, u autu, učenju da hoda, kupanju, presvlačenju (oblačili su Dunji garderobu njihove djece), i brojne druge aktivnosti koje su nam pokazale njihovu posvećenost u što boljem ispunjavanju djetetovog zadatka.</a:t>
            </a:r>
          </a:p>
          <a:p>
            <a:r>
              <a:rPr lang="sr-Latn-ME" sz="2000" dirty="0"/>
              <a:t>Zanimljive avanture lutke Dunje roditelji su bilježili, upotunjujući doživljaje sa fotografijama i dječijim crtežima. Svakog dana, aktivnost nam je počinjala sa čitanjem „Kako se Dunja provela kod...“, a dijete kod kojeg je bila Dunja je bilo </a:t>
            </a:r>
            <a:r>
              <a:rPr lang="sr-Latn-ME" sz="2000" dirty="0" smtClean="0"/>
              <a:t>ponosno </a:t>
            </a:r>
            <a:r>
              <a:rPr lang="sr-Latn-ME" sz="2000" dirty="0"/>
              <a:t>tokom čitanja. </a:t>
            </a:r>
          </a:p>
          <a:p>
            <a:r>
              <a:rPr lang="sr-Latn-ME" sz="2000" dirty="0"/>
              <a:t>Opisujući doživljaje Putujuće lutke, roditelji su predstavljalu svoju porodicu tj. članove i često uloge u porodici tokom svakodnevnih aktivnosti, što nam je pomoglo da još bolje upoznamo sredinu u kojoj dijete odrasta, a samim tim i pojedina djetetova </a:t>
            </a:r>
            <a:r>
              <a:rPr lang="sr-Latn-ME" sz="2000" dirty="0" smtClean="0"/>
              <a:t>ponašanja.</a:t>
            </a:r>
            <a:endParaRPr lang="sr-Latn-ME" sz="2000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" b="2508"/>
          <a:stretch>
            <a:fillRect/>
          </a:stretch>
        </p:blipFill>
        <p:spPr>
          <a:xfrm rot="16200000">
            <a:off x="9179583" y="1111245"/>
            <a:ext cx="2629215" cy="3329768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40967" y="-445168"/>
            <a:ext cx="2671013" cy="35613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799" y="3801978"/>
            <a:ext cx="3834063" cy="287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D0417688D374A9FFC04AD86C7939E" ma:contentTypeVersion="0" ma:contentTypeDescription="Create a new document." ma:contentTypeScope="" ma:versionID="5f0e53baa990c95782e2b4c2f270c3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6B7819D-839A-48A4-B070-9ACDC2012BCF}"/>
</file>

<file path=customXml/itemProps2.xml><?xml version="1.0" encoding="utf-8"?>
<ds:datastoreItem xmlns:ds="http://schemas.openxmlformats.org/officeDocument/2006/customXml" ds:itemID="{3DF9451D-46F0-4064-B071-97F5A116C46F}"/>
</file>

<file path=customXml/itemProps3.xml><?xml version="1.0" encoding="utf-8"?>
<ds:datastoreItem xmlns:ds="http://schemas.openxmlformats.org/officeDocument/2006/customXml" ds:itemID="{A0C40150-3F55-4832-A430-DF7784B5021B}"/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552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PUTUJUĆA LUTKA VJ „Đina Vrbica“  starija grupa Vaspitačice: Irena Badnjar i Jelena Kovačević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PUTUJUĆA LUTKA VJ „Đina Vrbica“  starija grupa Vaspitačice: Irena Badnjar i Jelena Kovačević</dc:title>
  <dc:creator>PC06</dc:creator>
  <cp:lastModifiedBy>PC06</cp:lastModifiedBy>
  <cp:revision>5</cp:revision>
  <dcterms:created xsi:type="dcterms:W3CDTF">2019-09-27T08:56:15Z</dcterms:created>
  <dcterms:modified xsi:type="dcterms:W3CDTF">2019-09-27T09:39:08Z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0x01010040ED0417688D374A9FFC04AD86C7939E</vt:lpwstr>
  </property>
</Properties>
</file>