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Default Extension="emf" ContentType="image/x-emf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7" r:id="rId2"/>
    <p:sldId id="292" r:id="rId3"/>
    <p:sldId id="256" r:id="rId4"/>
    <p:sldId id="258" r:id="rId5"/>
    <p:sldId id="259" r:id="rId6"/>
    <p:sldId id="272" r:id="rId7"/>
    <p:sldId id="271" r:id="rId8"/>
    <p:sldId id="261" r:id="rId9"/>
    <p:sldId id="274" r:id="rId10"/>
    <p:sldId id="270" r:id="rId11"/>
    <p:sldId id="275" r:id="rId12"/>
    <p:sldId id="277" r:id="rId13"/>
    <p:sldId id="291" r:id="rId14"/>
    <p:sldId id="281" r:id="rId15"/>
    <p:sldId id="282" r:id="rId16"/>
    <p:sldId id="278" r:id="rId17"/>
    <p:sldId id="279" r:id="rId18"/>
    <p:sldId id="280" r:id="rId19"/>
    <p:sldId id="268" r:id="rId20"/>
    <p:sldId id="284" r:id="rId21"/>
    <p:sldId id="287" r:id="rId22"/>
    <p:sldId id="288" r:id="rId23"/>
    <p:sldId id="285" r:id="rId24"/>
    <p:sldId id="286" r:id="rId25"/>
    <p:sldId id="290" r:id="rId26"/>
    <p:sldId id="28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AFD9D-162D-4187-AC83-6C2D0B1A7E8E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1F9FA-A3B4-4530-8EAB-5648E3009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1F9FA-A3B4-4530-8EAB-5648E3009E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04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1F9FA-A3B4-4530-8EAB-5648E3009E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07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1F9FA-A3B4-4530-8EAB-5648E3009E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7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10/16/2017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 smtClean="0"/>
              <a:t>TAČKA GLEDIŠTA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ME" dirty="0" smtClean="0"/>
              <a:t>Mediha Dedeić-Ljaić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933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990600" y="990600"/>
            <a:ext cx="8146782" cy="147732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r-Latn-ME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Prezentacija:</a:t>
            </a:r>
          </a:p>
          <a:p>
            <a:endParaRPr lang="sr-Latn-ME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sr-Latn-ME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Tačka gledišta-INKLUZIJA U SVJETLU D E M O K R A T I J E</a:t>
            </a:r>
          </a:p>
          <a:p>
            <a:endParaRPr lang="sr-Latn-ME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sr-Latn-ME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Autor: mr sci Mediha Dedeić-Ljaić, logoped</a:t>
            </a:r>
            <a:endParaRPr lang="sr-Latn-ME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43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Ukratko o prezentaciji...</a:t>
            </a:r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165" y="1256483"/>
            <a:ext cx="5945707" cy="2735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9446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ME" dirty="0" smtClean="0"/>
              <a:t>DEMOKRATIJA JE INKLUZIJA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ME" dirty="0" smtClean="0"/>
              <a:t>INKLUZIJA JE DEMORATIJA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76200"/>
            <a:ext cx="8991601" cy="670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0" y="1447800"/>
            <a:ext cx="6477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INKLUZIJA JE DEMOKRATIJA. </a:t>
            </a:r>
          </a:p>
          <a:p>
            <a:pPr algn="ctr"/>
            <a:r>
              <a:rPr lang="sr-Latn-ME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DEMOKRATIJA JE INKLUZIJA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9373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61" y="0"/>
            <a:ext cx="870866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352800" y="33528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b="1" dirty="0" smtClean="0"/>
              <a:t>Termin inkluzija znači uključenost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5709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8991600" cy="670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371600" y="1524000"/>
            <a:ext cx="64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ME" sz="2400" b="1" dirty="0" smtClean="0">
                <a:solidFill>
                  <a:schemeClr val="bg1"/>
                </a:solidFill>
              </a:rPr>
              <a:t>Inkluzija je sistem koji se oslanja na princip poštovanja različitosti i na potpuno učešće u društvenom životu  svih osoba, bez obzira na zdravstveno stanje, vjersku pripadnost, pol, socio – ekonomsko porijeklo rasno i etničko porijeklo,  godine,niti bilo kakvu ostalu vrstu različitosti.</a:t>
            </a:r>
            <a:endParaRPr lang="sr-Latn-ME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13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1"/>
            <a:ext cx="8610600" cy="617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914399" y="2590800"/>
            <a:ext cx="7239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dirty="0" smtClean="0"/>
              <a:t>Pojam  </a:t>
            </a:r>
            <a:r>
              <a:rPr lang="sr-Latn-ME" b="1" dirty="0" smtClean="0"/>
              <a:t>inkluzija</a:t>
            </a:r>
            <a:r>
              <a:rPr lang="sr-Latn-ME" dirty="0" smtClean="0"/>
              <a:t>  srijeće se u literaturi </a:t>
            </a:r>
          </a:p>
          <a:p>
            <a:pPr algn="ctr"/>
            <a:r>
              <a:rPr lang="sr-Latn-ME" dirty="0" smtClean="0"/>
              <a:t>o civilnom građanstvu.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9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57273"/>
            <a:ext cx="4419600" cy="55149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57800" y="1752601"/>
            <a:ext cx="3124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Demokratija</a:t>
            </a:r>
            <a:r>
              <a:rPr lang="en-US" dirty="0"/>
              <a:t> je </a:t>
            </a:r>
            <a:r>
              <a:rPr lang="en-US" dirty="0" err="1"/>
              <a:t>skup</a:t>
            </a:r>
            <a:r>
              <a:rPr lang="en-US" dirty="0"/>
              <a:t> </a:t>
            </a:r>
            <a:r>
              <a:rPr lang="en-US" dirty="0" err="1"/>
              <a:t>ideja</a:t>
            </a:r>
            <a:r>
              <a:rPr lang="en-US" dirty="0"/>
              <a:t> </a:t>
            </a:r>
            <a:r>
              <a:rPr lang="sr-Latn-ME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principa</a:t>
            </a:r>
            <a:r>
              <a:rPr lang="en-US" dirty="0"/>
              <a:t> o </a:t>
            </a:r>
            <a:r>
              <a:rPr lang="en-US" dirty="0" err="1" smtClean="0"/>
              <a:t>slobod</a:t>
            </a:r>
            <a:r>
              <a:rPr lang="sr-Latn-ME" dirty="0" smtClean="0"/>
              <a:t>i</a:t>
            </a:r>
            <a:r>
              <a:rPr lang="sr-Latn-ME" dirty="0"/>
              <a:t>.</a:t>
            </a:r>
            <a:r>
              <a:rPr lang="en-US" dirty="0" smtClean="0"/>
              <a:t> </a:t>
            </a:r>
            <a:r>
              <a:rPr lang="sr-Latn-ME" dirty="0" smtClean="0"/>
              <a:t>O</a:t>
            </a:r>
            <a:r>
              <a:rPr lang="en-US" dirty="0" err="1" smtClean="0"/>
              <a:t>na</a:t>
            </a:r>
            <a:r>
              <a:rPr lang="sr-Latn-ME" dirty="0" smtClean="0"/>
              <a:t> se</a:t>
            </a:r>
            <a:r>
              <a:rPr lang="en-US" dirty="0" smtClean="0"/>
              <a:t> </a:t>
            </a:r>
            <a:r>
              <a:rPr lang="en-US" dirty="0" err="1"/>
              <a:t>sastoji</a:t>
            </a:r>
            <a:r>
              <a:rPr lang="en-US" dirty="0"/>
              <a:t> od </a:t>
            </a:r>
            <a:r>
              <a:rPr lang="en-US" dirty="0" err="1"/>
              <a:t>prakse</a:t>
            </a:r>
            <a:r>
              <a:rPr lang="en-US" dirty="0"/>
              <a:t> </a:t>
            </a:r>
            <a:r>
              <a:rPr lang="sr-Latn-ME" dirty="0" smtClean="0"/>
              <a:t>i</a:t>
            </a:r>
            <a:r>
              <a:rPr lang="en-US" dirty="0" smtClean="0"/>
              <a:t> </a:t>
            </a:r>
            <a:r>
              <a:rPr lang="en-US" dirty="0" err="1"/>
              <a:t>procedura</a:t>
            </a:r>
            <a:r>
              <a:rPr lang="en-US" dirty="0"/>
              <a:t> </a:t>
            </a:r>
            <a:r>
              <a:rPr lang="en-US" dirty="0" err="1" smtClean="0"/>
              <a:t>koj</a:t>
            </a:r>
            <a:r>
              <a:rPr lang="sr-Latn-ME" dirty="0" smtClean="0"/>
              <a:t>e su oblikovane kroz zakone</a:t>
            </a:r>
            <a:r>
              <a:rPr lang="en-US" dirty="0" smtClean="0"/>
              <a:t>. </a:t>
            </a:r>
            <a:r>
              <a:rPr lang="en-US" dirty="0" err="1" smtClean="0"/>
              <a:t>Najkra</a:t>
            </a:r>
            <a:r>
              <a:rPr lang="sr-Latn-ME" dirty="0" smtClean="0"/>
              <a:t>ć</a:t>
            </a:r>
            <a:r>
              <a:rPr lang="en-US" dirty="0" smtClean="0"/>
              <a:t>e re</a:t>
            </a:r>
            <a:r>
              <a:rPr lang="sr-Latn-ME" dirty="0" smtClean="0"/>
              <a:t>č</a:t>
            </a:r>
            <a:r>
              <a:rPr lang="en-US" dirty="0" err="1" smtClean="0"/>
              <a:t>eno</a:t>
            </a:r>
            <a:r>
              <a:rPr lang="en-US" dirty="0"/>
              <a:t>, </a:t>
            </a:r>
            <a:r>
              <a:rPr lang="en-US" dirty="0" err="1"/>
              <a:t>demokratija</a:t>
            </a:r>
            <a:r>
              <a:rPr lang="en-US" dirty="0"/>
              <a:t> je </a:t>
            </a:r>
            <a:r>
              <a:rPr lang="en-US" dirty="0" err="1"/>
              <a:t>institucionalizacija</a:t>
            </a:r>
            <a:r>
              <a:rPr lang="en-US" dirty="0"/>
              <a:t> </a:t>
            </a:r>
            <a:r>
              <a:rPr lang="en-US" dirty="0" err="1"/>
              <a:t>slobode</a:t>
            </a:r>
            <a:r>
              <a:rPr lang="en-US" dirty="0" smtClean="0"/>
              <a:t>.</a:t>
            </a:r>
            <a:endParaRPr lang="sr-Latn-ME" dirty="0" smtClean="0"/>
          </a:p>
          <a:p>
            <a:endParaRPr lang="sr-Latn-ME" dirty="0"/>
          </a:p>
          <a:p>
            <a:r>
              <a:rPr lang="sr-Latn-ME" dirty="0" smtClean="0"/>
              <a:t>Inkluzija je takođe pitanje ljudske slobode...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80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179388"/>
            <a:ext cx="8943975" cy="6477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38400" y="3048000"/>
            <a:ext cx="178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/>
              <a:t>Demokratija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3048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/>
              <a:t>Inkluzija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05" y="359110"/>
            <a:ext cx="4772076" cy="32984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1" y="359110"/>
            <a:ext cx="4048079" cy="29936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021" y="3442855"/>
            <a:ext cx="7162800" cy="28817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3000" y="11430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b="1" dirty="0" smtClean="0">
                <a:solidFill>
                  <a:srgbClr val="FFFF00"/>
                </a:solidFill>
              </a:rPr>
              <a:t>Stvaranje inkluzivne kulture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51659"/>
            <a:ext cx="3457620" cy="820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362200" y="4883727"/>
            <a:ext cx="396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sr-Latn-ME" dirty="0" smtClean="0">
              <a:solidFill>
                <a:prstClr val="black"/>
              </a:solidFill>
            </a:endParaRPr>
          </a:p>
          <a:p>
            <a:pPr lvl="0"/>
            <a:endParaRPr lang="sr-Latn-ME" dirty="0">
              <a:solidFill>
                <a:prstClr val="black"/>
              </a:solidFill>
            </a:endParaRPr>
          </a:p>
          <a:p>
            <a:pPr lvl="0"/>
            <a:r>
              <a:rPr lang="nn-NO" u="sng" dirty="0" smtClean="0">
                <a:solidFill>
                  <a:prstClr val="black"/>
                </a:solidFill>
              </a:rPr>
              <a:t>RAZVOJ </a:t>
            </a:r>
            <a:r>
              <a:rPr lang="nn-NO" u="sng" dirty="0">
                <a:solidFill>
                  <a:prstClr val="black"/>
                </a:solidFill>
              </a:rPr>
              <a:t>INKLUZIVNE PRAKSE</a:t>
            </a:r>
          </a:p>
        </p:txBody>
      </p:sp>
    </p:spTree>
    <p:extLst>
      <p:ext uri="{BB962C8B-B14F-4D97-AF65-F5344CB8AC3E}">
        <p14:creationId xmlns:p14="http://schemas.microsoft.com/office/powerpoint/2010/main" val="185037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1" y="2590799"/>
            <a:ext cx="6781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ME" dirty="0" smtClean="0"/>
          </a:p>
          <a:p>
            <a:endParaRPr lang="sr-Latn-ME" dirty="0"/>
          </a:p>
          <a:p>
            <a:endParaRPr lang="sr-Latn-ME" dirty="0" smtClean="0"/>
          </a:p>
          <a:p>
            <a:endParaRPr lang="sr-Latn-ME" dirty="0"/>
          </a:p>
          <a:p>
            <a:r>
              <a:rPr lang="sr-Latn-ME" dirty="0" smtClean="0"/>
              <a:t>Društvo je otvoreno svima ako je demokratsko.Društvo je inkluzivno SAMO ako je demokratsko...I OBRNUTO... </a:t>
            </a:r>
            <a:r>
              <a:rPr lang="sr-Latn-ME" dirty="0" smtClean="0">
                <a:sym typeface="Wingdings" pitchFamily="2" charset="2"/>
              </a:rPr>
              <a:t></a:t>
            </a:r>
            <a:endParaRPr lang="sr-Latn-ME" dirty="0" smtClean="0"/>
          </a:p>
          <a:p>
            <a:endParaRPr lang="sr-Latn-ME" dirty="0"/>
          </a:p>
          <a:p>
            <a:r>
              <a:rPr lang="sr-Latn-ME" dirty="0" smtClean="0"/>
              <a:t>Demokratija ima dva životna osiguranja: </a:t>
            </a:r>
          </a:p>
          <a:p>
            <a:r>
              <a:rPr lang="sr-Latn-ME" b="1" dirty="0" smtClean="0"/>
              <a:t>obrazovanje i pravednost</a:t>
            </a:r>
            <a:r>
              <a:rPr lang="sr-Latn-ME" dirty="0" smtClean="0"/>
              <a:t>.Takođe, inkluzija baštini iste vrijednosti..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34872"/>
            <a:ext cx="3200400" cy="29192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6314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33537"/>
            <a:ext cx="8382000" cy="359092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24013"/>
            <a:ext cx="7315200" cy="360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71600" y="3733800"/>
            <a:ext cx="7036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b="1" dirty="0" smtClean="0"/>
              <a:t>INKLUZIVNA =DEMOKRTASKA</a:t>
            </a:r>
          </a:p>
          <a:p>
            <a:r>
              <a:rPr lang="sr-Latn-ME" b="1" dirty="0" smtClean="0"/>
              <a:t>DEMOKRATSKA=INKLUZIVNA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3398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282883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L</a:t>
            </a:r>
            <a:r>
              <a:rPr lang="sr-Latn-ME" b="1" dirty="0">
                <a:solidFill>
                  <a:schemeClr val="bg1"/>
                </a:solidFill>
              </a:rPr>
              <a:t>j</a:t>
            </a:r>
            <a:r>
              <a:rPr lang="en-US" b="1" dirty="0" err="1">
                <a:solidFill>
                  <a:schemeClr val="bg1"/>
                </a:solidFill>
              </a:rPr>
              <a:t>epota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inkluzije</a:t>
            </a:r>
            <a:r>
              <a:rPr lang="en-US" b="1" dirty="0">
                <a:solidFill>
                  <a:schemeClr val="bg1"/>
                </a:solidFill>
              </a:rPr>
              <a:t> je u tome </a:t>
            </a:r>
            <a:r>
              <a:rPr lang="en-US" b="1" dirty="0" err="1">
                <a:solidFill>
                  <a:schemeClr val="bg1"/>
                </a:solidFill>
              </a:rPr>
              <a:t>što</a:t>
            </a:r>
            <a:r>
              <a:rPr lang="en-US" b="1" dirty="0">
                <a:solidFill>
                  <a:schemeClr val="bg1"/>
                </a:solidFill>
              </a:rPr>
              <a:t> u </a:t>
            </a:r>
            <a:r>
              <a:rPr lang="en-US" b="1" dirty="0" err="1">
                <a:solidFill>
                  <a:schemeClr val="bg1"/>
                </a:solidFill>
              </a:rPr>
              <a:t>osnovi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ona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nije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osmišljena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pojedinačne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slučajeve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nego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društvo</a:t>
            </a:r>
            <a:r>
              <a:rPr lang="en-US" b="1" dirty="0">
                <a:solidFill>
                  <a:schemeClr val="bg1"/>
                </a:solidFill>
              </a:rPr>
              <a:t> u c</a:t>
            </a:r>
            <a:r>
              <a:rPr lang="sr-Latn-ME" b="1" dirty="0">
                <a:solidFill>
                  <a:schemeClr val="bg1"/>
                </a:solidFill>
              </a:rPr>
              <a:t>j</a:t>
            </a:r>
            <a:r>
              <a:rPr lang="en-US" b="1" dirty="0" err="1" smtClean="0">
                <a:solidFill>
                  <a:schemeClr val="bg1"/>
                </a:solidFill>
              </a:rPr>
              <a:t>elini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r>
              <a:rPr lang="sr-Latn-ME" b="1" dirty="0" smtClean="0">
                <a:solidFill>
                  <a:schemeClr val="bg1"/>
                </a:solidFill>
              </a:rPr>
              <a:t>Kao i demokratija... 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66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79" y="304800"/>
            <a:ext cx="8827242" cy="6248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379" y="685800"/>
            <a:ext cx="5330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000" b="1" dirty="0" smtClean="0"/>
              <a:t>KOJE SU TO DOBROBITI INKLUZIJE?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1591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14437"/>
            <a:ext cx="4495800" cy="44291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0" y="914401"/>
            <a:ext cx="3352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sr-Latn-ME" dirty="0" smtClean="0"/>
              <a:t>j</a:t>
            </a:r>
            <a:r>
              <a:rPr lang="en-US" dirty="0" err="1" smtClean="0"/>
              <a:t>ecu</a:t>
            </a:r>
            <a:r>
              <a:rPr lang="en-US" dirty="0" smtClean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 smtClean="0"/>
              <a:t>os</a:t>
            </a:r>
            <a:r>
              <a:rPr lang="sr-Latn-ME" dirty="0" smtClean="0"/>
              <a:t>j</a:t>
            </a:r>
            <a:r>
              <a:rPr lang="en-US" dirty="0" err="1" smtClean="0"/>
              <a:t>etljivih</a:t>
            </a:r>
            <a:r>
              <a:rPr lang="en-US" dirty="0" smtClean="0"/>
              <a:t> </a:t>
            </a:r>
            <a:r>
              <a:rPr lang="en-US" dirty="0" err="1"/>
              <a:t>grupa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 err="1" smtClean="0"/>
              <a:t>Os</a:t>
            </a:r>
            <a:r>
              <a:rPr lang="sr-Latn-ME" dirty="0" smtClean="0"/>
              <a:t>j</a:t>
            </a:r>
            <a:r>
              <a:rPr lang="en-US" dirty="0" err="1" smtClean="0"/>
              <a:t>ećanje</a:t>
            </a:r>
            <a:r>
              <a:rPr lang="en-US" dirty="0" smtClean="0"/>
              <a:t> </a:t>
            </a:r>
            <a:r>
              <a:rPr lang="en-US" dirty="0" err="1"/>
              <a:t>prihvaćenosti</a:t>
            </a:r>
            <a:r>
              <a:rPr lang="en-US" dirty="0"/>
              <a:t>,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uspostavljanja</a:t>
            </a:r>
            <a:r>
              <a:rPr lang="en-US" dirty="0"/>
              <a:t> </a:t>
            </a:r>
            <a:r>
              <a:rPr lang="en-US" dirty="0" err="1"/>
              <a:t>prijateljstva</a:t>
            </a:r>
            <a:r>
              <a:rPr lang="en-US" dirty="0"/>
              <a:t> i </a:t>
            </a:r>
            <a:r>
              <a:rPr lang="en-US" dirty="0" err="1"/>
              <a:t>samopoštovanja</a:t>
            </a:r>
            <a:endParaRPr lang="en-US" dirty="0"/>
          </a:p>
          <a:p>
            <a:r>
              <a:rPr lang="en-US" dirty="0" err="1"/>
              <a:t>Povećana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da </a:t>
            </a:r>
            <a:r>
              <a:rPr lang="en-US" dirty="0" err="1"/>
              <a:t>uče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interakciju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drugima</a:t>
            </a:r>
            <a:r>
              <a:rPr lang="en-US" dirty="0"/>
              <a:t>, u </a:t>
            </a:r>
            <a:r>
              <a:rPr lang="en-US" dirty="0" err="1"/>
              <a:t>prirodnoj</a:t>
            </a:r>
            <a:r>
              <a:rPr lang="en-US" dirty="0"/>
              <a:t> </a:t>
            </a:r>
            <a:r>
              <a:rPr lang="en-US" dirty="0" err="1"/>
              <a:t>vršnjačkoj</a:t>
            </a:r>
            <a:r>
              <a:rPr lang="en-US" dirty="0"/>
              <a:t> </a:t>
            </a:r>
            <a:r>
              <a:rPr lang="en-US" dirty="0" err="1"/>
              <a:t>grupi</a:t>
            </a:r>
            <a:endParaRPr lang="en-US" dirty="0"/>
          </a:p>
          <a:p>
            <a:r>
              <a:rPr lang="en-US" dirty="0" err="1"/>
              <a:t>Osposobljenost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uključivanje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i rad i, u </a:t>
            </a:r>
            <a:r>
              <a:rPr lang="en-US" dirty="0" err="1"/>
              <a:t>krajnjem</a:t>
            </a:r>
            <a:r>
              <a:rPr lang="en-US" dirty="0"/>
              <a:t>, </a:t>
            </a:r>
            <a:r>
              <a:rPr lang="en-US" dirty="0" err="1"/>
              <a:t>zadovoljstvo</a:t>
            </a:r>
            <a:r>
              <a:rPr lang="en-US" dirty="0"/>
              <a:t> </a:t>
            </a:r>
            <a:r>
              <a:rPr lang="en-US" dirty="0" err="1"/>
              <a:t>životom</a:t>
            </a:r>
            <a:endParaRPr lang="en-US" dirty="0"/>
          </a:p>
          <a:p>
            <a:r>
              <a:rPr lang="en-US" dirty="0" err="1"/>
              <a:t>Povećana</a:t>
            </a:r>
            <a:r>
              <a:rPr lang="en-US" dirty="0"/>
              <a:t> </a:t>
            </a:r>
            <a:r>
              <a:rPr lang="en-US" dirty="0" err="1"/>
              <a:t>sposobnost</a:t>
            </a:r>
            <a:r>
              <a:rPr lang="en-US" dirty="0"/>
              <a:t> da </a:t>
            </a:r>
            <a:r>
              <a:rPr lang="en-US" dirty="0" err="1"/>
              <a:t>brinu</a:t>
            </a:r>
            <a:r>
              <a:rPr lang="en-US" dirty="0"/>
              <a:t> o </a:t>
            </a:r>
            <a:r>
              <a:rPr lang="en-US" dirty="0" err="1"/>
              <a:t>sebi</a:t>
            </a:r>
            <a:r>
              <a:rPr lang="en-US" dirty="0"/>
              <a:t> i </a:t>
            </a:r>
            <a:r>
              <a:rPr lang="en-US" dirty="0" err="1"/>
              <a:t>samostalnost</a:t>
            </a:r>
            <a:r>
              <a:rPr lang="en-US" dirty="0"/>
              <a:t> -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 i </a:t>
            </a:r>
            <a:r>
              <a:rPr lang="en-US" dirty="0" err="1"/>
              <a:t>zarade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0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838200"/>
            <a:ext cx="2124075" cy="215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737238"/>
            <a:ext cx="4572000" cy="53835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sr-Latn-ME" dirty="0">
                <a:solidFill>
                  <a:prstClr val="black"/>
                </a:solidFill>
                <a:ea typeface="Calibri"/>
                <a:cs typeface="Times New Roman"/>
              </a:rPr>
              <a:t>Za roditelje i porodicu </a:t>
            </a:r>
            <a:r>
              <a:rPr lang="sr-Latn-ME" dirty="0" smtClean="0">
                <a:solidFill>
                  <a:prstClr val="black"/>
                </a:solidFill>
                <a:ea typeface="Calibri"/>
                <a:cs typeface="Times New Roman"/>
              </a:rPr>
              <a:t>djece </a:t>
            </a:r>
            <a:r>
              <a:rPr lang="sr-Latn-ME" dirty="0">
                <a:solidFill>
                  <a:prstClr val="black"/>
                </a:solidFill>
                <a:ea typeface="Calibri"/>
                <a:cs typeface="Times New Roman"/>
              </a:rPr>
              <a:t>iz </a:t>
            </a:r>
            <a:r>
              <a:rPr lang="sr-Latn-ME" dirty="0" smtClean="0">
                <a:solidFill>
                  <a:prstClr val="black"/>
                </a:solidFill>
                <a:ea typeface="Calibri"/>
                <a:cs typeface="Times New Roman"/>
              </a:rPr>
              <a:t>osjetljivih </a:t>
            </a:r>
            <a:r>
              <a:rPr lang="sr-Latn-ME" dirty="0">
                <a:solidFill>
                  <a:prstClr val="black"/>
                </a:solidFill>
                <a:ea typeface="Calibri"/>
                <a:cs typeface="Times New Roman"/>
              </a:rPr>
              <a:t>grupa</a:t>
            </a:r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sr-Latn-ME" dirty="0">
                <a:solidFill>
                  <a:prstClr val="black"/>
                </a:solidFill>
                <a:ea typeface="Calibri"/>
                <a:cs typeface="Times New Roman"/>
              </a:rPr>
              <a:t> </a:t>
            </a:r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sr-Latn-ME" dirty="0">
                <a:solidFill>
                  <a:prstClr val="black"/>
                </a:solidFill>
                <a:ea typeface="Calibri"/>
                <a:cs typeface="Times New Roman"/>
              </a:rPr>
              <a:t>Svi roditelji žele da njihova </a:t>
            </a:r>
            <a:r>
              <a:rPr lang="sr-Latn-ME" dirty="0" smtClean="0">
                <a:solidFill>
                  <a:prstClr val="black"/>
                </a:solidFill>
                <a:ea typeface="Calibri"/>
                <a:cs typeface="Times New Roman"/>
              </a:rPr>
              <a:t>djeca </a:t>
            </a:r>
            <a:r>
              <a:rPr lang="sr-Latn-ME" dirty="0">
                <a:solidFill>
                  <a:prstClr val="black"/>
                </a:solidFill>
                <a:ea typeface="Calibri"/>
                <a:cs typeface="Times New Roman"/>
              </a:rPr>
              <a:t>budu prihvaćena od strane vršnjaka i zajednice u kojoj žive – inkluzija otvara mogućnost za ostvarenje te roditeljske vizije.</a:t>
            </a:r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sr-Latn-ME" dirty="0" smtClean="0">
                <a:solidFill>
                  <a:prstClr val="black"/>
                </a:solidFill>
                <a:ea typeface="Calibri"/>
                <a:cs typeface="Times New Roman"/>
              </a:rPr>
              <a:t>Roditelji se sve više odlučuju da šalju svoju djecu u redovne škole (neki roditelji smatraju specijalne škole oblikom diskriminacije).</a:t>
            </a:r>
            <a:endParaRPr lang="en-US" dirty="0" smtClean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sr-Latn-ME" dirty="0" smtClean="0">
                <a:solidFill>
                  <a:prstClr val="black"/>
                </a:solidFill>
                <a:ea typeface="Calibri"/>
                <a:cs typeface="Times New Roman"/>
              </a:rPr>
              <a:t>Roditelji imaju osjećanje </a:t>
            </a:r>
            <a:r>
              <a:rPr lang="sr-Latn-ME" dirty="0">
                <a:solidFill>
                  <a:prstClr val="black"/>
                </a:solidFill>
                <a:ea typeface="Calibri"/>
                <a:cs typeface="Times New Roman"/>
              </a:rPr>
              <a:t>pripadnosti zajednici i  mogu da obavljaju druge društvene uloge</a:t>
            </a:r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9342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7201"/>
            <a:ext cx="7315200" cy="2819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6800" y="3505200"/>
            <a:ext cx="6629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/>
              <a:t>Za svu ostalu decu (i njihove roditelje)</a:t>
            </a:r>
          </a:p>
          <a:p>
            <a:endParaRPr lang="vi-VN" dirty="0"/>
          </a:p>
          <a:p>
            <a:r>
              <a:rPr lang="vi-VN" dirty="0"/>
              <a:t>Bolje učenje akademskih znanja, usvajanje funkcionalnih znanja i bolja postignuća</a:t>
            </a:r>
          </a:p>
          <a:p>
            <a:r>
              <a:rPr lang="vi-VN" dirty="0"/>
              <a:t>Svi učenici su na dobitku kada nastavnici prilagođavaju nastavne planove i programe i svoje nastavničke stilove tako da odgovaraju spektru raznolikosti koje postoje među decom u bilo kom odeljenju</a:t>
            </a:r>
          </a:p>
        </p:txBody>
      </p:sp>
    </p:spTree>
    <p:extLst>
      <p:ext uri="{BB962C8B-B14F-4D97-AF65-F5344CB8AC3E}">
        <p14:creationId xmlns:p14="http://schemas.microsoft.com/office/powerpoint/2010/main" val="287984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66800"/>
            <a:ext cx="4038600" cy="47228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00600" y="685801"/>
            <a:ext cx="36576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vi-VN" dirty="0">
                <a:solidFill>
                  <a:prstClr val="black"/>
                </a:solidFill>
              </a:rPr>
              <a:t>Za nastavnike i školu</a:t>
            </a:r>
          </a:p>
          <a:p>
            <a:pPr lvl="0"/>
            <a:endParaRPr lang="vi-VN" dirty="0">
              <a:solidFill>
                <a:prstClr val="black"/>
              </a:solidFill>
            </a:endParaRPr>
          </a:p>
          <a:p>
            <a:pPr lvl="0"/>
            <a:r>
              <a:rPr lang="vi-VN" dirty="0">
                <a:solidFill>
                  <a:prstClr val="black"/>
                </a:solidFill>
              </a:rPr>
              <a:t>Povećane kompetencije nastavnika - Kada nastavnici prihvate izazov da svoje učionice i škole naprave inkluzivnijim onda oni postaju </a:t>
            </a:r>
            <a:r>
              <a:rPr lang="vi-VN" dirty="0" smtClean="0">
                <a:solidFill>
                  <a:prstClr val="black"/>
                </a:solidFill>
              </a:rPr>
              <a:t>v</a:t>
            </a:r>
            <a:r>
              <a:rPr lang="sr-Latn-ME" dirty="0" smtClean="0">
                <a:solidFill>
                  <a:prstClr val="black"/>
                </a:solidFill>
              </a:rPr>
              <a:t>j</a:t>
            </a:r>
            <a:r>
              <a:rPr lang="vi-VN" dirty="0" smtClean="0">
                <a:solidFill>
                  <a:prstClr val="black"/>
                </a:solidFill>
              </a:rPr>
              <a:t>eštji </a:t>
            </a:r>
            <a:r>
              <a:rPr lang="vi-VN" dirty="0">
                <a:solidFill>
                  <a:prstClr val="black"/>
                </a:solidFill>
              </a:rPr>
              <a:t>i bolji stručnjaci. </a:t>
            </a:r>
            <a:endParaRPr lang="sr-Latn-ME" dirty="0" smtClean="0">
              <a:solidFill>
                <a:prstClr val="black"/>
              </a:solidFill>
            </a:endParaRPr>
          </a:p>
          <a:p>
            <a:pPr lvl="0"/>
            <a:r>
              <a:rPr lang="vi-VN" b="1" dirty="0" smtClean="0">
                <a:solidFill>
                  <a:srgbClr val="FF0000"/>
                </a:solidFill>
              </a:rPr>
              <a:t>To </a:t>
            </a:r>
            <a:r>
              <a:rPr lang="vi-VN" b="1" dirty="0">
                <a:solidFill>
                  <a:srgbClr val="FF0000"/>
                </a:solidFill>
              </a:rPr>
              <a:t>onda znači da svi učenici imaju koristi, a ne samo oni iz </a:t>
            </a:r>
            <a:r>
              <a:rPr lang="vi-VN" b="1" dirty="0" smtClean="0">
                <a:solidFill>
                  <a:srgbClr val="FF0000"/>
                </a:solidFill>
              </a:rPr>
              <a:t>os</a:t>
            </a:r>
            <a:r>
              <a:rPr lang="sr-Latn-ME" b="1" dirty="0" smtClean="0">
                <a:solidFill>
                  <a:srgbClr val="FF0000"/>
                </a:solidFill>
              </a:rPr>
              <a:t>j</a:t>
            </a:r>
            <a:r>
              <a:rPr lang="vi-VN" b="1" dirty="0" smtClean="0">
                <a:solidFill>
                  <a:srgbClr val="FF0000"/>
                </a:solidFill>
              </a:rPr>
              <a:t>etljivih </a:t>
            </a:r>
            <a:r>
              <a:rPr lang="vi-VN" b="1" dirty="0">
                <a:solidFill>
                  <a:srgbClr val="FF0000"/>
                </a:solidFill>
              </a:rPr>
              <a:t>grupa.</a:t>
            </a:r>
          </a:p>
          <a:p>
            <a:pPr lvl="0"/>
            <a:r>
              <a:rPr lang="vi-VN" dirty="0">
                <a:solidFill>
                  <a:prstClr val="black"/>
                </a:solidFill>
              </a:rPr>
              <a:t>Uspostavljanje atmosfere saradnje i timskog rada među učenicima, nastavnicima i svim zaposlenim u školi.</a:t>
            </a:r>
          </a:p>
          <a:p>
            <a:pPr lvl="0"/>
            <a:r>
              <a:rPr lang="vi-VN" b="1" dirty="0">
                <a:solidFill>
                  <a:prstClr val="black"/>
                </a:solidFill>
              </a:rPr>
              <a:t>Škole pružaju efikasno obrazovanje većini </a:t>
            </a:r>
            <a:r>
              <a:rPr lang="vi-VN" b="1" dirty="0" smtClean="0">
                <a:solidFill>
                  <a:prstClr val="black"/>
                </a:solidFill>
              </a:rPr>
              <a:t>d</a:t>
            </a:r>
            <a:r>
              <a:rPr lang="sr-Latn-ME" b="1" dirty="0" smtClean="0">
                <a:solidFill>
                  <a:prstClr val="black"/>
                </a:solidFill>
              </a:rPr>
              <a:t>j</a:t>
            </a:r>
            <a:r>
              <a:rPr lang="vi-VN" b="1" dirty="0" smtClean="0">
                <a:solidFill>
                  <a:prstClr val="black"/>
                </a:solidFill>
              </a:rPr>
              <a:t>ece </a:t>
            </a:r>
            <a:r>
              <a:rPr lang="vi-VN" b="1" dirty="0">
                <a:solidFill>
                  <a:prstClr val="black"/>
                </a:solidFill>
              </a:rPr>
              <a:t>i poboljšavaju efikasnost i na kraju isplativost </a:t>
            </a:r>
            <a:r>
              <a:rPr lang="vi-VN" b="1" dirty="0" smtClean="0">
                <a:solidFill>
                  <a:prstClr val="black"/>
                </a:solidFill>
              </a:rPr>
              <a:t>c</a:t>
            </a:r>
            <a:r>
              <a:rPr lang="sr-Latn-ME" b="1" dirty="0" smtClean="0">
                <a:solidFill>
                  <a:prstClr val="black"/>
                </a:solidFill>
              </a:rPr>
              <a:t>ij</a:t>
            </a:r>
            <a:r>
              <a:rPr lang="vi-VN" b="1" dirty="0" smtClean="0">
                <a:solidFill>
                  <a:prstClr val="black"/>
                </a:solidFill>
              </a:rPr>
              <a:t>elog </a:t>
            </a:r>
            <a:r>
              <a:rPr lang="vi-VN" b="1" dirty="0">
                <a:solidFill>
                  <a:prstClr val="black"/>
                </a:solidFill>
              </a:rPr>
              <a:t>obrazovnog sistema</a:t>
            </a:r>
          </a:p>
        </p:txBody>
      </p:sp>
    </p:spTree>
    <p:extLst>
      <p:ext uri="{BB962C8B-B14F-4D97-AF65-F5344CB8AC3E}">
        <p14:creationId xmlns:p14="http://schemas.microsoft.com/office/powerpoint/2010/main" val="74633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200400"/>
            <a:ext cx="4566505" cy="3000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1676400"/>
            <a:ext cx="266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</a:t>
            </a:r>
            <a:r>
              <a:rPr lang="en-US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društvo</a:t>
            </a:r>
            <a:r>
              <a:rPr lang="en-US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 </a:t>
            </a:r>
            <a:r>
              <a:rPr lang="en-U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sr-Latn-ME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en-US" b="1" u="sng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elini</a:t>
            </a:r>
            <a:endParaRPr lang="en-US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en-US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dirty="0" err="1">
                <a:solidFill>
                  <a:prstClr val="black"/>
                </a:solidFill>
              </a:rPr>
              <a:t>Potpuna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iskorišćenost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ljudskih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potencijala</a:t>
            </a:r>
            <a:r>
              <a:rPr lang="en-US" dirty="0">
                <a:solidFill>
                  <a:prstClr val="black"/>
                </a:solidFill>
              </a:rPr>
              <a:t> (</a:t>
            </a:r>
            <a:r>
              <a:rPr lang="en-US" dirty="0" err="1">
                <a:solidFill>
                  <a:prstClr val="black"/>
                </a:solidFill>
              </a:rPr>
              <a:t>mogućnost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zapošljavanja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produktivnost</a:t>
            </a:r>
            <a:r>
              <a:rPr lang="en-US" dirty="0">
                <a:solidFill>
                  <a:prstClr val="black"/>
                </a:solidFill>
              </a:rPr>
              <a:t>)</a:t>
            </a:r>
          </a:p>
          <a:p>
            <a:pPr lvl="0"/>
            <a:r>
              <a:rPr lang="en-US" dirty="0" err="1">
                <a:solidFill>
                  <a:prstClr val="black"/>
                </a:solidFill>
              </a:rPr>
              <a:t>Manja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izdvajanja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za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socijalna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davanja</a:t>
            </a:r>
            <a:r>
              <a:rPr lang="en-US" dirty="0">
                <a:solidFill>
                  <a:prstClr val="black"/>
                </a:solidFill>
              </a:rPr>
              <a:t> i </a:t>
            </a:r>
            <a:r>
              <a:rPr lang="en-US" dirty="0" err="1">
                <a:solidFill>
                  <a:prstClr val="black"/>
                </a:solidFill>
              </a:rPr>
              <a:t>zdravstvenu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zaštitu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 err="1">
                <a:solidFill>
                  <a:prstClr val="black"/>
                </a:solidFill>
              </a:rPr>
              <a:t>Tolerantnije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društvo</a:t>
            </a:r>
            <a:r>
              <a:rPr lang="en-US" dirty="0">
                <a:solidFill>
                  <a:prstClr val="black"/>
                </a:solidFill>
              </a:rPr>
              <a:t> (</a:t>
            </a:r>
            <a:r>
              <a:rPr lang="en-US" dirty="0" err="1">
                <a:solidFill>
                  <a:prstClr val="black"/>
                </a:solidFill>
              </a:rPr>
              <a:t>socijalna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kohezija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funkcionalna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demokratija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politička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stabilnost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12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990600"/>
            <a:ext cx="6248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/>
              <a:t>Opšti cilj </a:t>
            </a:r>
            <a:r>
              <a:rPr lang="sr-Latn-ME" dirty="0" smtClean="0"/>
              <a:t>inkluzije/demokratije </a:t>
            </a:r>
            <a:r>
              <a:rPr lang="vi-VN" dirty="0" smtClean="0"/>
              <a:t>je </a:t>
            </a:r>
            <a:r>
              <a:rPr lang="vi-VN" dirty="0"/>
              <a:t>osigurati da škola bude </a:t>
            </a:r>
            <a:r>
              <a:rPr lang="vi-VN" dirty="0" smtClean="0"/>
              <a:t>m</a:t>
            </a:r>
            <a:r>
              <a:rPr lang="sr-Latn-ME" dirty="0" smtClean="0"/>
              <a:t>j</a:t>
            </a:r>
            <a:r>
              <a:rPr lang="vi-VN" dirty="0" smtClean="0"/>
              <a:t>esto </a:t>
            </a:r>
            <a:r>
              <a:rPr lang="vi-VN" dirty="0"/>
              <a:t>gde sva </a:t>
            </a:r>
            <a:r>
              <a:rPr lang="vi-VN" dirty="0" smtClean="0"/>
              <a:t>d</a:t>
            </a:r>
            <a:r>
              <a:rPr lang="sr-Latn-ME" dirty="0" smtClean="0"/>
              <a:t>j</a:t>
            </a:r>
            <a:r>
              <a:rPr lang="vi-VN" dirty="0" smtClean="0"/>
              <a:t>eca </a:t>
            </a:r>
            <a:r>
              <a:rPr lang="vi-VN" dirty="0"/>
              <a:t>učestvuju i tretiraju se ravnopravno. </a:t>
            </a:r>
            <a:endParaRPr lang="sr-Latn-ME" dirty="0" smtClean="0"/>
          </a:p>
          <a:p>
            <a:pPr algn="ctr"/>
            <a:r>
              <a:rPr lang="vi-VN" dirty="0" smtClean="0"/>
              <a:t>Ovo </a:t>
            </a:r>
            <a:r>
              <a:rPr lang="vi-VN" dirty="0"/>
              <a:t>uključuje </a:t>
            </a:r>
            <a:r>
              <a:rPr lang="vi-VN" dirty="0" smtClean="0"/>
              <a:t>prom</a:t>
            </a:r>
            <a:r>
              <a:rPr lang="sr-Latn-ME" dirty="0" smtClean="0"/>
              <a:t>j</a:t>
            </a:r>
            <a:r>
              <a:rPr lang="vi-VN" dirty="0" smtClean="0"/>
              <a:t>enu </a:t>
            </a:r>
            <a:r>
              <a:rPr lang="vi-VN" dirty="0"/>
              <a:t>u načinu shvatanja i razmišljanja o obrazovanju. </a:t>
            </a:r>
            <a:endParaRPr lang="sr-Latn-ME" dirty="0" smtClean="0"/>
          </a:p>
          <a:p>
            <a:pPr algn="ctr"/>
            <a:r>
              <a:rPr lang="vi-VN" dirty="0" smtClean="0"/>
              <a:t>Inkluzivno </a:t>
            </a:r>
            <a:r>
              <a:rPr lang="vi-VN" dirty="0"/>
              <a:t>obrazovanje je pristup koji sagledava načine na koje je potrebno tranformisati obrazovanje kako bi ono odgovorilo na različita svojstva učenika, odnosno, bilo prilagođeno svakom učeniku. </a:t>
            </a:r>
            <a:endParaRPr lang="sr-Latn-ME" dirty="0" smtClean="0"/>
          </a:p>
          <a:p>
            <a:pPr algn="ctr"/>
            <a:r>
              <a:rPr lang="vi-VN" dirty="0" smtClean="0"/>
              <a:t>Jačanje </a:t>
            </a:r>
            <a:r>
              <a:rPr lang="vi-VN" dirty="0"/>
              <a:t>veza sa zajednicom je, takođe, od vitalnog značaja: odnos između nastavnika, učenika, roditelja i društva uopšte je ključan za razvoj inkluzivnog okruženja za učenje.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17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066800"/>
            <a:ext cx="7239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/>
              <a:t>Da li kvalitetno inkluzivno obrazovanje vodi ka </a:t>
            </a:r>
            <a:r>
              <a:rPr lang="sr-Latn-ME" b="1" dirty="0" smtClean="0"/>
              <a:t>boljoj demokratiji u </a:t>
            </a:r>
            <a:r>
              <a:rPr lang="vi-VN" b="1" dirty="0" smtClean="0"/>
              <a:t>društvu?</a:t>
            </a:r>
            <a:endParaRPr lang="sr-Latn-ME" b="1" dirty="0" smtClean="0"/>
          </a:p>
          <a:p>
            <a:endParaRPr lang="vi-VN" b="1" dirty="0"/>
          </a:p>
          <a:p>
            <a:r>
              <a:rPr lang="vi-VN" dirty="0" smtClean="0"/>
              <a:t>Svi </a:t>
            </a:r>
            <a:r>
              <a:rPr lang="vi-VN" dirty="0"/>
              <a:t>dokazi pokazuju da </a:t>
            </a:r>
            <a:r>
              <a:rPr lang="vi-VN" dirty="0" smtClean="0"/>
              <a:t>d</a:t>
            </a:r>
            <a:r>
              <a:rPr lang="sr-Latn-ME" dirty="0" smtClean="0"/>
              <a:t>j</a:t>
            </a:r>
            <a:r>
              <a:rPr lang="vi-VN" dirty="0" smtClean="0"/>
              <a:t>eca </a:t>
            </a:r>
            <a:r>
              <a:rPr lang="vi-VN" dirty="0"/>
              <a:t>koja su u najnepovoljnijem položaju i koja su </a:t>
            </a:r>
            <a:r>
              <a:rPr lang="vi-VN" dirty="0" smtClean="0"/>
              <a:t>najos</a:t>
            </a:r>
            <a:r>
              <a:rPr lang="sr-Latn-ME" dirty="0" smtClean="0"/>
              <a:t>j</a:t>
            </a:r>
            <a:r>
              <a:rPr lang="vi-VN" dirty="0" smtClean="0"/>
              <a:t>etljivija </a:t>
            </a:r>
            <a:r>
              <a:rPr lang="vi-VN" dirty="0"/>
              <a:t>imaju najveću dobit od </a:t>
            </a:r>
            <a:r>
              <a:rPr lang="sr-Latn-ME" dirty="0" smtClean="0"/>
              <a:t>inkluzije</a:t>
            </a:r>
            <a:r>
              <a:rPr lang="vi-VN" dirty="0" smtClean="0"/>
              <a:t>.</a:t>
            </a:r>
            <a:endParaRPr lang="sr-Latn-ME" dirty="0" smtClean="0"/>
          </a:p>
          <a:p>
            <a:endParaRPr lang="sr-Latn-ME" dirty="0" smtClean="0"/>
          </a:p>
          <a:p>
            <a:r>
              <a:rPr lang="vi-VN" dirty="0" smtClean="0"/>
              <a:t> </a:t>
            </a:r>
            <a:r>
              <a:rPr lang="vi-VN" dirty="0"/>
              <a:t>Opismenjavanje odraslih, naročito majki, utiče na to da li će njihova </a:t>
            </a:r>
            <a:r>
              <a:rPr lang="vi-VN" dirty="0" smtClean="0"/>
              <a:t>d</a:t>
            </a:r>
            <a:r>
              <a:rPr lang="sr-Latn-ME" dirty="0" smtClean="0"/>
              <a:t>j</a:t>
            </a:r>
            <a:r>
              <a:rPr lang="vi-VN" dirty="0" smtClean="0"/>
              <a:t>eca</a:t>
            </a:r>
            <a:r>
              <a:rPr lang="vi-VN" dirty="0"/>
              <a:t>, naročito njihove ćeke pohađati školu. </a:t>
            </a:r>
            <a:endParaRPr lang="sr-Latn-ME" dirty="0" smtClean="0"/>
          </a:p>
          <a:p>
            <a:endParaRPr lang="sr-Latn-ME" dirty="0"/>
          </a:p>
          <a:p>
            <a:r>
              <a:rPr lang="vi-VN" dirty="0" smtClean="0"/>
              <a:t>Dovođenje </a:t>
            </a:r>
            <a:r>
              <a:rPr lang="vi-VN" dirty="0"/>
              <a:t>inkluzije u vezu sa širim ciljevima razvoja će </a:t>
            </a:r>
            <a:r>
              <a:rPr lang="vi-VN" dirty="0" smtClean="0"/>
              <a:t>doprin</a:t>
            </a:r>
            <a:r>
              <a:rPr lang="sr-Latn-ME" dirty="0" smtClean="0"/>
              <a:t>ij</a:t>
            </a:r>
            <a:r>
              <a:rPr lang="vi-VN" dirty="0" smtClean="0"/>
              <a:t>eti </a:t>
            </a:r>
            <a:r>
              <a:rPr lang="vi-VN" dirty="0"/>
              <a:t>reformi sistema obrazovanja, smanjenju siromaštva i postizanju svih Milenijumskih ciljeva razvoja</a:t>
            </a:r>
            <a:r>
              <a:rPr lang="vi-VN" dirty="0" smtClean="0"/>
              <a:t>.</a:t>
            </a:r>
            <a:endParaRPr lang="sr-Latn-ME" dirty="0" smtClean="0"/>
          </a:p>
          <a:p>
            <a:endParaRPr lang="sr-Latn-ME" dirty="0"/>
          </a:p>
          <a:p>
            <a:r>
              <a:rPr lang="vi-VN" dirty="0" smtClean="0"/>
              <a:t>Inkluzivni </a:t>
            </a:r>
            <a:r>
              <a:rPr lang="vi-VN" dirty="0"/>
              <a:t>sistem je koristan za sve učenike bez ikakve diskriminacije prema bilo kojoj osobi ili grupi. On je zasnovan na </a:t>
            </a:r>
            <a:r>
              <a:rPr lang="vi-VN" dirty="0" smtClean="0"/>
              <a:t>vr</a:t>
            </a:r>
            <a:r>
              <a:rPr lang="sr-Latn-ME" dirty="0" smtClean="0"/>
              <a:t>ij</a:t>
            </a:r>
            <a:r>
              <a:rPr lang="vi-VN" dirty="0" smtClean="0"/>
              <a:t>ednostima </a:t>
            </a:r>
            <a:r>
              <a:rPr lang="vi-VN" dirty="0"/>
              <a:t>demokratije, tolerancije i poštovanju različitosti.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52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7772399" cy="4495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1" y="5715000"/>
            <a:ext cx="640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Inkluzija</a:t>
            </a:r>
            <a:r>
              <a:rPr lang="en-US" dirty="0"/>
              <a:t> je </a:t>
            </a:r>
            <a:r>
              <a:rPr lang="en-US" dirty="0" err="1"/>
              <a:t>uzajamna</a:t>
            </a:r>
            <a:r>
              <a:rPr lang="en-US" dirty="0"/>
              <a:t> </a:t>
            </a:r>
            <a:r>
              <a:rPr lang="en-US" dirty="0" err="1" smtClean="0"/>
              <a:t>sa</a:t>
            </a:r>
            <a:r>
              <a:rPr lang="sr-Latn-ME" dirty="0" smtClean="0"/>
              <a:t>ra</a:t>
            </a:r>
            <a:r>
              <a:rPr lang="en-US" dirty="0" err="1" smtClean="0"/>
              <a:t>dnja</a:t>
            </a:r>
            <a:r>
              <a:rPr lang="en-US" dirty="0" smtClean="0"/>
              <a:t>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opšteg</a:t>
            </a:r>
            <a:r>
              <a:rPr lang="en-US" dirty="0"/>
              <a:t> dobra</a:t>
            </a:r>
          </a:p>
        </p:txBody>
      </p:sp>
    </p:spTree>
    <p:extLst>
      <p:ext uri="{BB962C8B-B14F-4D97-AF65-F5344CB8AC3E}">
        <p14:creationId xmlns:p14="http://schemas.microsoft.com/office/powerpoint/2010/main" val="181868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57250"/>
            <a:ext cx="73152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6600" y="3276600"/>
            <a:ext cx="3359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solidFill>
                  <a:srgbClr val="7030A0"/>
                </a:solidFill>
              </a:rPr>
              <a:t>DEMOKRATIJA TAKOĐE...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62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50" y="228600"/>
            <a:ext cx="8562650" cy="63902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865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83046"/>
            <a:ext cx="6629400" cy="5131954"/>
          </a:xfrm>
          <a:prstGeom prst="rect">
            <a:avLst/>
          </a:prstGeom>
        </p:spPr>
      </p:pic>
      <p:sp>
        <p:nvSpPr>
          <p:cNvPr id="3" name="Heart 2"/>
          <p:cNvSpPr/>
          <p:nvPr/>
        </p:nvSpPr>
        <p:spPr>
          <a:xfrm>
            <a:off x="2819400" y="3724759"/>
            <a:ext cx="3124200" cy="25146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 smtClean="0">
                <a:solidFill>
                  <a:prstClr val="white"/>
                </a:solidFill>
              </a:rPr>
              <a:t>Za inkluziju takođe, čovjek mora imati srce...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7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1" y="533400"/>
            <a:ext cx="8340969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1" y="1676400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solidFill>
                  <a:srgbClr val="FFFF00"/>
                </a:solidFill>
              </a:rPr>
              <a:t>SADA STE VI NA REDU....</a:t>
            </a:r>
          </a:p>
          <a:p>
            <a:endParaRPr lang="sr-Latn-ME" b="1" dirty="0">
              <a:solidFill>
                <a:srgbClr val="FFFF00"/>
              </a:solidFill>
            </a:endParaRPr>
          </a:p>
          <a:p>
            <a:r>
              <a:rPr lang="sr-Latn-ME" b="1" dirty="0" smtClean="0">
                <a:solidFill>
                  <a:srgbClr val="FFFF00"/>
                </a:solidFill>
              </a:rPr>
              <a:t>ZAPOČNIMO DISKUSIJU NA OVU TEMU...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4343221"/>
            <a:ext cx="3864885" cy="1976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680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83058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0" y="2209800"/>
            <a:ext cx="2818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 smtClean="0">
                <a:solidFill>
                  <a:schemeClr val="bg1"/>
                </a:solidFill>
              </a:rPr>
              <a:t>HVALA NA PAŽNJI !!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39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3F65A2CF5444289532758CE53465C" ma:contentTypeVersion="0" ma:contentTypeDescription="Create a new document." ma:contentTypeScope="" ma:versionID="aa7f830d82602cc8faf8ff0e28c5e1c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B431BC8-4A02-4787-8E67-BBE388C12C26}"/>
</file>

<file path=customXml/itemProps2.xml><?xml version="1.0" encoding="utf-8"?>
<ds:datastoreItem xmlns:ds="http://schemas.openxmlformats.org/officeDocument/2006/customXml" ds:itemID="{945B4290-0C94-4D49-91AE-C0750F12EB8F}"/>
</file>

<file path=customXml/itemProps3.xml><?xml version="1.0" encoding="utf-8"?>
<ds:datastoreItem xmlns:ds="http://schemas.openxmlformats.org/officeDocument/2006/customXml" ds:itemID="{E92F6C15-B5AB-4093-B5AE-FB90EC08E18B}"/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185</TotalTime>
  <Words>666</Words>
  <Application>Microsoft Office PowerPoint</Application>
  <PresentationFormat>On-screen Show (4:3)</PresentationFormat>
  <Paragraphs>86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Aspect</vt:lpstr>
      <vt:lpstr>TAČKA GLEDIŠTA</vt:lpstr>
      <vt:lpstr>Ukratko o prezentaciji...</vt:lpstr>
      <vt:lpstr>DEMOKRATIJA JE INKLUZIJA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DEMOKRATIJA JE INKLUZIJA</dc:title>
  <dc:creator>logoped</dc:creator>
  <cp:lastModifiedBy>logoped</cp:lastModifiedBy>
  <cp:revision>24</cp:revision>
  <dcterms:created xsi:type="dcterms:W3CDTF">2006-08-16T00:00:00Z</dcterms:created>
  <dcterms:modified xsi:type="dcterms:W3CDTF">2017-10-16T09:23:05Z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0x010100FC53F65A2CF5444289532758CE53465C</vt:lpwstr>
  </property>
</Properties>
</file>