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CCB1332-F93F-44C9-8ACC-1432A66D83CB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2915FD5-702B-4F1F-9E5B-9126339A13E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5410200"/>
            <a:ext cx="6400800" cy="762000"/>
          </a:xfrm>
        </p:spPr>
        <p:txBody>
          <a:bodyPr/>
          <a:lstStyle/>
          <a:p>
            <a:r>
              <a:rPr lang="sr-Latn-M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Bijelo Polje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657600"/>
            <a:ext cx="7772400" cy="1470025"/>
          </a:xfrm>
        </p:spPr>
        <p:txBody>
          <a:bodyPr/>
          <a:lstStyle/>
          <a:p>
            <a:r>
              <a:rPr lang="sr-Latn-ME" dirty="0" smtClean="0"/>
              <a:t>Javna predškolska ustanova</a:t>
            </a:r>
            <a:br>
              <a:rPr lang="sr-Latn-ME" dirty="0" smtClean="0"/>
            </a:br>
            <a:r>
              <a:rPr lang="sr-Latn-ME" dirty="0" smtClean="0"/>
              <a:t>„Dušo Basekić“</a:t>
            </a:r>
            <a:endParaRPr lang="en-US" dirty="0"/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685800"/>
            <a:ext cx="2057400" cy="2483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85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1500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CS" sz="1800" dirty="0"/>
              <a:t>Nakon Drugog svjetskog rata počeo je organizovani rad sa đ</a:t>
            </a:r>
            <a:r>
              <a:rPr lang="sr-Latn-CS" sz="1800" dirty="0" smtClean="0"/>
              <a:t>ecom </a:t>
            </a:r>
            <a:r>
              <a:rPr lang="sr-Latn-CS" sz="1800" dirty="0"/>
              <a:t>predškolskog uzrasta u Bijelom </a:t>
            </a:r>
            <a:r>
              <a:rPr lang="sr-Latn-CS" sz="1800" dirty="0" smtClean="0"/>
              <a:t>Polju</a:t>
            </a:r>
            <a:r>
              <a:rPr lang="sr-Latn-CS" sz="1800" dirty="0"/>
              <a:t> </a:t>
            </a:r>
            <a:r>
              <a:rPr lang="sr-Latn-CS" sz="1800" dirty="0" smtClean="0"/>
              <a:t>u prostorijama Muzeja, a 1960.g. izgrađen je prvi vrtić „Dušo Basekić“ . </a:t>
            </a:r>
            <a:r>
              <a:rPr lang="sr-Latn-CS" sz="1800" dirty="0"/>
              <a:t>Na temeljima starog vrtića u ul. “Lenke </a:t>
            </a:r>
            <a:r>
              <a:rPr lang="sr-Latn-CS" sz="1800" dirty="0" smtClean="0"/>
              <a:t>Jurišević“</a:t>
            </a:r>
            <a:r>
              <a:rPr lang="sr-Latn-CS" sz="1800" dirty="0"/>
              <a:t>izgrađen je novi vrtić </a:t>
            </a:r>
            <a:r>
              <a:rPr lang="sr-Latn-CS" sz="1800" dirty="0" smtClean="0"/>
              <a:t>koji je </a:t>
            </a:r>
            <a:r>
              <a:rPr lang="sr-Latn-CS" sz="1800" dirty="0"/>
              <a:t>počeo sa radom </a:t>
            </a:r>
            <a:r>
              <a:rPr lang="sr-Latn-CS" sz="1800" dirty="0" smtClean="0"/>
              <a:t>03.01.2015.godine.</a:t>
            </a:r>
          </a:p>
          <a:p>
            <a:pPr algn="just"/>
            <a:r>
              <a:rPr lang="sr-Latn-CS" sz="1800" dirty="0" smtClean="0"/>
              <a:t>Drugi </a:t>
            </a:r>
            <a:r>
              <a:rPr lang="sr-Latn-CS" sz="1800" dirty="0"/>
              <a:t>vrtić je izgrađen 1973. godine u naselju </a:t>
            </a:r>
            <a:r>
              <a:rPr lang="sr-Latn-CS" sz="1800" dirty="0" smtClean="0"/>
              <a:t>Pruška a </a:t>
            </a:r>
            <a:r>
              <a:rPr lang="sr-Latn-CS" sz="1800" dirty="0"/>
              <a:t>n</a:t>
            </a:r>
            <a:r>
              <a:rPr lang="sr-Latn-CS" sz="1800" dirty="0" smtClean="0"/>
              <a:t>a temeljima starog vrtića 26.septembra 2013.g. izgrađen je novi vrtić uz pomoć finansijskih sredstava </a:t>
            </a:r>
            <a:r>
              <a:rPr lang="sr-Latn-CS" sz="1800" dirty="0"/>
              <a:t>koje je poklonila Vlada </a:t>
            </a:r>
            <a:r>
              <a:rPr lang="sr-Latn-CS" sz="1800" dirty="0" smtClean="0"/>
              <a:t>Azerbejdžana.</a:t>
            </a:r>
          </a:p>
          <a:p>
            <a:pPr algn="just"/>
            <a:r>
              <a:rPr lang="sr-Latn-CS" sz="1800" dirty="0"/>
              <a:t>Treći vrtić od 1985.godine se nalazi u adaptiranim prostorijama nekadašnje  kotlarnice OŠ "Marko Miljanov" </a:t>
            </a:r>
            <a:r>
              <a:rPr lang="sr-Latn-CS" sz="1800" dirty="0" smtClean="0"/>
              <a:t>u </a:t>
            </a:r>
            <a:r>
              <a:rPr lang="sr-Latn-CS" sz="1800" dirty="0"/>
              <a:t>naselju Zajmovića livade</a:t>
            </a:r>
            <a:r>
              <a:rPr lang="sr-Latn-CS" sz="1800" dirty="0" smtClean="0"/>
              <a:t>.</a:t>
            </a:r>
          </a:p>
          <a:p>
            <a:pPr algn="just"/>
            <a:r>
              <a:rPr lang="sr-Latn-CS" sz="1800" dirty="0" smtClean="0"/>
              <a:t>U prigradskom naselju u Nikoljcu od 2012.g. u privatnim prostorijama otvorena je vaspitna jedinica „Pčelica Maja“ koja i dalje, radi potreba đece, sprovodi vaspitno – obrazovni rad.</a:t>
            </a:r>
          </a:p>
          <a:p>
            <a:pPr algn="just"/>
            <a:r>
              <a:rPr lang="sr-Latn-CS" sz="1800" dirty="0"/>
              <a:t>3.10.2016.godine počela je sa radom nova vaspitna jedinica „</a:t>
            </a:r>
            <a:r>
              <a:rPr lang="sr-Latn-CS" sz="1800" dirty="0" smtClean="0"/>
              <a:t>Sunce“ </a:t>
            </a:r>
            <a:r>
              <a:rPr lang="sr-Latn-CS" sz="1800" dirty="0"/>
              <a:t>u nakadašnjim prostorijama Zavoda za školstvo. Prostor je adaptiran i opremljen za boravak djece srednjeg jasličnog uzrasta. </a:t>
            </a:r>
            <a:endParaRPr lang="sr-Latn-CS" sz="1800" dirty="0" smtClean="0"/>
          </a:p>
          <a:p>
            <a:pPr algn="just"/>
            <a:r>
              <a:rPr lang="sr-Latn-CS" sz="1800" dirty="0" smtClean="0"/>
              <a:t>Od </a:t>
            </a:r>
            <a:r>
              <a:rPr lang="sr-Latn-CS" sz="1800" dirty="0"/>
              <a:t>2001/2002. u dogovorima sa direktorima osnovnih škola , vrtić je uspio da proširi i organizuje 8 vaspitnih grupa na poludnevnom boravku u naseljima: Rasovo, Njegnjevo, Sutivan, Nedakusi, Tomaševo ,</a:t>
            </a:r>
            <a:r>
              <a:rPr lang="sr-Latn-CS" sz="1800" dirty="0" smtClean="0"/>
              <a:t>Zaton, Pavino Polje i Kanje. </a:t>
            </a:r>
          </a:p>
          <a:p>
            <a:pPr algn="just"/>
            <a:r>
              <a:rPr lang="sr-Latn-CS" sz="1800" dirty="0" smtClean="0"/>
              <a:t>U Podama se sprovodi kraći - trosatni program za đecu .</a:t>
            </a: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6781800" cy="685800"/>
          </a:xfrm>
        </p:spPr>
        <p:txBody>
          <a:bodyPr>
            <a:normAutofit fontScale="90000"/>
          </a:bodyPr>
          <a:lstStyle/>
          <a:p>
            <a:r>
              <a:rPr lang="sr-Latn-M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Osnovni podaci o ustanovi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3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534400" cy="5638800"/>
          </a:xfrm>
        </p:spPr>
        <p:txBody>
          <a:bodyPr/>
          <a:lstStyle/>
          <a:p>
            <a:endParaRPr lang="sr-Latn-ME" dirty="0" smtClean="0"/>
          </a:p>
          <a:p>
            <a:endParaRPr lang="sr-Latn-ME" dirty="0" smtClean="0"/>
          </a:p>
          <a:p>
            <a:r>
              <a:rPr lang="sr-Latn-ME" dirty="0" smtClean="0"/>
              <a:t>Ukupan broj zaposlenih - </a:t>
            </a:r>
            <a:r>
              <a:rPr lang="sr-Latn-ME" dirty="0" smtClean="0">
                <a:solidFill>
                  <a:srgbClr val="C00000"/>
                </a:solidFill>
              </a:rPr>
              <a:t>147</a:t>
            </a:r>
          </a:p>
          <a:p>
            <a:r>
              <a:rPr lang="sr-Latn-ME" dirty="0" smtClean="0"/>
              <a:t>Vaspitači/ nastavnici – </a:t>
            </a:r>
            <a:r>
              <a:rPr lang="sr-Latn-ME" dirty="0" smtClean="0">
                <a:solidFill>
                  <a:srgbClr val="C00000"/>
                </a:solidFill>
              </a:rPr>
              <a:t>69</a:t>
            </a:r>
          </a:p>
          <a:p>
            <a:r>
              <a:rPr lang="sr-Latn-ME" dirty="0" smtClean="0"/>
              <a:t>Stručni saradnici – </a:t>
            </a:r>
            <a:r>
              <a:rPr lang="sr-Latn-ME" dirty="0" smtClean="0">
                <a:solidFill>
                  <a:srgbClr val="C00000"/>
                </a:solidFill>
              </a:rPr>
              <a:t>3</a:t>
            </a:r>
            <a:r>
              <a:rPr lang="sr-Latn-ME" dirty="0" smtClean="0"/>
              <a:t> - Pedagog</a:t>
            </a:r>
            <a:r>
              <a:rPr lang="sr-Latn-ME" sz="2800" dirty="0" smtClean="0"/>
              <a:t>                               -</a:t>
            </a:r>
            <a:r>
              <a:rPr lang="sr-Latn-ME" dirty="0" smtClean="0"/>
              <a:t>                                			      -  Logoped</a:t>
            </a:r>
          </a:p>
          <a:p>
            <a:pPr marL="0" indent="0">
              <a:buNone/>
            </a:pPr>
            <a:r>
              <a:rPr lang="sr-Latn-ME" sz="2800" dirty="0"/>
              <a:t> </a:t>
            </a:r>
            <a:r>
              <a:rPr lang="sr-Latn-ME" sz="2800" dirty="0" smtClean="0"/>
              <a:t>			     </a:t>
            </a:r>
            <a:r>
              <a:rPr lang="sr-Latn-ME" dirty="0" smtClean="0"/>
              <a:t>- Nutricionista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86200"/>
            <a:ext cx="3124200" cy="2590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533399"/>
            <a:ext cx="2819400" cy="243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90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5791200"/>
          </a:xfrm>
        </p:spPr>
        <p:txBody>
          <a:bodyPr>
            <a:normAutofit lnSpcReduction="10000"/>
          </a:bodyPr>
          <a:lstStyle/>
          <a:p>
            <a:r>
              <a:rPr lang="sr-Latn-ME" dirty="0" smtClean="0">
                <a:solidFill>
                  <a:srgbClr val="FFFF00"/>
                </a:solidFill>
              </a:rPr>
              <a:t>Upisano je 1 122 đece </a:t>
            </a:r>
          </a:p>
          <a:p>
            <a:r>
              <a:rPr lang="sr-Latn-ME" dirty="0" smtClean="0">
                <a:solidFill>
                  <a:srgbClr val="FF0000"/>
                </a:solidFill>
              </a:rPr>
              <a:t>Ukupno imamo 14 Vaspitnih jedinica</a:t>
            </a:r>
          </a:p>
          <a:p>
            <a:pPr marL="0" indent="0">
              <a:buNone/>
            </a:pPr>
            <a:r>
              <a:rPr lang="sr-Latn-ME" sz="2000" dirty="0" smtClean="0"/>
              <a:t>(5 gradskih vaspitnih jedinica, 8 prigradskih poludnevnih jedinica i Kraći - Trosatni program)</a:t>
            </a:r>
          </a:p>
          <a:p>
            <a:r>
              <a:rPr lang="sr-Latn-ME" dirty="0" smtClean="0">
                <a:solidFill>
                  <a:srgbClr val="00B050"/>
                </a:solidFill>
              </a:rPr>
              <a:t>47 jasličnih i vrtićkih grupa </a:t>
            </a:r>
            <a:r>
              <a:rPr lang="sr-Latn-ME" sz="2000" dirty="0" smtClean="0"/>
              <a:t>raspoređenih po vaspitnim jedinicama</a:t>
            </a:r>
          </a:p>
          <a:p>
            <a:r>
              <a:rPr lang="sr-Latn-ME" sz="2800" dirty="0" smtClean="0">
                <a:solidFill>
                  <a:srgbClr val="00B0F0"/>
                </a:solidFill>
              </a:rPr>
              <a:t>U </a:t>
            </a:r>
            <a:r>
              <a:rPr lang="en-US" sz="2800" dirty="0" smtClean="0">
                <a:solidFill>
                  <a:srgbClr val="00B0F0"/>
                </a:solidFill>
              </a:rPr>
              <a:t>U</a:t>
            </a:r>
            <a:r>
              <a:rPr lang="sr-Latn-ME" sz="2800" dirty="0" smtClean="0">
                <a:solidFill>
                  <a:srgbClr val="00B0F0"/>
                </a:solidFill>
              </a:rPr>
              <a:t>stanovi </a:t>
            </a:r>
            <a:r>
              <a:rPr lang="sr-Latn-ME" sz="2800" dirty="0" smtClean="0">
                <a:solidFill>
                  <a:srgbClr val="00B0F0"/>
                </a:solidFill>
              </a:rPr>
              <a:t>se pored svakodnevnog vaspitno - obrazovnog rada sprovode i sljedeći programi:</a:t>
            </a:r>
          </a:p>
          <a:p>
            <a:pPr marL="0" indent="0">
              <a:buNone/>
            </a:pPr>
            <a:r>
              <a:rPr lang="sr-Latn-ME" sz="2000" dirty="0" smtClean="0"/>
              <a:t>	-Tranzicioni program</a:t>
            </a:r>
          </a:p>
          <a:p>
            <a:pPr marL="0" indent="0">
              <a:buNone/>
            </a:pPr>
            <a:r>
              <a:rPr lang="sr-Latn-ME" sz="2000" dirty="0"/>
              <a:t>	</a:t>
            </a:r>
            <a:r>
              <a:rPr lang="sr-Latn-ME" sz="2000" dirty="0" smtClean="0"/>
              <a:t>- Preduzetničko učenje</a:t>
            </a:r>
          </a:p>
          <a:p>
            <a:pPr marL="0" indent="0">
              <a:buNone/>
            </a:pPr>
            <a:r>
              <a:rPr lang="sr-Latn-ME" sz="2000" dirty="0"/>
              <a:t>	</a:t>
            </a:r>
            <a:r>
              <a:rPr lang="sr-Latn-ME" sz="2000" dirty="0" smtClean="0"/>
              <a:t>- Specijalna olimpijada</a:t>
            </a:r>
          </a:p>
          <a:p>
            <a:pPr marL="0" indent="0">
              <a:buNone/>
            </a:pPr>
            <a:r>
              <a:rPr lang="sr-Latn-ME" sz="2000" dirty="0"/>
              <a:t>	</a:t>
            </a:r>
            <a:r>
              <a:rPr lang="sr-Latn-ME" sz="2000" dirty="0" smtClean="0"/>
              <a:t>- Kraći program rada sa đecom (3 sata)</a:t>
            </a:r>
          </a:p>
          <a:p>
            <a:pPr marL="0" indent="0">
              <a:buNone/>
            </a:pPr>
            <a:r>
              <a:rPr lang="sr-Latn-ME" sz="2000" dirty="0"/>
              <a:t>	</a:t>
            </a:r>
            <a:r>
              <a:rPr lang="sr-Latn-ME" sz="2000" dirty="0" smtClean="0"/>
              <a:t>- Specijalizovani program – Dječiji hor</a:t>
            </a:r>
          </a:p>
          <a:p>
            <a:pPr marL="0" indent="0">
              <a:buNone/>
            </a:pPr>
            <a:r>
              <a:rPr lang="sr-Latn-ME" sz="2000" dirty="0"/>
              <a:t>	</a:t>
            </a:r>
            <a:r>
              <a:rPr lang="sr-Latn-ME" sz="2000" dirty="0" smtClean="0"/>
              <a:t>- Say hello to the world</a:t>
            </a:r>
          </a:p>
          <a:p>
            <a:pPr marL="0" indent="0">
              <a:buNone/>
            </a:pPr>
            <a:r>
              <a:rPr lang="sr-Latn-ME" sz="2000" dirty="0"/>
              <a:t>	</a:t>
            </a:r>
            <a:r>
              <a:rPr lang="sr-Latn-ME" sz="2000" dirty="0" smtClean="0"/>
              <a:t>- Roditeljstvo za cjeloživotno zdravlje za malu djecu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91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10600" cy="6477000"/>
          </a:xfrm>
        </p:spPr>
        <p:txBody>
          <a:bodyPr>
            <a:normAutofit/>
          </a:bodyPr>
          <a:lstStyle/>
          <a:p>
            <a:pPr algn="just"/>
            <a:r>
              <a:rPr lang="sr-Latn-ME" dirty="0" smtClean="0"/>
              <a:t>Naš vrtić je naša druga kuća, druga porodica puna ljubavi, pažnje, poštovanja i razumijevanja...</a:t>
            </a:r>
          </a:p>
          <a:p>
            <a:pPr algn="just"/>
            <a:r>
              <a:rPr lang="sr-Latn-ME" dirty="0" smtClean="0"/>
              <a:t>Prepoznatljivi smo po entuzijazmu, timskom radu, humanitarnim akcijama, implementiranim inovacijama, gostoprimstvu svih dešavanja na sjeveru Crne Gore</a:t>
            </a:r>
          </a:p>
          <a:p>
            <a:pPr algn="just"/>
            <a:r>
              <a:rPr lang="sr-Latn-ME" dirty="0" smtClean="0"/>
              <a:t>Istrajni smo u ostvarivanju svojih ciljeva gdje smo i prepoznati od strane kako naših tako i međunarodnih organizacija</a:t>
            </a:r>
          </a:p>
          <a:p>
            <a:pPr algn="just"/>
            <a:r>
              <a:rPr lang="sr-Latn-ME" dirty="0" smtClean="0"/>
              <a:t>Dobitnici smo mnogobrojnih nagrada, pehara diploma, zahvalnica </a:t>
            </a:r>
          </a:p>
          <a:p>
            <a:pPr algn="just"/>
            <a:r>
              <a:rPr lang="sr-Latn-ME" dirty="0" smtClean="0"/>
              <a:t>Vrata našeg vrtića su širom otvorena za saradnju kako sa roditeljima tako i sa drugim </a:t>
            </a:r>
            <a:r>
              <a:rPr lang="sr-Latn-ME" dirty="0" smtClean="0"/>
              <a:t>institucijama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</a:rPr>
              <a:t>HOR je </a:t>
            </a:r>
            <a:r>
              <a:rPr lang="en-US" dirty="0" err="1" smtClean="0">
                <a:solidFill>
                  <a:srgbClr val="FF0000"/>
                </a:solidFill>
              </a:rPr>
              <a:t>novina</a:t>
            </a:r>
            <a:r>
              <a:rPr lang="en-US" dirty="0" smtClean="0">
                <a:solidFill>
                  <a:srgbClr val="FF0000"/>
                </a:solidFill>
              </a:rPr>
              <a:t> u </a:t>
            </a:r>
            <a:r>
              <a:rPr lang="en-US" dirty="0" err="1" smtClean="0">
                <a:solidFill>
                  <a:srgbClr val="FF0000"/>
                </a:solidFill>
              </a:rPr>
              <a:t>radu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vrti</a:t>
            </a:r>
            <a:r>
              <a:rPr lang="sr-Latn-RS" dirty="0" smtClean="0">
                <a:solidFill>
                  <a:srgbClr val="FF0000"/>
                </a:solidFill>
              </a:rPr>
              <a:t>ć</a:t>
            </a:r>
            <a:r>
              <a:rPr lang="en-US" dirty="0" smtClean="0">
                <a:solidFill>
                  <a:srgbClr val="FF0000"/>
                </a:solidFill>
              </a:rPr>
              <a:t>a, </a:t>
            </a:r>
            <a:r>
              <a:rPr lang="en-US" dirty="0" err="1" smtClean="0">
                <a:solidFill>
                  <a:srgbClr val="FF0000"/>
                </a:solidFill>
              </a:rPr>
              <a:t>gotovo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specifi</a:t>
            </a:r>
            <a:r>
              <a:rPr lang="sr-Latn-RS" dirty="0" smtClean="0">
                <a:solidFill>
                  <a:srgbClr val="FF0000"/>
                </a:solidFill>
              </a:rPr>
              <a:t>čnost GRADA.</a:t>
            </a:r>
            <a:endParaRPr lang="sr-Latn-M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87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AC1A771-F803-47CE-BFC5-63BACF775D7A}"/>
</file>

<file path=customXml/itemProps2.xml><?xml version="1.0" encoding="utf-8"?>
<ds:datastoreItem xmlns:ds="http://schemas.openxmlformats.org/officeDocument/2006/customXml" ds:itemID="{757DC286-437A-47E7-9568-EDB03E966C28}"/>
</file>

<file path=customXml/itemProps3.xml><?xml version="1.0" encoding="utf-8"?>
<ds:datastoreItem xmlns:ds="http://schemas.openxmlformats.org/officeDocument/2006/customXml" ds:itemID="{74E889E5-D6D8-4B55-B925-3F463DC7A345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157</TotalTime>
  <Words>394</Words>
  <Application>Microsoft Office PowerPoint</Application>
  <PresentationFormat>On-screen Show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Paper</vt:lpstr>
      <vt:lpstr>Javna predškolska ustanova „Dušo Basekić“</vt:lpstr>
      <vt:lpstr>Osnovni podaci o ustanovi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Javna predškolska ustanova „Dušo Basekić“</dc:title>
  <dc:creator>user</dc:creator>
  <cp:lastModifiedBy>Tamara Milic</cp:lastModifiedBy>
  <cp:revision>20</cp:revision>
  <dcterms:created xsi:type="dcterms:W3CDTF">2019-09-16T20:51:43Z</dcterms:created>
  <dcterms:modified xsi:type="dcterms:W3CDTF">2019-09-18T08:35:02Z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