
<file path=[Content_Types].xml><?xml version="1.0" encoding="utf-8"?>
<Types xmlns="http://schemas.openxmlformats.org/package/2006/content-types"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5" r:id="rId5"/>
    <p:sldId id="26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2BB0289-BD62-4AE3-BE9A-DB9E213F274A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A25783C-5C09-4488-BB6A-648DD5E3D94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JPU „Zagorka Ivanović“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l-SI" sz="3200" dirty="0" smtClean="0">
                <a:latin typeface="Times New Roman" pitchFamily="18" charset="0"/>
                <a:cs typeface="Times New Roman" pitchFamily="18" charset="0"/>
              </a:rPr>
              <a:t>Cetinje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58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l-SI" dirty="0" smtClean="0">
                <a:latin typeface="Times New Roman" pitchFamily="18" charset="0"/>
                <a:cs typeface="Times New Roman" pitchFamily="18" charset="0"/>
              </a:rPr>
            </a:b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sl-SI" sz="3100" dirty="0" smtClean="0">
                <a:latin typeface="Times New Roman" pitchFamily="18" charset="0"/>
                <a:cs typeface="Times New Roman" pitchFamily="18" charset="0"/>
              </a:rPr>
              <a:t>Osnovni podaci o Ustanovi</a:t>
            </a: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l-SI" dirty="0" smtClean="0">
                <a:latin typeface="Times New Roman" pitchFamily="18" charset="0"/>
                <a:cs typeface="Times New Roman" pitchFamily="18" charset="0"/>
              </a:rPr>
            </a:br>
            <a:r>
              <a:rPr lang="sl-SI" sz="2900" dirty="0" smtClean="0">
                <a:latin typeface="Times New Roman" pitchFamily="18" charset="0"/>
                <a:cs typeface="Times New Roman" pitchFamily="18" charset="0"/>
              </a:rPr>
              <a:t>* Istorijat</a:t>
            </a:r>
            <a:endParaRPr lang="en-US" sz="2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866888" cy="4876800"/>
          </a:xfrm>
        </p:spPr>
        <p:txBody>
          <a:bodyPr>
            <a:normAutofit lnSpcReduction="10000"/>
          </a:bodyPr>
          <a:lstStyle/>
          <a:p>
            <a:pPr marL="82296" indent="0" algn="just">
              <a:buNone/>
            </a:pPr>
            <a:r>
              <a:rPr lang="sr-Latn-R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</a:p>
          <a:p>
            <a:pPr marL="82296" indent="0" algn="just">
              <a:lnSpc>
                <a:spcPct val="150000"/>
              </a:lnSpc>
              <a:buNone/>
            </a:pP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1903.godine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inicijativu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Sofije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Petrovne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Metvargo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načelnice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Djevojačkog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instituta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Cetinju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a pod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pokroviteljstvom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kćerke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kralja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Nikole,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Milice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Nikolajevne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Prijestonici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Crne Gore,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osnovana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je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prva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predškolska ustanova pod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imenom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Djetski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sad“. </a:t>
            </a:r>
            <a:endParaRPr lang="en-US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50000"/>
              </a:lnSpc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Prve godine rada „Djetski sad“ je pobudio veliko interesovanje ne samo roditelja, nego i građanstva, uopšte. Te godine vrtić je pohađalo 90 muške i ženske </a:t>
            </a:r>
            <a:r>
              <a:rPr lang="sr-Latn-RS" sz="14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ece.</a:t>
            </a:r>
          </a:p>
          <a:p>
            <a:pPr algn="just">
              <a:lnSpc>
                <a:spcPct val="150000"/>
              </a:lnSpc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Rad </a:t>
            </a:r>
            <a:r>
              <a:rPr lang="vi-VN" sz="1400" dirty="0">
                <a:latin typeface="Times New Roman" pitchFamily="18" charset="0"/>
                <a:cs typeface="Times New Roman" pitchFamily="18" charset="0"/>
              </a:rPr>
              <a:t>sa </a:t>
            </a:r>
            <a:r>
              <a:rPr lang="sr-Latn-RS" sz="14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ecom </a:t>
            </a:r>
            <a:r>
              <a:rPr lang="vi-VN" sz="1400" dirty="0">
                <a:latin typeface="Times New Roman" pitchFamily="18" charset="0"/>
                <a:cs typeface="Times New Roman" pitchFamily="18" charset="0"/>
              </a:rPr>
              <a:t>bio je vrlo sadržajan i raznovrstan. </a:t>
            </a:r>
            <a:r>
              <a:rPr lang="sr-Latn-RS" sz="14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eca </a:t>
            </a:r>
            <a:r>
              <a:rPr lang="vi-VN" sz="1400" dirty="0">
                <a:latin typeface="Times New Roman" pitchFamily="18" charset="0"/>
                <a:cs typeface="Times New Roman" pitchFamily="18" charset="0"/>
              </a:rPr>
              <a:t>su upoznavana sa prirodom i prirodnim pojavama putem demonstriranja i slike. Zabavilje su ih navikavale na rad i „u malenoj bašti koja je zasađivana svemogućim biljkama i cvijećem“, učili ih baštovanstvu, kako nam svjedoče pisana zapažanja P.A.Rovinskog.</a:t>
            </a:r>
            <a:endParaRPr lang="sl-SI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1959.godine </a:t>
            </a:r>
            <a:r>
              <a:rPr lang="vi-VN" sz="1400" dirty="0">
                <a:latin typeface="Times New Roman" pitchFamily="18" charset="0"/>
                <a:cs typeface="Times New Roman" pitchFamily="18" charset="0"/>
              </a:rPr>
              <a:t>odlukom opštinskog odbora „Djetski sad“ je preimenovan u Dječji vrtić „Zagorka Ivanović“, po Cetinjanki, narodnom heroju.</a:t>
            </a:r>
            <a:endParaRPr lang="sr-Latn-RS" sz="14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50000"/>
              </a:lnSpc>
              <a:buNone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r>
              <a:rPr lang="en-US" dirty="0" smtClean="0"/>
              <a:t>   </a:t>
            </a:r>
          </a:p>
          <a:p>
            <a:pPr algn="just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" y="14785"/>
            <a:ext cx="2202017" cy="163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341" y="5622781"/>
            <a:ext cx="2706859" cy="1235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944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r>
              <a:rPr lang="sl-SI" dirty="0" smtClean="0"/>
              <a:t/>
            </a:r>
            <a:br>
              <a:rPr lang="sl-SI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"/>
            <a:ext cx="7848600" cy="6477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l-SI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 Naša Ustanova – DANAS</a:t>
            </a:r>
          </a:p>
          <a:p>
            <a:pPr marL="82296" indent="0" algn="just">
              <a:buNone/>
            </a:pPr>
            <a:r>
              <a:rPr lang="sl-SI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1800" dirty="0" smtClean="0">
                <a:latin typeface="Times New Roman" pitchFamily="18" charset="0"/>
                <a:cs typeface="Times New Roman" pitchFamily="18" charset="0"/>
              </a:rPr>
              <a:t>Naša Ustanova trenutno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broji</a:t>
            </a:r>
            <a:r>
              <a:rPr lang="vi-VN" sz="1800" dirty="0" smtClean="0">
                <a:latin typeface="Times New Roman" pitchFamily="18" charset="0"/>
                <a:cs typeface="Times New Roman" pitchFamily="18" charset="0"/>
              </a:rPr>
              <a:t> 72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zaposlena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od </a:t>
            </a:r>
            <a:r>
              <a:rPr lang="sr-Latn-RS" sz="1800" dirty="0" smtClean="0">
                <a:latin typeface="Times New Roman" pitchFamily="18" charset="0"/>
                <a:cs typeface="Times New Roman" pitchFamily="18" charset="0"/>
              </a:rPr>
              <a:t>čega su:</a:t>
            </a:r>
            <a:r>
              <a:rPr lang="vi-VN" sz="1800" dirty="0" smtClean="0">
                <a:latin typeface="Times New Roman" pitchFamily="18" charset="0"/>
                <a:cs typeface="Times New Roman" pitchFamily="18" charset="0"/>
              </a:rPr>
              <a:t> 41 vaspitač, 8 medicinskih sestara, 2 asistenta u nastavi</a:t>
            </a:r>
            <a:r>
              <a:rPr lang="sr-Latn-RS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vi-VN" sz="1800" dirty="0" smtClean="0">
                <a:latin typeface="Times New Roman" pitchFamily="18" charset="0"/>
                <a:cs typeface="Times New Roman" pitchFamily="18" charset="0"/>
              </a:rPr>
              <a:t>3 stručna saradnika</a:t>
            </a:r>
            <a:r>
              <a:rPr lang="sr-Latn-RS" sz="1800" dirty="0" smtClean="0">
                <a:latin typeface="Times New Roman" pitchFamily="18" charset="0"/>
                <a:cs typeface="Times New Roman" pitchFamily="18" charset="0"/>
              </a:rPr>
              <a:t>, dok ostatak našeg kolektiva čini administracija i tehničko osoblje</a:t>
            </a:r>
            <a:r>
              <a:rPr lang="sr-Latn-R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 algn="just">
              <a:buNone/>
            </a:pPr>
            <a:endParaRPr lang="sr-Latn-RS" sz="18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endParaRPr lang="vi-VN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sl-SI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Osnovni </a:t>
            </a:r>
            <a:r>
              <a:rPr lang="sl-SI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podaci o </a:t>
            </a:r>
            <a:r>
              <a:rPr lang="sl-SI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sl-SI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eci</a:t>
            </a:r>
            <a:endPara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r>
              <a:rPr lang="sl-SI" sz="1800" dirty="0">
                <a:latin typeface="Times New Roman" pitchFamily="18" charset="0"/>
                <a:cs typeface="Times New Roman" pitchFamily="18" charset="0"/>
              </a:rPr>
              <a:t>Ustanova trenutno broji 650 </a:t>
            </a: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đece.</a:t>
            </a:r>
            <a:endParaRPr lang="sl-SI" sz="18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r>
              <a:rPr lang="sl-SI" sz="1800" dirty="0">
                <a:latin typeface="Times New Roman" pitchFamily="18" charset="0"/>
                <a:cs typeface="Times New Roman" pitchFamily="18" charset="0"/>
              </a:rPr>
              <a:t>Imamo dvije vaspitne jedinice:</a:t>
            </a:r>
          </a:p>
          <a:p>
            <a:pPr marL="0" indent="0" algn="just">
              <a:buNone/>
            </a:pPr>
            <a:r>
              <a:rPr lang="sl-SI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Centralni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vrtić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“,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ul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Vojvode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Boža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br.23 –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počeo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radom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1975g.</a:t>
            </a:r>
          </a:p>
          <a:p>
            <a:pPr marL="0" indent="0" algn="just">
              <a:buNone/>
            </a:pPr>
            <a:r>
              <a:rPr lang="sl-SI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„Novi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vrtić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“ 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ul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Jabučka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bb. –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počeo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radom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1988.g.</a:t>
            </a:r>
            <a:endParaRPr lang="sr-Latn-R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r>
              <a:rPr lang="sr-Latn-RS" sz="1800" dirty="0">
                <a:latin typeface="Times New Roman" pitchFamily="18" charset="0"/>
                <a:cs typeface="Times New Roman" pitchFamily="18" charset="0"/>
              </a:rPr>
              <a:t>   U dvije vaspitne jedinice je raspoređeno </a:t>
            </a:r>
            <a:r>
              <a:rPr lang="sl-SI" sz="1800" dirty="0">
                <a:latin typeface="Times New Roman" pitchFamily="18" charset="0"/>
                <a:cs typeface="Times New Roman" pitchFamily="18" charset="0"/>
              </a:rPr>
              <a:t>19 vaspitnih grupa: 6 grupa djece uzrasta do 3 godine, odnosno 13 grupa </a:t>
            </a: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đece </a:t>
            </a:r>
            <a:r>
              <a:rPr lang="sl-SI" sz="1800" dirty="0">
                <a:latin typeface="Times New Roman" pitchFamily="18" charset="0"/>
                <a:cs typeface="Times New Roman" pitchFamily="18" charset="0"/>
              </a:rPr>
              <a:t>uzrasta 3-6 godina</a:t>
            </a: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l-SI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419600"/>
            <a:ext cx="3429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4092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19288" cy="715962"/>
          </a:xfrm>
        </p:spPr>
        <p:txBody>
          <a:bodyPr>
            <a:normAutofit fontScale="90000"/>
          </a:bodyPr>
          <a:lstStyle/>
          <a:p>
            <a:r>
              <a:rPr lang="sl-SI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Programi koji se realizuju u </a:t>
            </a:r>
            <a:r>
              <a:rPr lang="sl-SI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Ustanovi:</a:t>
            </a:r>
            <a:r>
              <a:rPr lang="sl-SI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sl-SI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838200"/>
            <a:ext cx="7866888" cy="5410200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njege i vaspitno-obrazovnog rada sa đecom uzrasta do 3 godine </a:t>
            </a:r>
          </a:p>
          <a:p>
            <a:pPr algn="just">
              <a:buFont typeface="Wingdings" pitchFamily="2" charset="2"/>
              <a:buChar char="Ø"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Program za područja aktivnosti u predškolskom vaspitanju i obrazovanju  </a:t>
            </a: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đece 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uzrasta od 3-6 godina</a:t>
            </a:r>
          </a:p>
          <a:p>
            <a:pPr algn="just">
              <a:buFont typeface="Wingdings" pitchFamily="2" charset="2"/>
              <a:buChar char="Ø"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Područje aktivnosti- Engleski jezik</a:t>
            </a:r>
          </a:p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Times New Roman" pitchFamily="18" charset="0"/>
                <a:cs typeface="Times New Roman" pitchFamily="18" charset="0"/>
              </a:rPr>
              <a:t>Program prelaska iz vrtića u osnovnu školu – Tranzicioni program</a:t>
            </a:r>
          </a:p>
          <a:p>
            <a:pPr algn="just">
              <a:buFont typeface="Wingdings" pitchFamily="2" charset="2"/>
              <a:buChar char="Ø"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Obrazovanje za održivi razvoj u okviru područja aktivnosti u predškolskom vaspitanju i obrazovanju</a:t>
            </a:r>
          </a:p>
          <a:p>
            <a:pPr algn="just">
              <a:buFont typeface="Wingdings" pitchFamily="2" charset="2"/>
              <a:buChar char="Ø"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Interaktivna služba</a:t>
            </a:r>
          </a:p>
          <a:p>
            <a:pPr algn="just">
              <a:buFont typeface="Wingdings" pitchFamily="2" charset="2"/>
              <a:buChar char="Ø"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Specijalna olimpijada „Mladi sportisti“</a:t>
            </a:r>
          </a:p>
          <a:p>
            <a:pPr algn="just">
              <a:buFont typeface="Wingdings" pitchFamily="2" charset="2"/>
              <a:buChar char="Ø"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Program saradnje sa porodicom</a:t>
            </a:r>
          </a:p>
          <a:p>
            <a:pPr algn="just">
              <a:buFont typeface="Wingdings" pitchFamily="2" charset="2"/>
              <a:buChar char="Ø"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Pozitivno roditeljstvo za cjeloživotno zdravlje </a:t>
            </a:r>
            <a:endParaRPr lang="sl-SI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inkluzije</a:t>
            </a:r>
          </a:p>
          <a:p>
            <a:pPr algn="just">
              <a:buFont typeface="Wingdings" pitchFamily="2" charset="2"/>
              <a:buChar char="Ø"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Preduzetničko učenje</a:t>
            </a:r>
          </a:p>
          <a:p>
            <a:pPr algn="just">
              <a:buFont typeface="Wingdings" pitchFamily="2" charset="2"/>
              <a:buChar char="Ø"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Uključivanje </a:t>
            </a: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đece 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populacije 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pred polazak u školu</a:t>
            </a:r>
            <a:r>
              <a:rPr lang="sl-SI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49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sl-SI" dirty="0" smtClean="0"/>
              <a:t/>
            </a:r>
            <a:br>
              <a:rPr lang="sl-SI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2400"/>
            <a:ext cx="8001000" cy="6553200"/>
          </a:xfrm>
        </p:spPr>
        <p:txBody>
          <a:bodyPr>
            <a:normAutofit fontScale="25000" lnSpcReduction="20000"/>
          </a:bodyPr>
          <a:lstStyle/>
          <a:p>
            <a:pPr algn="ctr">
              <a:buFont typeface="Arial" charset="0"/>
              <a:buChar char="•"/>
            </a:pPr>
            <a:r>
              <a:rPr lang="en-US" sz="72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Specifičnosti</a:t>
            </a:r>
            <a:r>
              <a:rPr lang="en-US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rada naše </a:t>
            </a:r>
            <a:r>
              <a:rPr lang="en-US" sz="72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Ustanove</a:t>
            </a:r>
            <a:r>
              <a:rPr lang="en-US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 ogledaju u učešću u mnogim</a:t>
            </a:r>
            <a:r>
              <a:rPr lang="en-US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projek</a:t>
            </a:r>
            <a:r>
              <a:rPr lang="sr-Latn-RS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tima internog i eksternog karaktera </a:t>
            </a:r>
            <a:r>
              <a:rPr lang="en-US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Arial" charset="0"/>
              <a:buChar char="•"/>
            </a:pPr>
            <a:endParaRPr lang="sl-SI" sz="72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i="1" u="sng" dirty="0" err="1" smtClean="0">
                <a:latin typeface="Times New Roman" pitchFamily="18" charset="0"/>
                <a:cs typeface="Times New Roman" pitchFamily="18" charset="0"/>
              </a:rPr>
              <a:t>Smotra</a:t>
            </a:r>
            <a:r>
              <a:rPr lang="en-US" sz="72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i="1" u="sng" dirty="0" err="1" smtClean="0">
                <a:latin typeface="Times New Roman" pitchFamily="18" charset="0"/>
                <a:cs typeface="Times New Roman" pitchFamily="18" charset="0"/>
              </a:rPr>
              <a:t>dječijeg</a:t>
            </a:r>
            <a:r>
              <a:rPr lang="en-US" sz="72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i="1" u="sng" dirty="0" err="1" smtClean="0">
                <a:latin typeface="Times New Roman" pitchFamily="18" charset="0"/>
                <a:cs typeface="Times New Roman" pitchFamily="18" charset="0"/>
              </a:rPr>
              <a:t>folklornog</a:t>
            </a:r>
            <a:r>
              <a:rPr lang="en-US" sz="72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i="1" u="sng" dirty="0" err="1" smtClean="0">
                <a:latin typeface="Times New Roman" pitchFamily="18" charset="0"/>
                <a:cs typeface="Times New Roman" pitchFamily="18" charset="0"/>
              </a:rPr>
              <a:t>stvaralaštva</a:t>
            </a:r>
            <a:r>
              <a:rPr lang="sr-Latn-RS" sz="7200" b="1" i="1" u="sng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sl-SI" sz="7200" b="1" i="1" u="sng" dirty="0" smtClean="0">
                <a:latin typeface="Times New Roman" pitchFamily="18" charset="0"/>
                <a:cs typeface="Times New Roman" pitchFamily="18" charset="0"/>
              </a:rPr>
              <a:t>Kolonija </a:t>
            </a:r>
            <a:r>
              <a:rPr lang="sl-SI" sz="7200" b="1" i="1" u="sng" dirty="0">
                <a:latin typeface="Times New Roman" pitchFamily="18" charset="0"/>
                <a:cs typeface="Times New Roman" pitchFamily="18" charset="0"/>
              </a:rPr>
              <a:t>dječijeg </a:t>
            </a:r>
            <a:r>
              <a:rPr lang="sl-SI" sz="7200" b="1" i="1" u="sng" dirty="0" smtClean="0">
                <a:latin typeface="Times New Roman" pitchFamily="18" charset="0"/>
                <a:cs typeface="Times New Roman" pitchFamily="18" charset="0"/>
              </a:rPr>
              <a:t>prijateljstva; </a:t>
            </a:r>
            <a:r>
              <a:rPr lang="pt-BR" sz="7200" b="1" i="1" u="sng" dirty="0" smtClean="0">
                <a:latin typeface="Times New Roman" pitchFamily="18" charset="0"/>
                <a:cs typeface="Times New Roman" pitchFamily="18" charset="0"/>
              </a:rPr>
              <a:t>Hor </a:t>
            </a:r>
            <a:r>
              <a:rPr lang="pt-BR" sz="7200" b="1" i="1" u="sng" dirty="0">
                <a:latin typeface="Times New Roman" pitchFamily="18" charset="0"/>
                <a:cs typeface="Times New Roman" pitchFamily="18" charset="0"/>
              </a:rPr>
              <a:t>„Bašta mašte</a:t>
            </a:r>
            <a:r>
              <a:rPr lang="pt-BR" sz="7200" b="1" i="1" u="sng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sr-Latn-RS" sz="7200" b="1" i="1" u="sng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7200" b="1" i="1" u="sng" dirty="0" smtClean="0">
                <a:latin typeface="Times New Roman" pitchFamily="18" charset="0"/>
                <a:cs typeface="Times New Roman" pitchFamily="18" charset="0"/>
              </a:rPr>
              <a:t>Mala </a:t>
            </a:r>
            <a:r>
              <a:rPr lang="en-US" sz="7200" b="1" i="1" u="sng" dirty="0" err="1" smtClean="0">
                <a:latin typeface="Times New Roman" pitchFamily="18" charset="0"/>
                <a:cs typeface="Times New Roman" pitchFamily="18" charset="0"/>
              </a:rPr>
              <a:t>matura</a:t>
            </a:r>
            <a:r>
              <a:rPr lang="sr-Latn-RS" sz="7200" b="1" i="1" u="sng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sl-SI" sz="7200" b="1" i="1" u="sng" dirty="0" smtClean="0">
                <a:latin typeface="Times New Roman" pitchFamily="18" charset="0"/>
                <a:cs typeface="Times New Roman" pitchFamily="18" charset="0"/>
              </a:rPr>
              <a:t>Galerija </a:t>
            </a:r>
            <a:r>
              <a:rPr lang="sl-SI" sz="7200" b="1" i="1" u="sng" dirty="0">
                <a:latin typeface="Times New Roman" pitchFamily="18" charset="0"/>
                <a:cs typeface="Times New Roman" pitchFamily="18" charset="0"/>
              </a:rPr>
              <a:t>„Bašta mašte’’</a:t>
            </a:r>
            <a:r>
              <a:rPr lang="en-US" sz="72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7200" b="1" i="1" u="sng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vi-VN" sz="7200" b="1" i="1" u="sng" dirty="0" smtClean="0">
                <a:latin typeface="Times New Roman" pitchFamily="18" charset="0"/>
                <a:cs typeface="Times New Roman" pitchFamily="18" charset="0"/>
              </a:rPr>
              <a:t>Učešće </a:t>
            </a:r>
            <a:r>
              <a:rPr lang="vi-VN" sz="7200" b="1" i="1" u="sng" dirty="0">
                <a:latin typeface="Times New Roman" pitchFamily="18" charset="0"/>
                <a:cs typeface="Times New Roman" pitchFamily="18" charset="0"/>
              </a:rPr>
              <a:t>na mnogobrojnim likovni</a:t>
            </a:r>
            <a:r>
              <a:rPr lang="sl-SI" sz="7200" b="1" i="1" u="sng" dirty="0">
                <a:latin typeface="Times New Roman" pitchFamily="18" charset="0"/>
                <a:cs typeface="Times New Roman" pitchFamily="18" charset="0"/>
              </a:rPr>
              <a:t>m k</a:t>
            </a:r>
            <a:r>
              <a:rPr lang="vi-VN" sz="7200" b="1" i="1" u="sng" dirty="0">
                <a:latin typeface="Times New Roman" pitchFamily="18" charset="0"/>
                <a:cs typeface="Times New Roman" pitchFamily="18" charset="0"/>
              </a:rPr>
              <a:t>onkursima širom </a:t>
            </a:r>
            <a:r>
              <a:rPr lang="vi-VN" sz="7200" b="1" i="1" u="sng" dirty="0" smtClean="0">
                <a:latin typeface="Times New Roman" pitchFamily="18" charset="0"/>
                <a:cs typeface="Times New Roman" pitchFamily="18" charset="0"/>
              </a:rPr>
              <a:t>Evrope</a:t>
            </a:r>
            <a:r>
              <a:rPr lang="sr-Latn-RS" sz="72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2296" indent="0" algn="just">
              <a:buNone/>
            </a:pPr>
            <a:r>
              <a:rPr lang="sr-Latn-RS" sz="7200" b="1" i="1" dirty="0" smtClean="0">
                <a:latin typeface="Times New Roman" pitchFamily="18" charset="0"/>
                <a:cs typeface="Times New Roman" pitchFamily="18" charset="0"/>
              </a:rPr>
              <a:t>... A  zatim...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l-SI" sz="7200" dirty="0">
                <a:latin typeface="Times New Roman" pitchFamily="18" charset="0"/>
                <a:cs typeface="Times New Roman" pitchFamily="18" charset="0"/>
              </a:rPr>
              <a:t>Učešće na BAPTI (Balkanski savez udruženja vaspitača)</a:t>
            </a:r>
          </a:p>
          <a:p>
            <a:pPr>
              <a:buFont typeface="Wingdings" pitchFamily="2" charset="2"/>
              <a:buChar char="Ø"/>
            </a:pPr>
            <a:r>
              <a:rPr lang="sl-SI" sz="7200" dirty="0">
                <a:latin typeface="Times New Roman" pitchFamily="18" charset="0"/>
                <a:cs typeface="Times New Roman" pitchFamily="18" charset="0"/>
              </a:rPr>
              <a:t>Učešće na Stručnim </a:t>
            </a: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sl-SI" sz="7200" dirty="0">
                <a:latin typeface="Times New Roman" pitchFamily="18" charset="0"/>
                <a:cs typeface="Times New Roman" pitchFamily="18" charset="0"/>
              </a:rPr>
              <a:t>usretima medicinskih sestara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Srbije</a:t>
            </a:r>
          </a:p>
          <a:p>
            <a:pPr>
              <a:buFont typeface="Wingdings" pitchFamily="2" charset="2"/>
              <a:buChar char="Ø"/>
            </a:pP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Učešće na Stručnim susretima vaspitača Srbije-međunarodnog karaktera</a:t>
            </a:r>
          </a:p>
          <a:p>
            <a:pPr>
              <a:buFont typeface="Wingdings" pitchFamily="2" charset="2"/>
              <a:buChar char="Ø"/>
            </a:pP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Učešće na Stručnim susretima odgajatelja Federacije BIH -a</a:t>
            </a:r>
          </a:p>
          <a:p>
            <a:pPr>
              <a:buFont typeface="Wingdings" pitchFamily="2" charset="2"/>
              <a:buChar char="Ø"/>
            </a:pP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Učešće na Stručnim susretima pedagoga Srbije</a:t>
            </a:r>
          </a:p>
          <a:p>
            <a:pPr>
              <a:buFont typeface="Wingdings" pitchFamily="2" charset="2"/>
              <a:buChar char="Ø"/>
            </a:pP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Razmjena vaspitača u organizaciji BAPTE</a:t>
            </a:r>
          </a:p>
          <a:p>
            <a:pPr>
              <a:buFont typeface="Wingdings" pitchFamily="2" charset="2"/>
              <a:buChar char="Ø"/>
            </a:pP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Učešće na Stručno -znanstvenom skupu međunarodnog karaktera  - Hrvatska</a:t>
            </a:r>
          </a:p>
          <a:p>
            <a:pPr>
              <a:buFont typeface="Wingdings" pitchFamily="2" charset="2"/>
              <a:buChar char="Ø"/>
            </a:pP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Učešće na raznim domaćim i međunarodnim seminarima</a:t>
            </a:r>
          </a:p>
          <a:p>
            <a:pPr>
              <a:buFont typeface="Wingdings" pitchFamily="2" charset="2"/>
              <a:buChar char="Ø"/>
            </a:pP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Učešće u Udruženju medicinskih sestara PU Crne Gore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70000"/>
              </a:lnSpc>
              <a:buNone/>
            </a:pP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Više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od </a:t>
            </a:r>
            <a:r>
              <a:rPr lang="en-US" sz="7200" u="sng" dirty="0" err="1" smtClean="0">
                <a:latin typeface="Times New Roman" pitchFamily="18" charset="0"/>
                <a:cs typeface="Times New Roman" pitchFamily="18" charset="0"/>
              </a:rPr>
              <a:t>vijeka</a:t>
            </a:r>
            <a:r>
              <a:rPr lang="en-US" sz="7200" u="sng" dirty="0" smtClean="0">
                <a:latin typeface="Times New Roman" pitchFamily="18" charset="0"/>
                <a:cs typeface="Times New Roman" pitchFamily="18" charset="0"/>
              </a:rPr>
              <a:t> Ustanova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ispisuje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istoriju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predškolskog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vaspitanja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obrazovanja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7200" u="sng" dirty="0" err="1" smtClean="0">
                <a:latin typeface="Times New Roman" pitchFamily="18" charset="0"/>
                <a:cs typeface="Times New Roman" pitchFamily="18" charset="0"/>
              </a:rPr>
              <a:t>Trud</a:t>
            </a:r>
            <a:r>
              <a:rPr lang="en-US" sz="72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i rad </a:t>
            </a:r>
            <a:r>
              <a:rPr lang="sr-Latn-RS" sz="7200" u="sng" smtClean="0">
                <a:latin typeface="Times New Roman" pitchFamily="18" charset="0"/>
                <a:cs typeface="Times New Roman" pitchFamily="18" charset="0"/>
              </a:rPr>
              <a:t>su </a:t>
            </a:r>
            <a:r>
              <a:rPr lang="sr-Latn-RS" sz="7200" u="sng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7200" u="sng" smtClean="0">
                <a:latin typeface="Times New Roman" pitchFamily="18" charset="0"/>
                <a:cs typeface="Times New Roman" pitchFamily="18" charset="0"/>
              </a:rPr>
              <a:t>pažen</a:t>
            </a:r>
            <a:r>
              <a:rPr lang="sr-Latn-RS" sz="7200" u="sng" dirty="0" smtClean="0">
                <a:latin typeface="Times New Roman" pitchFamily="18" charset="0"/>
                <a:cs typeface="Times New Roman" pitchFamily="18" charset="0"/>
              </a:rPr>
              <a:t>i i</a:t>
            </a:r>
            <a:r>
              <a:rPr lang="en-US" sz="72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dokaz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su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mnogobrojna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priznanja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7200" u="sng" dirty="0" err="1">
                <a:latin typeface="Times New Roman" pitchFamily="18" charset="0"/>
                <a:cs typeface="Times New Roman" pitchFamily="18" charset="0"/>
              </a:rPr>
              <a:t>prestižne</a:t>
            </a:r>
            <a:r>
              <a:rPr lang="en-US" sz="7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u="sng" dirty="0" err="1" smtClean="0">
                <a:latin typeface="Times New Roman" pitchFamily="18" charset="0"/>
                <a:cs typeface="Times New Roman" pitchFamily="18" charset="0"/>
              </a:rPr>
              <a:t>nagrade</a:t>
            </a:r>
            <a:r>
              <a:rPr lang="en-US" sz="72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7200" u="sng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Državna nagrada u oblasti obrazovanja i vaspitanja “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Oktoih</a:t>
            </a: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“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13.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novembar</a:t>
            </a: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ska“ nagrada Prijestonice Cetinje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Zlatne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medalje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 i plakete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novosadskog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sajma</a:t>
            </a:r>
            <a:r>
              <a:rPr lang="sr-Latn-RS" sz="7200" dirty="0">
                <a:latin typeface="Times New Roman" pitchFamily="18" charset="0"/>
                <a:cs typeface="Times New Roman" pitchFamily="18" charset="0"/>
              </a:rPr>
              <a:t> „Putokazi“.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l-SI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l-SI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l-SI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l-SI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l-SI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l-SI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l-SI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16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9EE9978-55CA-4917-83C7-B509AEB959EE}"/>
</file>

<file path=customXml/itemProps2.xml><?xml version="1.0" encoding="utf-8"?>
<ds:datastoreItem xmlns:ds="http://schemas.openxmlformats.org/officeDocument/2006/customXml" ds:itemID="{432FF379-4602-41FE-96F5-7357D662292A}"/>
</file>

<file path=customXml/itemProps3.xml><?xml version="1.0" encoding="utf-8"?>
<ds:datastoreItem xmlns:ds="http://schemas.openxmlformats.org/officeDocument/2006/customXml" ds:itemID="{A2CC3D5A-01FE-432F-98E5-28D26B6EB1D6}"/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768</TotalTime>
  <Words>547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Solstice</vt:lpstr>
      <vt:lpstr>JPU „Zagorka Ivanović“</vt:lpstr>
      <vt:lpstr>        Osnovni podaci o Ustanovi * Istorijat</vt:lpstr>
      <vt:lpstr> </vt:lpstr>
      <vt:lpstr>Programi koji se realizuju u Ustanovi: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JPU „Zagorka Ivanović“</dc:title>
  <dc:creator>win7</dc:creator>
  <cp:lastModifiedBy>Tamara Milic</cp:lastModifiedBy>
  <cp:revision>90</cp:revision>
  <dcterms:created xsi:type="dcterms:W3CDTF">2019-09-04T15:23:23Z</dcterms:created>
  <dcterms:modified xsi:type="dcterms:W3CDTF">2019-09-17T12:17:01Z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