
<file path=[Content_Types].xml><?xml version="1.0" encoding="utf-8"?>
<Types xmlns="http://schemas.openxmlformats.org/package/2006/content-types"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D6ED3-15E3-4A95-8AE0-D7FE15B75906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3D947-D514-46AC-955A-D4C3803B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7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D6ED3-15E3-4A95-8AE0-D7FE15B75906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3D947-D514-46AC-955A-D4C3803B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94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D6ED3-15E3-4A95-8AE0-D7FE15B75906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3D947-D514-46AC-955A-D4C3803B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98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D6ED3-15E3-4A95-8AE0-D7FE15B75906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3D947-D514-46AC-955A-D4C3803B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89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D6ED3-15E3-4A95-8AE0-D7FE15B75906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3D947-D514-46AC-955A-D4C3803B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21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D6ED3-15E3-4A95-8AE0-D7FE15B75906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3D947-D514-46AC-955A-D4C3803B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99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D6ED3-15E3-4A95-8AE0-D7FE15B75906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3D947-D514-46AC-955A-D4C3803B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60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D6ED3-15E3-4A95-8AE0-D7FE15B75906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3D947-D514-46AC-955A-D4C3803B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22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D6ED3-15E3-4A95-8AE0-D7FE15B75906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3D947-D514-46AC-955A-D4C3803B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72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D6ED3-15E3-4A95-8AE0-D7FE15B75906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3D947-D514-46AC-955A-D4C3803B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758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D6ED3-15E3-4A95-8AE0-D7FE15B75906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3D947-D514-46AC-955A-D4C3803B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783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D6ED3-15E3-4A95-8AE0-D7FE15B75906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3D947-D514-46AC-955A-D4C3803B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08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844408" cy="1728192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Organizaciona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jedinica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pred</a:t>
            </a:r>
            <a:r>
              <a:rPr lang="sr-Latn-ME" sz="3200" b="1" dirty="0" smtClean="0"/>
              <a:t>školskog vaspitanja i obrazovanja pri O.Š. „Bajo Jojić“ - Andrijevica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32857"/>
            <a:ext cx="6048672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218724"/>
            <a:ext cx="2808312" cy="3268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3212978"/>
            <a:ext cx="3240359" cy="3274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140968"/>
            <a:ext cx="1296182" cy="108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908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Osnovni podaci o ustanovi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544616"/>
          </a:xfrm>
        </p:spPr>
        <p:txBody>
          <a:bodyPr>
            <a:normAutofit/>
          </a:bodyPr>
          <a:lstStyle/>
          <a:p>
            <a:pPr algn="just"/>
            <a:r>
              <a:rPr lang="sr-Latn-ME" sz="1600" dirty="0" smtClean="0"/>
              <a:t>U </a:t>
            </a:r>
            <a:r>
              <a:rPr lang="sr-Latn-ME" sz="1600" dirty="0" smtClean="0"/>
              <a:t>Andrijevici se</a:t>
            </a:r>
            <a:r>
              <a:rPr lang="sr-Latn-ME" sz="1600" dirty="0" smtClean="0"/>
              <a:t>,</a:t>
            </a:r>
            <a:r>
              <a:rPr lang="en-US" sz="1600" dirty="0" smtClean="0"/>
              <a:t> </a:t>
            </a:r>
            <a:r>
              <a:rPr lang="sr-Latn-ME" sz="1600" dirty="0" smtClean="0"/>
              <a:t>u </a:t>
            </a:r>
            <a:r>
              <a:rPr lang="sr-Latn-ME" sz="1600" dirty="0" smtClean="0"/>
              <a:t>zgradi žandermerije 1959.godine otvorio vrtić kao samostalna ustanova. </a:t>
            </a:r>
            <a:endParaRPr lang="en-US" sz="1600" dirty="0" smtClean="0"/>
          </a:p>
          <a:p>
            <a:pPr algn="just"/>
            <a:r>
              <a:rPr lang="sr-Latn-ME" sz="1600" dirty="0" smtClean="0"/>
              <a:t>Poslije </a:t>
            </a:r>
            <a:r>
              <a:rPr lang="sr-Latn-ME" sz="1600" dirty="0" smtClean="0"/>
              <a:t>nekoliko godina podiže se nova zgrada za opštinu i vrtić se preseljava u jednu od tih prostorija. </a:t>
            </a:r>
            <a:endParaRPr lang="en-US" sz="1600" dirty="0" smtClean="0"/>
          </a:p>
          <a:p>
            <a:pPr algn="just"/>
            <a:r>
              <a:rPr lang="sr-Latn-ME" sz="1600" dirty="0" smtClean="0"/>
              <a:t>1966</a:t>
            </a:r>
            <a:r>
              <a:rPr lang="sr-Latn-ME" sz="1600" dirty="0" smtClean="0"/>
              <a:t>. </a:t>
            </a:r>
            <a:r>
              <a:rPr lang="en-US" sz="1600" dirty="0" err="1"/>
              <a:t>pripojen</a:t>
            </a:r>
            <a:r>
              <a:rPr lang="en-US" sz="1600" dirty="0"/>
              <a:t> </a:t>
            </a:r>
            <a:r>
              <a:rPr lang="sr-Latn-ME" sz="1600" dirty="0"/>
              <a:t>Dječiji </a:t>
            </a:r>
            <a:r>
              <a:rPr lang="sr-Latn-ME" sz="1600" dirty="0" smtClean="0"/>
              <a:t>vrtić</a:t>
            </a:r>
            <a:r>
              <a:rPr lang="en-US" sz="1600" dirty="0" smtClean="0"/>
              <a:t> </a:t>
            </a:r>
            <a:r>
              <a:rPr lang="sr-Latn-ME" sz="1600" dirty="0" smtClean="0"/>
              <a:t>Osnovn</a:t>
            </a:r>
            <a:r>
              <a:rPr lang="en-US" sz="1600" dirty="0" err="1" smtClean="0"/>
              <a:t>oj</a:t>
            </a:r>
            <a:r>
              <a:rPr lang="sr-Latn-ME" sz="1600" dirty="0" smtClean="0"/>
              <a:t> </a:t>
            </a:r>
            <a:r>
              <a:rPr lang="sr-Latn-ME" sz="1600" dirty="0" smtClean="0"/>
              <a:t>škol</a:t>
            </a:r>
            <a:r>
              <a:rPr lang="en-US" sz="1600" dirty="0" smtClean="0"/>
              <a:t>i</a:t>
            </a:r>
            <a:r>
              <a:rPr lang="sr-Latn-ME" sz="1600" dirty="0" smtClean="0"/>
              <a:t> </a:t>
            </a:r>
            <a:r>
              <a:rPr lang="sr-Latn-ME" sz="1600" dirty="0" smtClean="0"/>
              <a:t>„Bajo Jojić</a:t>
            </a:r>
            <a:r>
              <a:rPr lang="sr-Latn-ME" sz="1600" dirty="0" smtClean="0"/>
              <a:t>“. O</a:t>
            </a:r>
            <a:endParaRPr lang="en-US" sz="1600" dirty="0" smtClean="0"/>
          </a:p>
          <a:p>
            <a:pPr algn="just"/>
            <a:r>
              <a:rPr lang="sr-Latn-ME" sz="1600" dirty="0" smtClean="0"/>
              <a:t>Školske </a:t>
            </a:r>
            <a:r>
              <a:rPr lang="sr-Latn-ME" sz="1600" dirty="0" smtClean="0"/>
              <a:t>1981/1982. </a:t>
            </a:r>
            <a:r>
              <a:rPr lang="sr-Latn-ME" sz="1600" dirty="0" smtClean="0"/>
              <a:t>novoizgra</a:t>
            </a:r>
            <a:r>
              <a:rPr lang="en-US" sz="1600" dirty="0" smtClean="0"/>
              <a:t>đ</a:t>
            </a:r>
            <a:r>
              <a:rPr lang="sr-Latn-ME" sz="1600" dirty="0" smtClean="0"/>
              <a:t>en</a:t>
            </a:r>
            <a:r>
              <a:rPr lang="en-US" sz="1600" dirty="0" smtClean="0"/>
              <a:t>i</a:t>
            </a:r>
            <a:r>
              <a:rPr lang="sr-Latn-ME" sz="1600" dirty="0" smtClean="0"/>
              <a:t> objek</a:t>
            </a:r>
            <a:r>
              <a:rPr lang="en-US" sz="1600" dirty="0" smtClean="0"/>
              <a:t>at.</a:t>
            </a:r>
          </a:p>
          <a:p>
            <a:pPr algn="just"/>
            <a:r>
              <a:rPr lang="sr-Latn-ME" sz="1600" dirty="0" smtClean="0"/>
              <a:t>Vrtić </a:t>
            </a:r>
            <a:r>
              <a:rPr lang="sr-Latn-ME" sz="1600" dirty="0" smtClean="0"/>
              <a:t>raspolaže sa dvije prostorije za boravak </a:t>
            </a:r>
            <a:r>
              <a:rPr lang="en-US" sz="1600" dirty="0" smtClean="0"/>
              <a:t>đ</a:t>
            </a:r>
            <a:r>
              <a:rPr lang="sr-Latn-ME" sz="1600" dirty="0" smtClean="0"/>
              <a:t>ece,kuhinjom i trpezarijom. </a:t>
            </a:r>
            <a:endParaRPr lang="sr-Latn-ME" sz="1600" dirty="0"/>
          </a:p>
          <a:p>
            <a:pPr algn="just"/>
            <a:r>
              <a:rPr lang="sr-Latn-ME" sz="1600" dirty="0" smtClean="0"/>
              <a:t>Ukupan </a:t>
            </a:r>
            <a:r>
              <a:rPr lang="sr-Latn-ME" sz="1600" dirty="0" smtClean="0"/>
              <a:t>broj zaposlenih u našem vrtiću je jedanaest,od čega:</a:t>
            </a:r>
          </a:p>
          <a:p>
            <a:pPr algn="just">
              <a:buFontTx/>
              <a:buChar char="-"/>
            </a:pPr>
            <a:r>
              <a:rPr lang="sr-Latn-ME" sz="1600" dirty="0" smtClean="0"/>
              <a:t>1 direktor,</a:t>
            </a:r>
          </a:p>
          <a:p>
            <a:pPr algn="just">
              <a:buFontTx/>
              <a:buChar char="-"/>
            </a:pPr>
            <a:r>
              <a:rPr lang="sr-Latn-ME" sz="1600" dirty="0" smtClean="0"/>
              <a:t>1 stručni saradnik (pedagoškinja),</a:t>
            </a:r>
          </a:p>
          <a:p>
            <a:pPr algn="just">
              <a:buFontTx/>
              <a:buChar char="-"/>
            </a:pPr>
            <a:r>
              <a:rPr lang="sr-Latn-ME" sz="1600" dirty="0" smtClean="0"/>
              <a:t>6 vaspitača,</a:t>
            </a:r>
          </a:p>
          <a:p>
            <a:pPr algn="just">
              <a:buFontTx/>
              <a:buChar char="-"/>
            </a:pPr>
            <a:r>
              <a:rPr lang="sr-Latn-ME" sz="1600" dirty="0" smtClean="0"/>
              <a:t>3 pomoćna radnika.</a:t>
            </a:r>
          </a:p>
          <a:p>
            <a:pPr marL="0" indent="0" algn="just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8815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Osnovni podaci o đeci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 marL="0" indent="0">
              <a:buNone/>
            </a:pPr>
            <a:r>
              <a:rPr lang="sr-Latn-ME" dirty="0" smtClean="0"/>
              <a:t>    </a:t>
            </a:r>
            <a:r>
              <a:rPr lang="sr-Latn-ME" sz="1600" dirty="0" smtClean="0"/>
              <a:t>Vrtić broji tri vaspitne jedinice: matični vrtić, </a:t>
            </a:r>
            <a:r>
              <a:rPr lang="en-US" sz="1600" dirty="0" smtClean="0"/>
              <a:t>PO </a:t>
            </a:r>
            <a:r>
              <a:rPr lang="sr-Latn-ME" sz="1600" dirty="0" smtClean="0"/>
              <a:t>Trešnjevo, </a:t>
            </a:r>
            <a:r>
              <a:rPr lang="en-US" sz="1600" dirty="0" smtClean="0"/>
              <a:t>PO </a:t>
            </a:r>
            <a:r>
              <a:rPr lang="sr-Latn-ME" sz="1600" dirty="0" smtClean="0"/>
              <a:t>Kralje i interaktivne službe u </a:t>
            </a:r>
            <a:r>
              <a:rPr lang="en-US" sz="1600" dirty="0" smtClean="0"/>
              <a:t> PO </a:t>
            </a:r>
            <a:r>
              <a:rPr lang="sr-Latn-ME" sz="1600" dirty="0" smtClean="0"/>
              <a:t>Zabrđ</a:t>
            </a:r>
            <a:r>
              <a:rPr lang="en-US" sz="1600" dirty="0" smtClean="0"/>
              <a:t>e</a:t>
            </a:r>
            <a:r>
              <a:rPr lang="sr-Latn-ME" sz="1600" dirty="0" smtClean="0"/>
              <a:t> i Gračanic</a:t>
            </a:r>
            <a:r>
              <a:rPr lang="en-US" sz="1600" dirty="0" smtClean="0"/>
              <a:t>a</a:t>
            </a:r>
            <a:r>
              <a:rPr lang="sr-Latn-ME" sz="1600" dirty="0" smtClean="0"/>
              <a:t>. Ukupan broj polaznika vrtića je 104, od čega je: 66 u matičnom vrtiću,21 u </a:t>
            </a:r>
            <a:r>
              <a:rPr lang="en-US" sz="1600" dirty="0" smtClean="0"/>
              <a:t>PO </a:t>
            </a:r>
            <a:r>
              <a:rPr lang="sr-Latn-ME" sz="1600" dirty="0" smtClean="0"/>
              <a:t>Trešnjev</a:t>
            </a:r>
            <a:r>
              <a:rPr lang="en-US" sz="1600" dirty="0" smtClean="0"/>
              <a:t>o</a:t>
            </a:r>
            <a:r>
              <a:rPr lang="sr-Latn-ME" sz="1600" dirty="0" smtClean="0"/>
              <a:t>, 10 u </a:t>
            </a:r>
            <a:r>
              <a:rPr lang="en-US" sz="1600" dirty="0" smtClean="0"/>
              <a:t>PO </a:t>
            </a:r>
            <a:r>
              <a:rPr lang="sr-Latn-ME" sz="1600" dirty="0" smtClean="0"/>
              <a:t>Kralje, 2 u IS Zabrđe i 5 u IS Gračanica.</a:t>
            </a:r>
          </a:p>
          <a:p>
            <a:pPr marL="0" indent="0">
              <a:buNone/>
            </a:pPr>
            <a:r>
              <a:rPr lang="sr-Latn-ME" sz="1600" dirty="0"/>
              <a:t> </a:t>
            </a:r>
            <a:r>
              <a:rPr lang="sr-Latn-ME" sz="1600" dirty="0" smtClean="0"/>
              <a:t>        U matičnom vrtiću imamo tri grupe: stariju,srednju i mlađu (u kojima se realizuje program  za područja aktivnosti u predškolskom vaspitanju i obrazovanju od 3 do 6 godina), dok </a:t>
            </a:r>
            <a:r>
              <a:rPr lang="en-US" sz="1600" dirty="0" smtClean="0"/>
              <a:t>PO </a:t>
            </a:r>
            <a:r>
              <a:rPr lang="sr-Latn-ME" sz="1600" dirty="0" smtClean="0"/>
              <a:t>Trešnjevo i </a:t>
            </a:r>
            <a:r>
              <a:rPr lang="en-US" sz="1600" dirty="0" smtClean="0"/>
              <a:t>PO </a:t>
            </a:r>
            <a:r>
              <a:rPr lang="sr-Latn-ME" sz="1600" dirty="0" smtClean="0"/>
              <a:t>Kralje imaju po jednu mješovitu grupu (u kojima se realizuje trosatni program za </a:t>
            </a:r>
            <a:r>
              <a:rPr lang="en-US" sz="1600" dirty="0" smtClean="0"/>
              <a:t>đ</a:t>
            </a:r>
            <a:r>
              <a:rPr lang="sr-Latn-ME" sz="1600" dirty="0" smtClean="0"/>
              <a:t>ecu od 3 do 6 godina).</a:t>
            </a:r>
          </a:p>
          <a:p>
            <a:pPr marL="0" indent="0">
              <a:buNone/>
            </a:pPr>
            <a:r>
              <a:rPr lang="sr-Latn-ME" sz="1600" dirty="0"/>
              <a:t> </a:t>
            </a:r>
            <a:r>
              <a:rPr lang="sr-Latn-ME" sz="1600" dirty="0" smtClean="0"/>
              <a:t>                                                                          </a:t>
            </a:r>
            <a:r>
              <a:rPr lang="sr-Latn-ME" sz="1600" b="1" dirty="0" smtClean="0"/>
              <a:t>MATIČNI   VRTIĆ</a:t>
            </a:r>
            <a:endParaRPr lang="en-US" sz="1600" b="1" dirty="0"/>
          </a:p>
        </p:txBody>
      </p:sp>
      <p:pic>
        <p:nvPicPr>
          <p:cNvPr id="2050" name="Picture 2" descr="C:\Users\vrtic\Desktop\Desa slike\Photo0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149078"/>
            <a:ext cx="2880320" cy="196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rtic\Desktop\SLIKE\64295375_2256530194609796_98138562181568921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49079"/>
            <a:ext cx="2880320" cy="194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9249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>
              <a:buNone/>
            </a:pPr>
            <a:r>
              <a:rPr lang="sr-Latn-ME" dirty="0" smtClean="0"/>
              <a:t>             </a:t>
            </a:r>
            <a:r>
              <a:rPr lang="en-US" sz="1600" b="1" dirty="0" smtClean="0"/>
              <a:t>PO </a:t>
            </a:r>
            <a:r>
              <a:rPr lang="sr-Latn-ME" sz="1600" b="1" dirty="0" smtClean="0"/>
              <a:t>Trešnjevo                                                                          </a:t>
            </a:r>
            <a:r>
              <a:rPr lang="en-US" sz="1600" b="1" dirty="0" smtClean="0"/>
              <a:t>PO </a:t>
            </a:r>
            <a:r>
              <a:rPr lang="sr-Latn-ME" sz="1600" b="1" dirty="0" smtClean="0"/>
              <a:t>Kralje</a:t>
            </a:r>
          </a:p>
          <a:p>
            <a:pPr marL="0" indent="0">
              <a:buNone/>
            </a:pPr>
            <a:endParaRPr lang="sr-Latn-ME" sz="1600" b="1" dirty="0"/>
          </a:p>
          <a:p>
            <a:pPr marL="0" indent="0">
              <a:buNone/>
            </a:pPr>
            <a:endParaRPr lang="sr-Latn-ME" sz="1600" b="1" dirty="0" smtClean="0"/>
          </a:p>
          <a:p>
            <a:pPr marL="0" indent="0">
              <a:buNone/>
            </a:pPr>
            <a:endParaRPr lang="sr-Latn-ME" sz="1600" b="1" dirty="0"/>
          </a:p>
          <a:p>
            <a:pPr marL="0" indent="0">
              <a:buNone/>
            </a:pPr>
            <a:endParaRPr lang="sr-Latn-ME" sz="1600" b="1" dirty="0" smtClean="0"/>
          </a:p>
          <a:p>
            <a:pPr marL="0" indent="0">
              <a:buNone/>
            </a:pPr>
            <a:endParaRPr lang="sr-Latn-ME" sz="1600" b="1" dirty="0"/>
          </a:p>
          <a:p>
            <a:pPr marL="0" indent="0">
              <a:buNone/>
            </a:pPr>
            <a:r>
              <a:rPr lang="sr-Latn-ME" sz="1600" b="1" dirty="0" smtClean="0"/>
              <a:t>       </a:t>
            </a:r>
          </a:p>
          <a:p>
            <a:pPr marL="0" indent="0">
              <a:buNone/>
            </a:pPr>
            <a:r>
              <a:rPr lang="en-US" sz="1600" b="1" dirty="0" smtClean="0"/>
              <a:t>                 IS </a:t>
            </a:r>
            <a:r>
              <a:rPr lang="sr-Latn-ME" sz="1600" b="1" dirty="0" smtClean="0"/>
              <a:t>Gračanica                            </a:t>
            </a:r>
            <a:r>
              <a:rPr lang="en-US" sz="1600" b="1" dirty="0" smtClean="0"/>
              <a:t>      IS </a:t>
            </a:r>
            <a:r>
              <a:rPr lang="sr-Latn-ME" sz="1600" b="1" dirty="0" smtClean="0"/>
              <a:t>Slatina                                    </a:t>
            </a:r>
            <a:r>
              <a:rPr lang="en-US" sz="1600" b="1" dirty="0" smtClean="0"/>
              <a:t>      </a:t>
            </a:r>
            <a:r>
              <a:rPr lang="sr-Latn-ME" sz="1600" b="1" dirty="0" smtClean="0"/>
              <a:t> </a:t>
            </a:r>
            <a:r>
              <a:rPr lang="en-US" sz="1600" b="1" dirty="0" smtClean="0"/>
              <a:t>IS </a:t>
            </a:r>
            <a:r>
              <a:rPr lang="sr-Latn-ME" sz="1600" b="1" dirty="0" smtClean="0"/>
              <a:t>Seoce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58010"/>
            <a:ext cx="2520280" cy="1512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273832"/>
            <a:ext cx="2736304" cy="1512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16" y="3717035"/>
            <a:ext cx="2157413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3717034"/>
            <a:ext cx="2340835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849" y="3717035"/>
            <a:ext cx="252028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7802" y="5445224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ME" sz="1400" dirty="0"/>
              <a:t>Od februara 2016. godine sa radom su po</a:t>
            </a:r>
            <a:r>
              <a:rPr lang="en-US" sz="1400" dirty="0"/>
              <a:t>č</a:t>
            </a:r>
            <a:r>
              <a:rPr lang="sr-Latn-ME" sz="1400" dirty="0"/>
              <a:t>ele interaktivne službe. Prva interaktivna služba otvorena je u </a:t>
            </a:r>
            <a:r>
              <a:rPr lang="en-US" sz="1400" dirty="0"/>
              <a:t>PO </a:t>
            </a:r>
            <a:r>
              <a:rPr lang="sr-Latn-ME" sz="1400" dirty="0"/>
              <a:t>Trešnjevo, a zatim su otvorene u </a:t>
            </a:r>
            <a:r>
              <a:rPr lang="en-US" sz="1400" dirty="0"/>
              <a:t>PO </a:t>
            </a:r>
            <a:r>
              <a:rPr lang="sr-Latn-ME" sz="1400" dirty="0"/>
              <a:t>Seoce, Slatina</a:t>
            </a:r>
            <a:r>
              <a:rPr lang="en-US" sz="1400" dirty="0"/>
              <a:t> i </a:t>
            </a:r>
            <a:r>
              <a:rPr lang="sr-Latn-ME" sz="1400" dirty="0"/>
              <a:t>Gračanica. Školske 2016/2017. interaktivna služba </a:t>
            </a:r>
            <a:r>
              <a:rPr lang="en-US" sz="1400" dirty="0"/>
              <a:t>PO </a:t>
            </a:r>
            <a:r>
              <a:rPr lang="sr-Latn-ME" sz="1400" dirty="0"/>
              <a:t>Trešnjevo prelazi u trosatni program,</a:t>
            </a:r>
            <a:r>
              <a:rPr lang="en-US" sz="1400" dirty="0"/>
              <a:t> </a:t>
            </a:r>
            <a:r>
              <a:rPr lang="sr-Latn-ME" sz="1400" dirty="0"/>
              <a:t>tako</a:t>
            </a:r>
            <a:r>
              <a:rPr lang="en-US" sz="1400" dirty="0"/>
              <a:t>đ</a:t>
            </a:r>
            <a:r>
              <a:rPr lang="sr-Latn-ME" sz="1400" dirty="0"/>
              <a:t>e se i u </a:t>
            </a:r>
            <a:r>
              <a:rPr lang="en-US" sz="1400" dirty="0"/>
              <a:t>PO </a:t>
            </a:r>
            <a:r>
              <a:rPr lang="sr-Latn-ME" sz="1400" dirty="0"/>
              <a:t>Kralje otvara trosatni program. Septembra 2016. godine po</a:t>
            </a:r>
            <a:r>
              <a:rPr lang="en-US" sz="1400" dirty="0"/>
              <a:t>č</a:t>
            </a:r>
            <a:r>
              <a:rPr lang="sr-Latn-ME" sz="1400" dirty="0"/>
              <a:t>inje sa radom interaktivna služba u </a:t>
            </a:r>
            <a:r>
              <a:rPr lang="en-US" sz="1400" dirty="0"/>
              <a:t>PO </a:t>
            </a:r>
            <a:r>
              <a:rPr lang="en-US" sz="1400" dirty="0" err="1"/>
              <a:t>Zabrđe</a:t>
            </a:r>
            <a:r>
              <a:rPr lang="sr-Latn-ME" sz="1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74328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sr-Latn-ME" sz="4000" dirty="0" smtClean="0"/>
              <a:t>Po čemu je ustanova prepoznatljiva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ME" sz="2000" dirty="0" smtClean="0"/>
              <a:t>Postoji </a:t>
            </a:r>
            <a:r>
              <a:rPr lang="sr-Latn-ME" sz="2000" dirty="0" smtClean="0"/>
              <a:t>jedna specifičnost po čemu je naša ustanova prepoznatljiva, a to je VRTIĆ U SASTAVU ŠKOLE. </a:t>
            </a:r>
            <a:endParaRPr lang="en-US" sz="2000" dirty="0" smtClean="0"/>
          </a:p>
          <a:p>
            <a:r>
              <a:rPr lang="sr-Latn-ME" sz="2000" dirty="0" smtClean="0"/>
              <a:t>Postojanje </a:t>
            </a:r>
            <a:r>
              <a:rPr lang="sr-Latn-ME" sz="2000" dirty="0" smtClean="0"/>
              <a:t>vrtića u školi je pružalo mogućnost đacima prvog ciklusa da budu obuhvaćeni produženim boravkom,</a:t>
            </a:r>
            <a:r>
              <a:rPr lang="en-US" sz="2000" dirty="0" smtClean="0"/>
              <a:t> </a:t>
            </a:r>
            <a:r>
              <a:rPr lang="sr-Latn-ME" sz="2000" dirty="0" smtClean="0"/>
              <a:t>kao i mogućnost da se predškolci mogu upoznati sa prostorijama škole i nastavnim kadrom</a:t>
            </a:r>
            <a:r>
              <a:rPr lang="en-US" sz="2000" dirty="0" smtClean="0"/>
              <a:t> </a:t>
            </a:r>
            <a:r>
              <a:rPr lang="sr-Latn-ME" sz="2000" dirty="0" smtClean="0"/>
              <a:t>sa kojim će se kasnije i susresti</a:t>
            </a:r>
            <a:r>
              <a:rPr lang="sr-Latn-ME" sz="2000" dirty="0" smtClean="0"/>
              <a:t>.</a:t>
            </a:r>
            <a:endParaRPr lang="en-US" sz="2000" dirty="0" smtClean="0"/>
          </a:p>
          <a:p>
            <a:r>
              <a:rPr lang="sr-Latn-RS" sz="2000" b="1" dirty="0" smtClean="0">
                <a:solidFill>
                  <a:srgbClr val="FF0000"/>
                </a:solidFill>
              </a:rPr>
              <a:t>Ukazujemo da je posebno preoznato da se program prelaska iz vrtića u osnovnu školu u našoj Ustanovi posebno ističe jer u koninuitetu pratimo đecu i zapažemo benefite ranog učenja.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709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4A3C54D-66EC-4389-90EB-DB39BC63EF3E}"/>
</file>

<file path=customXml/itemProps2.xml><?xml version="1.0" encoding="utf-8"?>
<ds:datastoreItem xmlns:ds="http://schemas.openxmlformats.org/officeDocument/2006/customXml" ds:itemID="{7385D2EC-D322-45F4-BC2D-15153556F676}"/>
</file>

<file path=customXml/itemProps3.xml><?xml version="1.0" encoding="utf-8"?>
<ds:datastoreItem xmlns:ds="http://schemas.openxmlformats.org/officeDocument/2006/customXml" ds:itemID="{8525058C-3983-448F-9BB6-E38A1A4325CF}"/>
</file>

<file path=docProps/app.xml><?xml version="1.0" encoding="utf-8"?>
<Properties xmlns="http://schemas.openxmlformats.org/officeDocument/2006/extended-properties" xmlns:vt="http://schemas.openxmlformats.org/officeDocument/2006/docPropsVTypes">
  <TotalTime>1468</TotalTime>
  <Words>419</Words>
  <Application>Microsoft Office PowerPoint</Application>
  <PresentationFormat>On-screen Show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Organizaciona jedinica predškolskog vaspitanja i obrazovanja pri O.Š. „Bajo Jojić“ - Andrijevica</vt:lpstr>
      <vt:lpstr>Osnovni podaci o ustanovi</vt:lpstr>
      <vt:lpstr>Osnovni podaci o đeci</vt:lpstr>
      <vt:lpstr>PowerPoint Presentation</vt:lpstr>
      <vt:lpstr>Po čemu je ustanova prepoznatljiva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Organizaciona jedinica predškolskog vaspitanja i obrazovanja pri O.Š. „Bajo Jojić“ - Andrijevica</dc:title>
  <dc:creator>vrtic</dc:creator>
  <cp:lastModifiedBy>Tamara Milic</cp:lastModifiedBy>
  <cp:revision>23</cp:revision>
  <dcterms:created xsi:type="dcterms:W3CDTF">2019-09-09T10:13:49Z</dcterms:created>
  <dcterms:modified xsi:type="dcterms:W3CDTF">2019-09-18T08:01:14Z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