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523999"/>
          </a:xfrm>
        </p:spPr>
        <p:txBody>
          <a:bodyPr/>
          <a:lstStyle/>
          <a:p>
            <a:r>
              <a:rPr lang="en-US" dirty="0" smtClean="0"/>
              <a:t>JAVNA PRED</a:t>
            </a:r>
            <a:r>
              <a:rPr lang="sr-Latn-ME" dirty="0" smtClean="0"/>
              <a:t>ŠKOLSKA USTANOVA  “BAMBI” TIVAT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sr-Latn-ME" dirty="0" smtClean="0"/>
              <a:t>LOGO UBACIT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62" y="2348880"/>
            <a:ext cx="3267075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82000" cy="634082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O </a:t>
            </a:r>
            <a:r>
              <a:rPr lang="sr-Latn-ME" dirty="0" smtClean="0"/>
              <a:t>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7606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en-US" dirty="0" err="1" smtClean="0"/>
              <a:t>organizovani</a:t>
            </a:r>
            <a:r>
              <a:rPr lang="en-US" dirty="0" smtClean="0"/>
              <a:t> </a:t>
            </a:r>
            <a:r>
              <a:rPr lang="en-US" dirty="0" err="1" smtClean="0"/>
              <a:t>oblik</a:t>
            </a:r>
            <a:r>
              <a:rPr lang="en-US" dirty="0" smtClean="0"/>
              <a:t> </a:t>
            </a:r>
            <a:r>
              <a:rPr lang="en-US" dirty="0" err="1" smtClean="0"/>
              <a:t>pred</a:t>
            </a:r>
            <a:r>
              <a:rPr lang="sr-Latn-ME" dirty="0" smtClean="0"/>
              <a:t>školskog </a:t>
            </a:r>
            <a:r>
              <a:rPr lang="sr-Latn-ME" dirty="0" smtClean="0"/>
              <a:t>vaspitanja</a:t>
            </a:r>
            <a:r>
              <a:rPr lang="en-US" dirty="0" smtClean="0"/>
              <a:t> </a:t>
            </a:r>
            <a:r>
              <a:rPr lang="sr-Latn-ME" dirty="0" smtClean="0"/>
              <a:t>16.12.1945</a:t>
            </a:r>
            <a:r>
              <a:rPr lang="sr-Latn-ME" dirty="0" smtClean="0"/>
              <a:t>. godine. </a:t>
            </a:r>
            <a:endParaRPr lang="en-US" dirty="0" smtClean="0"/>
          </a:p>
          <a:p>
            <a:pPr algn="just"/>
            <a:r>
              <a:rPr lang="sr-Latn-ME" dirty="0" smtClean="0"/>
              <a:t>U </a:t>
            </a:r>
            <a:r>
              <a:rPr lang="sr-Latn-ME" dirty="0" smtClean="0"/>
              <a:t>maju 1952. godine vrtić se uselio u zgradu Stara baraka. U njemu je radio jedan vaspitač sa jednom grupom </a:t>
            </a:r>
            <a:r>
              <a:rPr lang="sr-Latn-ME" dirty="0" smtClean="0"/>
              <a:t>đece.</a:t>
            </a:r>
            <a:endParaRPr lang="en-US" dirty="0" smtClean="0"/>
          </a:p>
          <a:p>
            <a:pPr algn="just"/>
            <a:r>
              <a:rPr lang="sr-Latn-ME" dirty="0" smtClean="0"/>
              <a:t>Novi </a:t>
            </a:r>
            <a:r>
              <a:rPr lang="sr-Latn-ME" dirty="0" smtClean="0"/>
              <a:t>objekat otvara se 19.02.1977. godine. </a:t>
            </a:r>
            <a:endParaRPr lang="sr-Latn-ME" dirty="0" smtClean="0"/>
          </a:p>
          <a:p>
            <a:pPr algn="just"/>
            <a:r>
              <a:rPr lang="sr-Latn-ME" dirty="0" smtClean="0"/>
              <a:t>1978 otvaranje </a:t>
            </a:r>
            <a:r>
              <a:rPr lang="sr-Latn-ME" dirty="0" smtClean="0"/>
              <a:t>jaslica u </a:t>
            </a:r>
            <a:r>
              <a:rPr lang="sr-Latn-ME" dirty="0" smtClean="0"/>
              <a:t>Tivtu</a:t>
            </a:r>
          </a:p>
          <a:p>
            <a:pPr algn="just"/>
            <a:r>
              <a:rPr lang="sr-Latn-ME" dirty="0" smtClean="0"/>
              <a:t>Novi</a:t>
            </a:r>
            <a:r>
              <a:rPr lang="sr-Latn-ME" dirty="0" smtClean="0"/>
              <a:t>, moderno opremljen objekat otvoren je 1.09.1988. godine u Donjoj Lastvi. </a:t>
            </a:r>
            <a:endParaRPr lang="sr-Latn-ME" dirty="0" smtClean="0"/>
          </a:p>
          <a:p>
            <a:pPr algn="just"/>
            <a:r>
              <a:rPr lang="sr-Latn-ME" dirty="0" smtClean="0"/>
              <a:t>U </a:t>
            </a:r>
            <a:r>
              <a:rPr lang="sr-Latn-ME" dirty="0" smtClean="0"/>
              <a:t>tom se vrtiću rad odvijao u četri vaspitne i dvije jaslične grupe</a:t>
            </a:r>
            <a:r>
              <a:rPr lang="sr-Latn-ME" dirty="0" smtClean="0"/>
              <a:t>.</a:t>
            </a:r>
          </a:p>
          <a:p>
            <a:pPr algn="just"/>
            <a:r>
              <a:rPr lang="sr-Latn-ME" dirty="0" smtClean="0"/>
              <a:t>Novi objekat izgrađen 2013.</a:t>
            </a:r>
            <a:endParaRPr lang="sr-Latn-ME" dirty="0" smtClean="0"/>
          </a:p>
          <a:p>
            <a:pPr algn="just">
              <a:buNone/>
            </a:pPr>
            <a:endParaRPr lang="sr-Latn-ME" dirty="0" smtClean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Osnovni </a:t>
            </a:r>
            <a:r>
              <a:rPr lang="sr-Latn-ME" dirty="0" smtClean="0"/>
              <a:t>podaci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/>
          </a:bodyPr>
          <a:lstStyle/>
          <a:p>
            <a:pPr algn="just"/>
            <a:r>
              <a:rPr lang="sr-Latn-ME" dirty="0" smtClean="0"/>
              <a:t>JPU </a:t>
            </a:r>
            <a:r>
              <a:rPr lang="sr-Latn-ME" dirty="0" smtClean="0"/>
              <a:t>“Bambi” u svom sastavu sada ima tri vaspitne jedinice sa ukupno </a:t>
            </a:r>
            <a:r>
              <a:rPr lang="en-US" dirty="0" smtClean="0"/>
              <a:t>23</a:t>
            </a:r>
            <a:r>
              <a:rPr lang="sr-Latn-ME" dirty="0" smtClean="0"/>
              <a:t> vaspitne grupe. </a:t>
            </a:r>
            <a:endParaRPr lang="sr-Latn-ME" dirty="0" smtClean="0"/>
          </a:p>
          <a:p>
            <a:pPr algn="just"/>
            <a:r>
              <a:rPr lang="en-US" dirty="0" smtClean="0"/>
              <a:t>U</a:t>
            </a:r>
            <a:r>
              <a:rPr lang="sr-Latn-ME" dirty="0" smtClean="0"/>
              <a:t>stanova broji 81 zaposlenog</a:t>
            </a:r>
            <a:r>
              <a:rPr lang="en-US" dirty="0" smtClean="0"/>
              <a:t>. </a:t>
            </a:r>
            <a:endParaRPr lang="sr-Latn-RS" dirty="0" smtClean="0"/>
          </a:p>
          <a:p>
            <a:pPr algn="just"/>
            <a:r>
              <a:rPr lang="en-US" dirty="0" smtClean="0"/>
              <a:t>V</a:t>
            </a:r>
            <a:r>
              <a:rPr lang="sr-Latn-ME" dirty="0" smtClean="0"/>
              <a:t>aspitno-obrazovni rad</a:t>
            </a:r>
            <a:r>
              <a:rPr lang="en-US" dirty="0" smtClean="0"/>
              <a:t> </a:t>
            </a:r>
            <a:r>
              <a:rPr lang="en-US" dirty="0" err="1" smtClean="0"/>
              <a:t>sprovodi</a:t>
            </a:r>
            <a:r>
              <a:rPr lang="en-US" dirty="0" smtClean="0"/>
              <a:t> 38 </a:t>
            </a:r>
            <a:r>
              <a:rPr lang="en-US" dirty="0" err="1" smtClean="0"/>
              <a:t>vaspita</a:t>
            </a:r>
            <a:r>
              <a:rPr lang="sr-Latn-ME" dirty="0" smtClean="0"/>
              <a:t>čica u saradnji sa pedagogom i logopedom  realizujući ga kroz “Program za područja aktivnosti u predškolskom vaspitanju i obrazovanju</a:t>
            </a:r>
            <a:r>
              <a:rPr lang="sr-Latn-ME" dirty="0" smtClean="0"/>
              <a:t>”.</a:t>
            </a:r>
          </a:p>
          <a:p>
            <a:pPr marL="0" indent="0" algn="just">
              <a:buNone/>
            </a:pPr>
            <a:endParaRPr lang="sr-Latn-M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sr-Latn-ME" dirty="0" smtClean="0"/>
              <a:t>Osnovni </a:t>
            </a:r>
            <a:r>
              <a:rPr lang="sr-Latn-ME" dirty="0" smtClean="0"/>
              <a:t>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544616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Ove školske godine upisano 815 đece – među njima i đeca sa smetnja i iz RE populacije. </a:t>
            </a:r>
          </a:p>
          <a:p>
            <a:pPr algn="just"/>
            <a:r>
              <a:rPr lang="sr-Latn-RS" dirty="0" smtClean="0"/>
              <a:t>Raspoređeni su u 23 vaspitne grupe.</a:t>
            </a:r>
            <a:endParaRPr lang="sr-Latn-ME" dirty="0" smtClean="0"/>
          </a:p>
          <a:p>
            <a:pPr marL="0" indent="0" algn="just">
              <a:buNone/>
            </a:pPr>
            <a:endParaRPr lang="sr-Latn-ME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996952"/>
            <a:ext cx="326707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6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Po čemu je ustanova prepoznatljiva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ts val="1800"/>
              </a:lnSpc>
            </a:pPr>
            <a:r>
              <a:rPr lang="sr-Latn-ME" dirty="0" smtClean="0"/>
              <a:t>Među </a:t>
            </a:r>
            <a:r>
              <a:rPr lang="sr-Latn-ME" dirty="0" smtClean="0"/>
              <a:t>opštinama, naša vaspitna ustanova ima najveći obuhvat djece u predškolskom vaspitanju i obrazovanju. </a:t>
            </a:r>
            <a:endParaRPr lang="sr-Latn-ME" dirty="0" smtClean="0"/>
          </a:p>
          <a:p>
            <a:pPr algn="just">
              <a:lnSpc>
                <a:spcPts val="1800"/>
              </a:lnSpc>
            </a:pPr>
            <a:r>
              <a:rPr lang="en-US" dirty="0" smtClean="0"/>
              <a:t>P</a:t>
            </a:r>
            <a:r>
              <a:rPr lang="sr-Latn-ME" dirty="0" smtClean="0"/>
              <a:t>rojekat “Pripremni vrtić”, koji je sa realizacijom krenuo 2011. godine, izdvojio je naš vrtić kao primjer dobre prakse u cilju promovisanja ranog učenja i integracije </a:t>
            </a:r>
            <a:r>
              <a:rPr lang="sr-Latn-ME" dirty="0" smtClean="0"/>
              <a:t>đece RE </a:t>
            </a:r>
            <a:r>
              <a:rPr lang="sr-Latn-ME" dirty="0" smtClean="0"/>
              <a:t>populacije u </a:t>
            </a:r>
            <a:r>
              <a:rPr lang="sr-Latn-ME" dirty="0" smtClean="0"/>
              <a:t>vaspitno-obrazovni </a:t>
            </a:r>
            <a:r>
              <a:rPr lang="sr-Latn-ME" dirty="0" smtClean="0"/>
              <a:t>rad.</a:t>
            </a:r>
            <a:r>
              <a:rPr lang="en-US" dirty="0" smtClean="0"/>
              <a:t> </a:t>
            </a:r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endParaRPr lang="en-US" dirty="0" smtClean="0"/>
          </a:p>
          <a:p>
            <a:pPr algn="just">
              <a:lnSpc>
                <a:spcPts val="1800"/>
              </a:lnSpc>
            </a:pPr>
            <a:r>
              <a:rPr lang="sr-Latn-ME" dirty="0" smtClean="0"/>
              <a:t> </a:t>
            </a:r>
            <a:r>
              <a:rPr lang="en-US" dirty="0" smtClean="0"/>
              <a:t>Pored toga, </a:t>
            </a:r>
            <a:r>
              <a:rPr lang="en-US" dirty="0" err="1" smtClean="0"/>
              <a:t>i</a:t>
            </a:r>
            <a:r>
              <a:rPr lang="sr-Latn-ME" dirty="0" smtClean="0"/>
              <a:t>z</a:t>
            </a:r>
            <a:r>
              <a:rPr lang="en-US" dirty="0" err="1" smtClean="0"/>
              <a:t>dvajamo</a:t>
            </a:r>
            <a:r>
              <a:rPr lang="en-US" dirty="0" smtClean="0"/>
              <a:t> se</a:t>
            </a:r>
            <a:r>
              <a:rPr lang="sr-Latn-ME" dirty="0" smtClean="0"/>
              <a:t> partnerstvom u projektu </a:t>
            </a:r>
            <a:r>
              <a:rPr lang="en-US" dirty="0" smtClean="0"/>
              <a:t>“Socio-</a:t>
            </a:r>
            <a:r>
              <a:rPr lang="en-US" dirty="0" err="1" smtClean="0"/>
              <a:t>kulturni</a:t>
            </a:r>
            <a:r>
              <a:rPr lang="en-US" dirty="0" smtClean="0"/>
              <a:t> </a:t>
            </a:r>
            <a:r>
              <a:rPr lang="en-US" dirty="0" err="1" smtClean="0"/>
              <a:t>identitet</a:t>
            </a:r>
            <a:r>
              <a:rPr lang="en-US" dirty="0" smtClean="0"/>
              <a:t> </a:t>
            </a:r>
            <a:r>
              <a:rPr lang="sr-Latn-RS" dirty="0" smtClean="0"/>
              <a:t>đ</a:t>
            </a:r>
            <a:r>
              <a:rPr lang="en-US" dirty="0" err="1" smtClean="0"/>
              <a:t>ece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pred</a:t>
            </a:r>
            <a:r>
              <a:rPr lang="sr-Latn-ME" dirty="0" smtClean="0"/>
              <a:t>školskom uzrastu u Crnoj Gori</a:t>
            </a:r>
            <a:r>
              <a:rPr lang="en-US" dirty="0" smtClean="0"/>
              <a:t>”</a:t>
            </a:r>
            <a:r>
              <a:rPr lang="sr-Latn-ME" dirty="0" smtClean="0"/>
              <a:t>. </a:t>
            </a:r>
            <a:r>
              <a:rPr lang="en-US" dirty="0" smtClean="0"/>
              <a:t>P</a:t>
            </a:r>
            <a:r>
              <a:rPr lang="sr-Latn-ME" dirty="0" smtClean="0"/>
              <a:t>rojekat će se realizovati u saradnji sa Univerzitetom u Zagrebu, Filozofskim fakultetom iz Nikšića i Institutom za društvena istraživanja.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708920"/>
            <a:ext cx="3217334" cy="2091680"/>
          </a:xfrm>
          <a:prstGeom prst="rect">
            <a:avLst/>
          </a:prstGeom>
        </p:spPr>
      </p:pic>
      <p:pic>
        <p:nvPicPr>
          <p:cNvPr id="6" name="Picture 5" descr="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708920"/>
            <a:ext cx="3505200" cy="2167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41BFDE3-64E2-4041-A2D7-608F92207C9B}"/>
</file>

<file path=customXml/itemProps2.xml><?xml version="1.0" encoding="utf-8"?>
<ds:datastoreItem xmlns:ds="http://schemas.openxmlformats.org/officeDocument/2006/customXml" ds:itemID="{1F42F9F2-3CD0-4BFD-A9AB-10EFDDEA3523}"/>
</file>

<file path=customXml/itemProps3.xml><?xml version="1.0" encoding="utf-8"?>
<ds:datastoreItem xmlns:ds="http://schemas.openxmlformats.org/officeDocument/2006/customXml" ds:itemID="{E9F0AAF1-0574-469E-9629-AF7B610092F1}"/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279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JAVNA PREDŠKOLSKA USTANOVA  “BAMBI” TIVAT</vt:lpstr>
      <vt:lpstr>O ustanovi</vt:lpstr>
      <vt:lpstr>Osnovni podaci</vt:lpstr>
      <vt:lpstr>Osnovni podaci o đeci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“BAMBI” TIVAT</dc:title>
  <dc:creator>User</dc:creator>
  <cp:lastModifiedBy>Tamara Milic</cp:lastModifiedBy>
  <cp:revision>40</cp:revision>
  <dcterms:created xsi:type="dcterms:W3CDTF">2006-08-16T00:00:00Z</dcterms:created>
  <dcterms:modified xsi:type="dcterms:W3CDTF">2019-09-18T07:51:28Z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