
<file path=[Content_Types].xml><?xml version="1.0" encoding="utf-8"?>
<Types xmlns="http://schemas.openxmlformats.org/package/2006/content-types">
  <Override PartName="/ppt/slideLayouts/slideLayout8.xml" ContentType="application/vnd.openxmlformats-officedocument.presentationml.slideLayout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customXml/itemProps1.xml" ContentType="application/vnd.openxmlformats-officedocument.customXmlProperties+xml"/>
  <Default Extension="jpeg" ContentType="image/jpeg"/>
  <Default Extension="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Default Extension="png" ContentType="image/png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customXml/itemProps2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853" autoAdjust="0"/>
    <p:restoredTop sz="91704" autoAdjust="0"/>
  </p:normalViewPr>
  <p:slideViewPr>
    <p:cSldViewPr>
      <p:cViewPr varScale="1">
        <p:scale>
          <a:sx n="84" d="100"/>
          <a:sy n="84" d="100"/>
        </p:scale>
        <p:origin x="-1590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openxmlformats.org/officeDocument/2006/relationships/customXml" Target="../customXml/item2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customXml" Target="../customXml/item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Relationship Id="rId14" Type="http://schemas.openxmlformats.org/officeDocument/2006/relationships/customXml" Target="../customXml/item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72E3221-DDEB-4187-9A4A-A77A9543A5CC}" type="datetimeFigureOut">
              <a:rPr lang="en-US" smtClean="0"/>
              <a:pPr/>
              <a:t>9/18/2019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FE00D17-961F-4FC5-B2B5-5A223ED5665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31783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49EFF5-86B1-431E-B129-4F65494BE4EF}" type="datetimeFigureOut">
              <a:rPr lang="en-US" smtClean="0"/>
              <a:pPr/>
              <a:t>9/18/2019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58859-1085-47A8-BB81-510AB4A13EE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08985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49EFF5-86B1-431E-B129-4F65494BE4EF}" type="datetimeFigureOut">
              <a:rPr lang="en-US" smtClean="0"/>
              <a:pPr/>
              <a:t>9/18/2019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58859-1085-47A8-BB81-510AB4A13EE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27138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49EFF5-86B1-431E-B129-4F65494BE4EF}" type="datetimeFigureOut">
              <a:rPr lang="en-US" smtClean="0"/>
              <a:pPr/>
              <a:t>9/18/2019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58859-1085-47A8-BB81-510AB4A13EE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30831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49EFF5-86B1-431E-B129-4F65494BE4EF}" type="datetimeFigureOut">
              <a:rPr lang="en-US" smtClean="0"/>
              <a:pPr/>
              <a:t>9/18/2019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58859-1085-47A8-BB81-510AB4A13EE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47025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49EFF5-86B1-431E-B129-4F65494BE4EF}" type="datetimeFigureOut">
              <a:rPr lang="en-US" smtClean="0"/>
              <a:pPr/>
              <a:t>9/18/2019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58859-1085-47A8-BB81-510AB4A13EE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99163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49EFF5-86B1-431E-B129-4F65494BE4EF}" type="datetimeFigureOut">
              <a:rPr lang="en-US" smtClean="0"/>
              <a:pPr/>
              <a:t>9/18/2019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58859-1085-47A8-BB81-510AB4A13EE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39354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49EFF5-86B1-431E-B129-4F65494BE4EF}" type="datetimeFigureOut">
              <a:rPr lang="en-US" smtClean="0"/>
              <a:pPr/>
              <a:t>9/18/2019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58859-1085-47A8-BB81-510AB4A13EE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32752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49EFF5-86B1-431E-B129-4F65494BE4EF}" type="datetimeFigureOut">
              <a:rPr lang="en-US" smtClean="0"/>
              <a:pPr/>
              <a:t>9/18/2019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58859-1085-47A8-BB81-510AB4A13EE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81476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49EFF5-86B1-431E-B129-4F65494BE4EF}" type="datetimeFigureOut">
              <a:rPr lang="en-US" smtClean="0"/>
              <a:pPr/>
              <a:t>9/18/2019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58859-1085-47A8-BB81-510AB4A13EE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82077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49EFF5-86B1-431E-B129-4F65494BE4EF}" type="datetimeFigureOut">
              <a:rPr lang="en-US" smtClean="0"/>
              <a:pPr/>
              <a:t>9/18/2019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58859-1085-47A8-BB81-510AB4A13EE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81426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49EFF5-86B1-431E-B129-4F65494BE4EF}" type="datetimeFigureOut">
              <a:rPr lang="en-US" smtClean="0"/>
              <a:pPr/>
              <a:t>9/18/2019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58859-1085-47A8-BB81-510AB4A13EE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92888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49EFF5-86B1-431E-B129-4F65494BE4EF}" type="datetimeFigureOut">
              <a:rPr lang="en-US" smtClean="0"/>
              <a:pPr/>
              <a:t>9/18/2019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D58859-1085-47A8-BB81-510AB4A13EE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356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838201"/>
            <a:ext cx="8610600" cy="2819399"/>
          </a:xfrm>
        </p:spPr>
        <p:txBody>
          <a:bodyPr>
            <a:normAutofit/>
          </a:bodyPr>
          <a:lstStyle/>
          <a:p>
            <a:r>
              <a:rPr lang="en-US" sz="4000" dirty="0"/>
              <a:t/>
            </a:r>
            <a:br>
              <a:rPr lang="en-US" sz="4000" dirty="0"/>
            </a:br>
            <a:r>
              <a:rPr lang="en-US" sz="4000" dirty="0"/>
              <a:t/>
            </a:r>
            <a:br>
              <a:rPr lang="en-US" sz="4000" dirty="0"/>
            </a:br>
            <a:r>
              <a:rPr lang="en-US" sz="4000" dirty="0"/>
              <a:t>JPU</a:t>
            </a:r>
            <a:r>
              <a:rPr lang="sr-Latn-ME" sz="4000" dirty="0"/>
              <a:t> „VUKOSAVA IVANOVIĆ MAŠANOVIĆ“</a:t>
            </a:r>
            <a:br>
              <a:rPr lang="sr-Latn-ME" sz="4000" dirty="0"/>
            </a:br>
            <a:r>
              <a:rPr lang="sr-Latn-ME" sz="4000" dirty="0"/>
              <a:t>BAR</a:t>
            </a:r>
            <a:endParaRPr lang="en-US" sz="4000" dirty="0"/>
          </a:p>
        </p:txBody>
      </p:sp>
      <p:pic>
        <p:nvPicPr>
          <p:cNvPr id="1026" name="Picture 2" descr="C:\Users\LONA TRADE\Desktop\logo vrtica-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29000" y="228600"/>
            <a:ext cx="1941891" cy="1600200"/>
          </a:xfrm>
          <a:prstGeom prst="rect">
            <a:avLst/>
          </a:prstGeom>
          <a:noFill/>
        </p:spPr>
      </p:pic>
      <p:pic>
        <p:nvPicPr>
          <p:cNvPr id="4" name="Picture 2" descr="G:\licna karta\Vaspitna jedinica Pužić Veseljko (2)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3628190"/>
            <a:ext cx="4648200" cy="27726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642515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28600"/>
            <a:ext cx="8458200" cy="1143000"/>
          </a:xfrm>
        </p:spPr>
        <p:txBody>
          <a:bodyPr>
            <a:normAutofit/>
          </a:bodyPr>
          <a:lstStyle/>
          <a:p>
            <a:r>
              <a:rPr lang="sr-Latn-ME" sz="3600" dirty="0"/>
              <a:t>Osnovni podaci o ustanovi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562600"/>
          </a:xfrm>
        </p:spPr>
        <p:txBody>
          <a:bodyPr>
            <a:normAutofit lnSpcReduction="10000"/>
          </a:bodyPr>
          <a:lstStyle/>
          <a:p>
            <a:pPr algn="just"/>
            <a:r>
              <a:rPr lang="sr-Latn-ME" sz="2400" dirty="0" smtClean="0"/>
              <a:t>JPU </a:t>
            </a:r>
            <a:r>
              <a:rPr lang="sr-Latn-ME" sz="2400" dirty="0"/>
              <a:t>„Vukosava Ivanović Mašanović“ svoje početke vezuje za davnu 1921. godinu kada je u Starom Baru prvi put organizovan prihvat djece predškolskog uzrasta na teritoriji opštine Bar. </a:t>
            </a:r>
          </a:p>
          <a:p>
            <a:pPr algn="just"/>
            <a:r>
              <a:rPr lang="sr-Latn-ME" sz="2400" dirty="0"/>
              <a:t>Od tada do danas prolazila je različite faze postojanja ali je imala kontinuitet. </a:t>
            </a:r>
          </a:p>
          <a:p>
            <a:pPr algn="just"/>
            <a:r>
              <a:rPr lang="sr-Latn-ME" sz="2400" dirty="0"/>
              <a:t>Danas smo savremena ustanova koja prati sve tokove reforme vaspitanja i obrazovanja, koja pokušava da odgovori na velike zahtjeve lokalnog stanovništva za obuhvatom djece predškolskog uzrasta na području barske opštine.</a:t>
            </a:r>
            <a:endParaRPr lang="en-US" sz="2400" dirty="0"/>
          </a:p>
          <a:p>
            <a:r>
              <a:rPr lang="sr-Latn-ME" sz="2400" dirty="0" smtClean="0"/>
              <a:t>Ukupan </a:t>
            </a:r>
            <a:r>
              <a:rPr lang="sr-Latn-ME" sz="2400" dirty="0"/>
              <a:t>broj zaposlenih u ustanovi je 148</a:t>
            </a:r>
          </a:p>
          <a:p>
            <a:r>
              <a:rPr lang="sr-Latn-ME" sz="2400" dirty="0"/>
              <a:t>Broj zaposlenih:</a:t>
            </a:r>
          </a:p>
          <a:p>
            <a:pPr>
              <a:buNone/>
            </a:pPr>
            <a:r>
              <a:rPr lang="sr-Latn-ME" sz="2400" dirty="0"/>
              <a:t>            - </a:t>
            </a:r>
            <a:r>
              <a:rPr lang="sr-Latn-ME" sz="2400" dirty="0" smtClean="0"/>
              <a:t>vaspitača</a:t>
            </a:r>
            <a:r>
              <a:rPr lang="en-US" sz="2400" dirty="0" smtClean="0"/>
              <a:t> </a:t>
            </a:r>
            <a:r>
              <a:rPr lang="sr-Latn-ME" sz="2400" dirty="0"/>
              <a:t>-</a:t>
            </a:r>
            <a:r>
              <a:rPr lang="sr-Latn-ME" sz="2400" dirty="0" smtClean="0"/>
              <a:t> 75</a:t>
            </a:r>
            <a:r>
              <a:rPr lang="sr-Latn-ME" sz="2400" dirty="0"/>
              <a:t>;</a:t>
            </a:r>
            <a:endParaRPr lang="sr-Latn-ME" sz="2400" dirty="0" smtClean="0"/>
          </a:p>
          <a:p>
            <a:pPr>
              <a:buNone/>
            </a:pPr>
            <a:r>
              <a:rPr lang="sr-Latn-ME" sz="2400" dirty="0" smtClean="0"/>
              <a:t>            - </a:t>
            </a:r>
            <a:r>
              <a:rPr lang="sr-Latn-ME" sz="2400" dirty="0"/>
              <a:t>stručnih saradnika </a:t>
            </a:r>
            <a:r>
              <a:rPr lang="sr-Latn-ME" sz="2400" dirty="0" smtClean="0"/>
              <a:t>– 3: psihlog, pedagog, logoped;</a:t>
            </a:r>
            <a:endParaRPr lang="sr-Latn-ME" sz="2400" dirty="0"/>
          </a:p>
          <a:p>
            <a:pPr>
              <a:buNone/>
            </a:pPr>
            <a:r>
              <a:rPr lang="sr-Latn-ME" sz="2400" dirty="0"/>
              <a:t> </a:t>
            </a:r>
            <a:r>
              <a:rPr lang="sr-Latn-ME" sz="2400" dirty="0" smtClean="0"/>
              <a:t>           - nastavnika </a:t>
            </a:r>
            <a:r>
              <a:rPr lang="sr-Latn-ME" sz="2400" dirty="0"/>
              <a:t>engleskog </a:t>
            </a:r>
            <a:r>
              <a:rPr lang="sr-Latn-ME" sz="2400" dirty="0" smtClean="0"/>
              <a:t>jezika </a:t>
            </a:r>
            <a:r>
              <a:rPr lang="bs-Latn-BA" sz="2400" dirty="0" smtClean="0"/>
              <a:t>-</a:t>
            </a:r>
            <a:r>
              <a:rPr lang="sr-Latn-ME" sz="2400" dirty="0" smtClean="0"/>
              <a:t> 3</a:t>
            </a:r>
            <a:r>
              <a:rPr lang="en-US" sz="2400" dirty="0" smtClean="0"/>
              <a:t>.</a:t>
            </a:r>
            <a:endParaRPr lang="sr-Latn-ME" sz="2400" dirty="0"/>
          </a:p>
          <a:p>
            <a:pPr marL="0" indent="0">
              <a:buNone/>
            </a:pP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18568493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65238"/>
          </a:xfrm>
        </p:spPr>
        <p:txBody>
          <a:bodyPr>
            <a:normAutofit/>
          </a:bodyPr>
          <a:lstStyle/>
          <a:p>
            <a:r>
              <a:rPr lang="sr-Latn-ME" sz="3600" dirty="0"/>
              <a:t>Osnovni podaci o </a:t>
            </a:r>
            <a:r>
              <a:rPr lang="sr-Latn-ME" sz="3600" dirty="0" smtClean="0"/>
              <a:t>đeci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7848600" cy="4602163"/>
          </a:xfrm>
        </p:spPr>
        <p:txBody>
          <a:bodyPr>
            <a:normAutofit/>
          </a:bodyPr>
          <a:lstStyle/>
          <a:p>
            <a:pPr algn="just"/>
            <a:r>
              <a:rPr lang="sr-Latn-ME" sz="2400" dirty="0"/>
              <a:t>Broj upisane djece u školskoj </a:t>
            </a:r>
            <a:r>
              <a:rPr lang="sr-Latn-ME" sz="2400" dirty="0" smtClean="0"/>
              <a:t>2019/20</a:t>
            </a:r>
            <a:r>
              <a:rPr lang="en-US" sz="2400" dirty="0" smtClean="0"/>
              <a:t>. </a:t>
            </a:r>
            <a:r>
              <a:rPr lang="sr-Latn-ME" sz="2400" dirty="0" smtClean="0"/>
              <a:t>godini </a:t>
            </a:r>
            <a:r>
              <a:rPr lang="sr-Latn-ME" sz="2400" dirty="0"/>
              <a:t>je </a:t>
            </a:r>
            <a:r>
              <a:rPr lang="sr-Latn-ME" sz="2400" dirty="0" smtClean="0"/>
              <a:t>1</a:t>
            </a:r>
            <a:r>
              <a:rPr lang="en-US" sz="2400" dirty="0" smtClean="0"/>
              <a:t>400.</a:t>
            </a:r>
            <a:endParaRPr lang="sr-Latn-ME" sz="2400" dirty="0"/>
          </a:p>
          <a:p>
            <a:pPr algn="just"/>
            <a:r>
              <a:rPr lang="sr-Latn-ME" sz="2400" dirty="0"/>
              <a:t>Ustanova funkcioniše u </a:t>
            </a:r>
            <a:r>
              <a:rPr lang="en-US" sz="2400" dirty="0" err="1"/>
              <a:t>sklopu</a:t>
            </a:r>
            <a:r>
              <a:rPr lang="sr-Latn-ME" sz="2400" dirty="0"/>
              <a:t> 12 vaspitnih jedinica i uprave kao posebne </a:t>
            </a:r>
            <a:r>
              <a:rPr lang="sr-Latn-ME" sz="2400" dirty="0" smtClean="0"/>
              <a:t>jedinice</a:t>
            </a:r>
            <a:r>
              <a:rPr lang="en-US" sz="2400" dirty="0" smtClean="0"/>
              <a:t>.</a:t>
            </a:r>
            <a:endParaRPr lang="sr-Latn-ME" sz="2400" dirty="0"/>
          </a:p>
          <a:p>
            <a:pPr algn="just"/>
            <a:r>
              <a:rPr lang="sr-Latn-ME" sz="2400" dirty="0"/>
              <a:t>Broj vaspitnih grupa</a:t>
            </a:r>
            <a:r>
              <a:rPr lang="en-US" sz="2400" dirty="0"/>
              <a:t> u </a:t>
            </a:r>
            <a:r>
              <a:rPr lang="en-US" sz="2400" dirty="0" err="1"/>
              <a:t>okviru</a:t>
            </a:r>
            <a:r>
              <a:rPr lang="en-US" sz="2400" dirty="0"/>
              <a:t> </a:t>
            </a:r>
            <a:r>
              <a:rPr lang="en-US" sz="2400" dirty="0" err="1"/>
              <a:t>ustanove</a:t>
            </a:r>
            <a:r>
              <a:rPr lang="en-US" sz="2400" dirty="0"/>
              <a:t> je</a:t>
            </a:r>
            <a:r>
              <a:rPr lang="sr-Latn-ME" sz="2400" dirty="0"/>
              <a:t> 43 </a:t>
            </a:r>
            <a:r>
              <a:rPr lang="en-US" sz="2400" dirty="0" err="1"/>
              <a:t>i</a:t>
            </a:r>
            <a:r>
              <a:rPr lang="sr-Latn-ME" sz="2400" dirty="0"/>
              <a:t> interaktivna </a:t>
            </a:r>
            <a:r>
              <a:rPr lang="sr-Latn-ME" sz="2400" dirty="0" smtClean="0"/>
              <a:t>služba</a:t>
            </a:r>
            <a:r>
              <a:rPr lang="en-US" sz="2400" dirty="0" smtClean="0"/>
              <a:t>.</a:t>
            </a:r>
            <a:endParaRPr lang="sr-Latn-ME" sz="2400" dirty="0"/>
          </a:p>
        </p:txBody>
      </p:sp>
    </p:spTree>
    <p:extLst>
      <p:ext uri="{BB962C8B-B14F-4D97-AF65-F5344CB8AC3E}">
        <p14:creationId xmlns:p14="http://schemas.microsoft.com/office/powerpoint/2010/main" val="24031417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38200"/>
            <a:ext cx="8229600" cy="228600"/>
          </a:xfrm>
        </p:spPr>
        <p:txBody>
          <a:bodyPr>
            <a:noAutofit/>
          </a:bodyPr>
          <a:lstStyle/>
          <a:p>
            <a:r>
              <a:rPr lang="sr-Latn-ME" sz="3600" dirty="0"/>
              <a:t>Programi koji se realizuju u ustanovi:</a:t>
            </a:r>
            <a:br>
              <a:rPr lang="sr-Latn-ME" sz="3600" dirty="0"/>
            </a:b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105400"/>
          </a:xfrm>
        </p:spPr>
        <p:txBody>
          <a:bodyPr>
            <a:normAutofit lnSpcReduction="10000"/>
          </a:bodyPr>
          <a:lstStyle/>
          <a:p>
            <a:pPr algn="just"/>
            <a:r>
              <a:rPr lang="bs-Latn-BA" sz="2400" dirty="0"/>
              <a:t>U ustanovi se sprovodi:</a:t>
            </a:r>
          </a:p>
          <a:p>
            <a:pPr algn="just">
              <a:buNone/>
            </a:pPr>
            <a:r>
              <a:rPr lang="bs-Latn-BA" sz="2400" dirty="0"/>
              <a:t>-   </a:t>
            </a:r>
            <a:r>
              <a:rPr lang="bs-Latn-BA" sz="2400" dirty="0" smtClean="0"/>
              <a:t> </a:t>
            </a:r>
            <a:r>
              <a:rPr lang="sr-Latn-ME" sz="2400" dirty="0" smtClean="0"/>
              <a:t>C</a:t>
            </a:r>
            <a:r>
              <a:rPr lang="bs-Latn-BA" sz="2400" dirty="0" smtClean="0"/>
              <a:t>jelodnevni </a:t>
            </a:r>
            <a:r>
              <a:rPr lang="en-US" sz="2400" dirty="0" err="1"/>
              <a:t>boravak</a:t>
            </a:r>
            <a:r>
              <a:rPr lang="en-US" sz="2400" dirty="0"/>
              <a:t> </a:t>
            </a:r>
            <a:r>
              <a:rPr lang="en-US" sz="2400" dirty="0" err="1"/>
              <a:t>djece</a:t>
            </a:r>
            <a:r>
              <a:rPr lang="en-US" sz="2400" dirty="0"/>
              <a:t> </a:t>
            </a:r>
            <a:r>
              <a:rPr lang="bs-Latn-BA" sz="2400" dirty="0"/>
              <a:t>(6-9 časova</a:t>
            </a:r>
            <a:r>
              <a:rPr lang="bs-Latn-BA" sz="2400" dirty="0" smtClean="0"/>
              <a:t>); </a:t>
            </a:r>
            <a:endParaRPr lang="bs-Latn-BA" sz="2400" dirty="0"/>
          </a:p>
          <a:p>
            <a:pPr algn="just">
              <a:buNone/>
            </a:pPr>
            <a:r>
              <a:rPr lang="bs-Latn-BA" sz="2400" dirty="0"/>
              <a:t>-   </a:t>
            </a:r>
            <a:r>
              <a:rPr lang="bs-Latn-BA" sz="2400" dirty="0" smtClean="0"/>
              <a:t> </a:t>
            </a:r>
            <a:r>
              <a:rPr lang="sr-Latn-ME" sz="2400" dirty="0" smtClean="0"/>
              <a:t>P</a:t>
            </a:r>
            <a:r>
              <a:rPr lang="bs-Latn-BA" sz="2400" dirty="0" smtClean="0"/>
              <a:t>oludnevni </a:t>
            </a:r>
            <a:r>
              <a:rPr lang="en-US" sz="2400" dirty="0" smtClean="0"/>
              <a:t> </a:t>
            </a:r>
            <a:r>
              <a:rPr lang="en-US" sz="2400" dirty="0" err="1"/>
              <a:t>boravak</a:t>
            </a:r>
            <a:r>
              <a:rPr lang="en-US" sz="2400" dirty="0"/>
              <a:t> </a:t>
            </a:r>
            <a:r>
              <a:rPr lang="bs-Latn-BA" sz="2400" dirty="0"/>
              <a:t>(5 časova</a:t>
            </a:r>
            <a:r>
              <a:rPr lang="bs-Latn-BA" sz="2400" dirty="0" smtClean="0"/>
              <a:t>);</a:t>
            </a:r>
            <a:endParaRPr lang="bs-Latn-BA" sz="2400" dirty="0"/>
          </a:p>
          <a:p>
            <a:pPr algn="just">
              <a:buFontTx/>
              <a:buChar char="-"/>
            </a:pPr>
            <a:r>
              <a:rPr lang="bs-Latn-BA" sz="2400" dirty="0" smtClean="0"/>
              <a:t>Kraći </a:t>
            </a:r>
            <a:r>
              <a:rPr lang="bs-Latn-BA" sz="2400" dirty="0"/>
              <a:t>(trosatni) </a:t>
            </a:r>
            <a:r>
              <a:rPr lang="bs-Latn-BA" sz="2400" dirty="0" smtClean="0"/>
              <a:t>program;</a:t>
            </a:r>
            <a:endParaRPr lang="bs-Latn-BA" sz="2400" dirty="0"/>
          </a:p>
          <a:p>
            <a:pPr algn="just">
              <a:buFontTx/>
              <a:buChar char="-"/>
            </a:pPr>
            <a:r>
              <a:rPr lang="bs-Latn-BA" sz="2400" dirty="0"/>
              <a:t>I</a:t>
            </a:r>
            <a:r>
              <a:rPr lang="bs-Latn-BA" sz="2400" dirty="0" smtClean="0"/>
              <a:t>nteraktivna služba;</a:t>
            </a:r>
            <a:endParaRPr lang="sr-Latn-ME" sz="2400" dirty="0" smtClean="0"/>
          </a:p>
          <a:p>
            <a:pPr marL="0" indent="0">
              <a:buNone/>
            </a:pPr>
            <a:r>
              <a:rPr lang="sr-Latn-ME" sz="2400" dirty="0" smtClean="0"/>
              <a:t>-    Tranzicioni program;</a:t>
            </a:r>
            <a:endParaRPr lang="sr-Latn-ME" sz="2400" dirty="0"/>
          </a:p>
          <a:p>
            <a:pPr>
              <a:buFontTx/>
              <a:buChar char="-"/>
            </a:pPr>
            <a:r>
              <a:rPr lang="sr-Latn-ME" sz="2400" dirty="0" smtClean="0"/>
              <a:t>Održivi razvoj;</a:t>
            </a:r>
          </a:p>
          <a:p>
            <a:pPr>
              <a:buFontTx/>
              <a:buChar char="-"/>
            </a:pPr>
            <a:r>
              <a:rPr lang="sr-Latn-ME" sz="2400" dirty="0" smtClean="0"/>
              <a:t>Mladi </a:t>
            </a:r>
            <a:r>
              <a:rPr lang="sr-Latn-ME" sz="2400" dirty="0"/>
              <a:t>sportisti – </a:t>
            </a:r>
            <a:r>
              <a:rPr lang="sr-Latn-ME" sz="2400" dirty="0" smtClean="0"/>
              <a:t>„Specijalna olimpijada“;</a:t>
            </a:r>
            <a:endParaRPr lang="sr-Latn-ME" sz="2400" dirty="0"/>
          </a:p>
          <a:p>
            <a:pPr>
              <a:buFontTx/>
              <a:buChar char="-"/>
            </a:pPr>
            <a:r>
              <a:rPr lang="sr-Latn-ME" sz="2400" dirty="0" smtClean="0"/>
              <a:t>Preduzetničko učenje;</a:t>
            </a:r>
          </a:p>
          <a:p>
            <a:pPr>
              <a:buFontTx/>
              <a:buChar char="-"/>
            </a:pPr>
            <a:r>
              <a:rPr lang="sr-Latn-ME" sz="2400" dirty="0" smtClean="0"/>
              <a:t>Međunarodni projekat „Say </a:t>
            </a:r>
            <a:r>
              <a:rPr lang="sr-Latn-ME" sz="2400" dirty="0"/>
              <a:t>hello to the </a:t>
            </a:r>
            <a:r>
              <a:rPr lang="sr-Latn-ME" sz="2400" dirty="0" smtClean="0"/>
              <a:t>world“.</a:t>
            </a:r>
            <a:endParaRPr lang="en-US" sz="2400" dirty="0"/>
          </a:p>
          <a:p>
            <a:pPr marL="0" indent="0">
              <a:buNone/>
            </a:pPr>
            <a:endParaRPr lang="sr-Latn-ME" sz="900" dirty="0" smtClean="0"/>
          </a:p>
          <a:p>
            <a:pPr lvl="0" algn="just"/>
            <a:r>
              <a:rPr lang="bs-Latn-BA" sz="2400" dirty="0">
                <a:solidFill>
                  <a:prstClr val="black"/>
                </a:solidFill>
              </a:rPr>
              <a:t>Vaspitno-obrazovni rad se izvodi na crnogorskom </a:t>
            </a:r>
            <a:r>
              <a:rPr lang="bs-Latn-BA" sz="2400" dirty="0" smtClean="0">
                <a:solidFill>
                  <a:prstClr val="black"/>
                </a:solidFill>
              </a:rPr>
              <a:t>jeziku</a:t>
            </a:r>
            <a:r>
              <a:rPr lang="en-US" sz="2400" dirty="0" smtClean="0">
                <a:solidFill>
                  <a:prstClr val="black"/>
                </a:solidFill>
              </a:rPr>
              <a:t>,</a:t>
            </a:r>
            <a:r>
              <a:rPr lang="bs-Latn-BA" sz="2400" dirty="0" smtClean="0">
                <a:solidFill>
                  <a:prstClr val="black"/>
                </a:solidFill>
              </a:rPr>
              <a:t> </a:t>
            </a:r>
            <a:r>
              <a:rPr lang="bs-Latn-BA" sz="2400" dirty="0">
                <a:solidFill>
                  <a:prstClr val="black"/>
                </a:solidFill>
              </a:rPr>
              <a:t>a u vaspitnoj jedinici u Ostrosu na albanskom jeziku.</a:t>
            </a:r>
          </a:p>
          <a:p>
            <a:pPr marL="0" indent="0">
              <a:buNone/>
            </a:pPr>
            <a:endParaRPr lang="sr-Latn-ME" sz="2400" dirty="0" smtClean="0"/>
          </a:p>
          <a:p>
            <a:pPr>
              <a:buFontTx/>
              <a:buChar char="-"/>
            </a:pPr>
            <a:endParaRPr lang="en-US" sz="24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38035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609600"/>
            <a:ext cx="8382000" cy="6019800"/>
          </a:xfrm>
        </p:spPr>
        <p:txBody>
          <a:bodyPr>
            <a:normAutofit/>
          </a:bodyPr>
          <a:lstStyle/>
          <a:p>
            <a:pPr lvl="0" algn="just"/>
            <a:r>
              <a:rPr lang="bs-Latn-BA" sz="2800" dirty="0" smtClean="0">
                <a:solidFill>
                  <a:prstClr val="black"/>
                </a:solidFill>
              </a:rPr>
              <a:t>Ono </a:t>
            </a:r>
            <a:r>
              <a:rPr lang="bs-Latn-BA" sz="2800" dirty="0">
                <a:solidFill>
                  <a:prstClr val="black"/>
                </a:solidFill>
              </a:rPr>
              <a:t>čime se ustanova najviše ponosi je timski rad i dobri etos zajednice o kome govori i izvještaj o kontroli kvaliteta rada ustanove. Zajedno se slijedi vizija ustanove koja glasi:</a:t>
            </a:r>
          </a:p>
          <a:p>
            <a:pPr lvl="0" algn="just">
              <a:buNone/>
            </a:pPr>
            <a:r>
              <a:rPr lang="bs-Latn-BA" sz="2800" dirty="0">
                <a:solidFill>
                  <a:prstClr val="black"/>
                </a:solidFill>
              </a:rPr>
              <a:t>    “</a:t>
            </a:r>
            <a:r>
              <a:rPr lang="bs-Latn-BA" sz="2800" i="1" dirty="0">
                <a:solidFill>
                  <a:prstClr val="black"/>
                </a:solidFill>
              </a:rPr>
              <a:t>Želimo da postanemo ustanova u kojoj sva djeca predškolskog uzrasta rastu i razvijaju se u kvalitetnoj obrazovnoj sredini, oslanjajući se na bazične i aktivne metode i oblike rada, uz aktivno učešće roditelja u vaspitno-obrazovnom radu, a u atmosferi pozitivne profesionalne komunikacije i stručne kompetencije zaposlenih”.</a:t>
            </a:r>
            <a:endParaRPr lang="en-US" sz="2800" i="1" dirty="0">
              <a:solidFill>
                <a:prstClr val="black"/>
              </a:solidFill>
            </a:endParaRPr>
          </a:p>
          <a:p>
            <a:pPr algn="just"/>
            <a:endParaRPr lang="bs-Latn-BA" sz="2000" dirty="0"/>
          </a:p>
          <a:p>
            <a:pPr algn="just"/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646791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7DD092D7B42494C94A261C41D857568" ma:contentTypeVersion="0" ma:contentTypeDescription="Create a new document." ma:contentTypeScope="" ma:versionID="fda55119b4a370b2c5eb8beea2b87b0a">
  <xsd:schema xmlns:xsd="http://www.w3.org/2001/XMLSchema" xmlns:p="http://schemas.microsoft.com/office/2006/metadata/properties" targetNamespace="http://schemas.microsoft.com/office/2006/metadata/properties" ma:root="true" ma:fieldsID="4aeb20c0e3442673af7ee10786458764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77D23D75-4D7D-416C-A772-CD1F74CE91FD}"/>
</file>

<file path=customXml/itemProps2.xml><?xml version="1.0" encoding="utf-8"?>
<ds:datastoreItem xmlns:ds="http://schemas.openxmlformats.org/officeDocument/2006/customXml" ds:itemID="{D4A5FACB-4512-48F5-9FB4-0F56167F6FAD}"/>
</file>

<file path=customXml/itemProps3.xml><?xml version="1.0" encoding="utf-8"?>
<ds:datastoreItem xmlns:ds="http://schemas.openxmlformats.org/officeDocument/2006/customXml" ds:itemID="{399A4723-BB69-40AE-91C4-D3CFAE512A79}"/>
</file>

<file path=docProps/app.xml><?xml version="1.0" encoding="utf-8"?>
<Properties xmlns="http://schemas.openxmlformats.org/officeDocument/2006/extended-properties" xmlns:vt="http://schemas.openxmlformats.org/officeDocument/2006/docPropsVTypes">
  <TotalTime>328</TotalTime>
  <Words>324</Words>
  <Application>Microsoft Office PowerPoint</Application>
  <PresentationFormat>On-screen Show (4:3)</PresentationFormat>
  <Paragraphs>30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Office Theme</vt:lpstr>
      <vt:lpstr>  JPU „VUKOSAVA IVANOVIĆ MAŠANOVIĆ“ BAR</vt:lpstr>
      <vt:lpstr>Osnovni podaci o ustanovi</vt:lpstr>
      <vt:lpstr>Osnovni podaci o đeci</vt:lpstr>
      <vt:lpstr>Programi koji se realizuju u ustanovi: 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JPU „VUKOSAVA IVANOVIĆ MAŠANOVIĆ“ BAR</dc:title>
  <dc:creator>PC5</dc:creator>
  <cp:lastModifiedBy>Tamara Milic</cp:lastModifiedBy>
  <cp:revision>54</cp:revision>
  <dcterms:created xsi:type="dcterms:W3CDTF">2019-09-05T09:50:31Z</dcterms:created>
  <dcterms:modified xsi:type="dcterms:W3CDTF">2019-09-18T07:48:13Z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0x01010037DD092D7B42494C94A261C41D857568</vt:lpwstr>
  </property>
</Properties>
</file>