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customXml/itemProps1.xml" ContentType="application/vnd.openxmlformats-officedocument.customXmlProperties+xml"/>
  <Default Extension="jpeg" ContentType="image/jpeg"/>
  <Default Extension="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Layouts/slideLayout7.xml" ContentType="application/vnd.openxmlformats-officedocument.presentationml.slideLayout+xml"/>
  <Override PartName="/customXml/itemProps2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56" r:id="rId2"/>
    <p:sldId id="257" r:id="rId3"/>
    <p:sldId id="260" r:id="rId4"/>
    <p:sldId id="259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0711" autoAdjust="0"/>
  </p:normalViewPr>
  <p:slideViewPr>
    <p:cSldViewPr>
      <p:cViewPr varScale="1">
        <p:scale>
          <a:sx n="83" d="100"/>
          <a:sy n="83" d="100"/>
        </p:scale>
        <p:origin x="-1578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12" Type="http://schemas.openxmlformats.org/officeDocument/2006/relationships/customXml" Target="../customXml/item3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11" Type="http://schemas.openxmlformats.org/officeDocument/2006/relationships/customXml" Target="../customXml/item2.xml"/><Relationship Id="rId5" Type="http://schemas.openxmlformats.org/officeDocument/2006/relationships/slide" Target="slides/slide4.xml"/><Relationship Id="rId10" Type="http://schemas.openxmlformats.org/officeDocument/2006/relationships/customXml" Target="../customXml/item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4334933" y="1169931"/>
            <a:ext cx="4814835" cy="4993802"/>
            <a:chOff x="4334933" y="1169931"/>
            <a:chExt cx="4814835" cy="4993802"/>
          </a:xfrm>
        </p:grpSpPr>
        <p:cxnSp>
          <p:nvCxnSpPr>
            <p:cNvPr id="17" name="Straight Connector 16"/>
            <p:cNvCxnSpPr/>
            <p:nvPr/>
          </p:nvCxnSpPr>
          <p:spPr>
            <a:xfrm flipH="1">
              <a:off x="6009259" y="1169931"/>
              <a:ext cx="3134741" cy="3134741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flipH="1">
              <a:off x="4334933" y="1348898"/>
              <a:ext cx="4814835" cy="481483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5225595" y="1469269"/>
              <a:ext cx="3912054" cy="391205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flipH="1">
              <a:off x="5304588" y="1307856"/>
              <a:ext cx="3839412" cy="3839412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flipH="1">
              <a:off x="5707078" y="1770196"/>
              <a:ext cx="3430571" cy="343057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533400"/>
            <a:ext cx="6154713" cy="3124201"/>
          </a:xfrm>
        </p:spPr>
        <p:txBody>
          <a:bodyPr anchor="b">
            <a:normAutofit/>
          </a:bodyPr>
          <a:lstStyle>
            <a:lvl1pPr algn="l">
              <a:defRPr sz="44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3843868"/>
            <a:ext cx="4954250" cy="1913466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078FC6-BC0A-4D95-9C1B-3E74E65A5D11}" type="datetimeFigureOut">
              <a:rPr lang="en-US" smtClean="0"/>
              <a:t>9/18/2019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5B608-0E00-40FC-B9A4-F58722960D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58675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533400"/>
            <a:ext cx="6554867" cy="3767670"/>
          </a:xfrm>
        </p:spPr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078FC6-BC0A-4D95-9C1B-3E74E65A5D11}" type="datetimeFigureOut">
              <a:rPr lang="en-US" smtClean="0"/>
              <a:t>9/18/2019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5B608-0E00-40FC-B9A4-F58722960D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05956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981199"/>
            <a:ext cx="6402468" cy="2319867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487333"/>
            <a:ext cx="6402467" cy="1532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078FC6-BC0A-4D95-9C1B-3E74E65A5D11}" type="datetimeFigureOut">
              <a:rPr lang="en-US" smtClean="0"/>
              <a:t>9/18/2019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5B608-0E00-40FC-B9A4-F58722960D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26011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3"/>
          <p:cNvSpPr>
            <a:spLocks noGrp="1"/>
          </p:cNvSpPr>
          <p:nvPr>
            <p:ph sz="half" idx="13"/>
          </p:nvPr>
        </p:nvSpPr>
        <p:spPr>
          <a:xfrm>
            <a:off x="533400" y="533400"/>
            <a:ext cx="3949967" cy="3767667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2" name="Content Placeholder 5"/>
          <p:cNvSpPr>
            <a:spLocks noGrp="1"/>
          </p:cNvSpPr>
          <p:nvPr>
            <p:ph sz="quarter" idx="4"/>
          </p:nvPr>
        </p:nvSpPr>
        <p:spPr>
          <a:xfrm>
            <a:off x="4662362" y="533400"/>
            <a:ext cx="3948238" cy="37592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078FC6-BC0A-4D95-9C1B-3E74E65A5D11}" type="datetimeFigureOut">
              <a:rPr lang="en-US" smtClean="0"/>
              <a:t>9/18/2019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5B608-0E00-40FC-B9A4-F58722960D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58804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1" y="533400"/>
            <a:ext cx="3716866" cy="609600"/>
          </a:xfrm>
        </p:spPr>
        <p:txBody>
          <a:bodyPr anchor="b">
            <a:noAutofit/>
          </a:bodyPr>
          <a:lstStyle>
            <a:lvl1pPr marL="0" indent="0">
              <a:buNone/>
              <a:defRPr sz="2400" b="0" cap="all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399" y="1143000"/>
            <a:ext cx="3945467" cy="3158067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55016" y="566738"/>
            <a:ext cx="376405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 cap="all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2362" y="1143000"/>
            <a:ext cx="3956705" cy="3149600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078FC6-BC0A-4D95-9C1B-3E74E65A5D11}" type="datetimeFigureOut">
              <a:rPr lang="en-US" smtClean="0"/>
              <a:t>9/18/2019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5B608-0E00-40FC-B9A4-F58722960D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95547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078FC6-BC0A-4D95-9C1B-3E74E65A5D11}" type="datetimeFigureOut">
              <a:rPr lang="en-US" smtClean="0"/>
              <a:t>9/18/2019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5B608-0E00-40FC-B9A4-F58722960D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47725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078FC6-BC0A-4D95-9C1B-3E74E65A5D11}" type="datetimeFigureOut">
              <a:rPr lang="en-US" smtClean="0"/>
              <a:t>9/18/2019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5B608-0E00-40FC-B9A4-F58722960D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89208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8667" y="533400"/>
            <a:ext cx="3200400" cy="1524000"/>
          </a:xfrm>
        </p:spPr>
        <p:txBody>
          <a:bodyPr anchor="b">
            <a:normAutofit/>
          </a:bodyPr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399" y="533400"/>
            <a:ext cx="4438755" cy="54864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18667" y="2209802"/>
            <a:ext cx="32004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078FC6-BC0A-4D95-9C1B-3E74E65A5D11}" type="datetimeFigureOut">
              <a:rPr lang="en-US" smtClean="0"/>
              <a:t>9/18/2019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5B608-0E00-40FC-B9A4-F58722960D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31291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95800" y="1447800"/>
            <a:ext cx="3563258" cy="11430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762000" y="914400"/>
            <a:ext cx="3280974" cy="48006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496027" y="2743200"/>
            <a:ext cx="3564223" cy="2082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078FC6-BC0A-4D95-9C1B-3E74E65A5D11}" type="datetimeFigureOut">
              <a:rPr lang="en-US" smtClean="0"/>
              <a:t>9/18/2019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33400" y="6172200"/>
            <a:ext cx="581172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5B608-0E00-40FC-B9A4-F58722960D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11373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533400" y="533400"/>
            <a:ext cx="8077200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762002" y="3843867"/>
            <a:ext cx="7281332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078FC6-BC0A-4D95-9C1B-3E74E65A5D11}" type="datetimeFigureOut">
              <a:rPr lang="en-US" smtClean="0"/>
              <a:t>9/18/2019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5B608-0E00-40FC-B9A4-F58722960D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75200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8077200" cy="2895600"/>
          </a:xfrm>
        </p:spPr>
        <p:txBody>
          <a:bodyPr anchor="ctr">
            <a:normAutofit/>
          </a:bodyPr>
          <a:lstStyle>
            <a:lvl1pPr algn="l">
              <a:defRPr sz="28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114800"/>
            <a:ext cx="6383552" cy="1905000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078FC6-BC0A-4D95-9C1B-3E74E65A5D11}" type="datetimeFigureOut">
              <a:rPr lang="en-US" smtClean="0"/>
              <a:t>9/18/2019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5B608-0E00-40FC-B9A4-F58722960D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69527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283" y="533400"/>
            <a:ext cx="6859787" cy="2895600"/>
          </a:xfrm>
        </p:spPr>
        <p:txBody>
          <a:bodyPr anchor="ctr">
            <a:normAutofit/>
          </a:bodyPr>
          <a:lstStyle>
            <a:lvl1pPr algn="l">
              <a:defRPr sz="28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66800" y="3429000"/>
            <a:ext cx="6402467" cy="4826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301070"/>
            <a:ext cx="6382361" cy="171873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078FC6-BC0A-4D95-9C1B-3E74E65A5D11}" type="datetimeFigureOut">
              <a:rPr lang="en-US" smtClean="0"/>
              <a:t>9/18/2019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5B608-0E00-40FC-B9A4-F58722960D60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28600" y="71062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96200" y="276860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45312158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429000"/>
            <a:ext cx="6382361" cy="1697400"/>
          </a:xfrm>
        </p:spPr>
        <p:txBody>
          <a:bodyPr anchor="b">
            <a:normAutofit/>
          </a:bodyPr>
          <a:lstStyle>
            <a:lvl1pPr algn="l">
              <a:defRPr sz="28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5132980"/>
            <a:ext cx="6383552" cy="886819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078FC6-BC0A-4D95-9C1B-3E74E65A5D11}" type="datetimeFigureOut">
              <a:rPr lang="en-US" smtClean="0"/>
              <a:t>9/18/2019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5B608-0E00-40FC-B9A4-F58722960D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224892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284" y="533400"/>
            <a:ext cx="6859786" cy="2895600"/>
          </a:xfrm>
        </p:spPr>
        <p:txBody>
          <a:bodyPr anchor="ctr">
            <a:normAutofit/>
          </a:bodyPr>
          <a:lstStyle>
            <a:lvl1pPr algn="l">
              <a:defRPr sz="28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33400" y="3886200"/>
            <a:ext cx="638236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953000"/>
            <a:ext cx="63823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078FC6-BC0A-4D95-9C1B-3E74E65A5D11}" type="datetimeFigureOut">
              <a:rPr lang="en-US" smtClean="0"/>
              <a:t>9/18/2019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5B608-0E00-40FC-B9A4-F58722960D60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28600" y="71062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96200" y="276860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16921057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7525658" cy="28956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2800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33400" y="3928534"/>
            <a:ext cx="6382361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766735"/>
            <a:ext cx="6382360" cy="1253065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078FC6-BC0A-4D95-9C1B-3E74E65A5D11}" type="datetimeFigureOut">
              <a:rPr lang="en-US" smtClean="0"/>
              <a:t>9/18/2019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5B608-0E00-40FC-B9A4-F58722960D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556362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 algn="l">
              <a:defRPr sz="2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1"/>
            <a:ext cx="6554867" cy="376767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078FC6-BC0A-4D95-9C1B-3E74E65A5D11}" type="datetimeFigureOut">
              <a:rPr lang="en-US" smtClean="0"/>
              <a:t>9/18/2019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5B608-0E00-40FC-B9A4-F58722960D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907441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66406" y="533400"/>
            <a:ext cx="2044194" cy="4419600"/>
          </a:xfrm>
        </p:spPr>
        <p:txBody>
          <a:bodyPr vert="eaVert">
            <a:normAutofit/>
          </a:bodyPr>
          <a:lstStyle>
            <a:lvl1pPr>
              <a:defRPr sz="2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0"/>
            <a:ext cx="5850012" cy="54864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078FC6-BC0A-4D95-9C1B-3E74E65A5D11}" type="datetimeFigureOut">
              <a:rPr lang="en-US" smtClean="0"/>
              <a:t>9/18/2019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5B608-0E00-40FC-B9A4-F58722960D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87280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6670675" y="3894667"/>
            <a:ext cx="2470456" cy="2658533"/>
            <a:chOff x="6687077" y="3259666"/>
            <a:chExt cx="2981857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8756120" y="3259666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6687077" y="3486677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7772400" y="3581400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7923214" y="3433394"/>
              <a:ext cx="1739738" cy="173974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8398935" y="3985317"/>
              <a:ext cx="1264017" cy="1264016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533401"/>
            <a:ext cx="6554867" cy="37676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30245" y="6172203"/>
            <a:ext cx="1200463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EE078FC6-BC0A-4D95-9C1B-3E74E65A5D11}" type="datetimeFigureOut">
              <a:rPr lang="en-US" smtClean="0"/>
              <a:t>9/18/2019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33400" y="6172200"/>
            <a:ext cx="5811724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74426" y="5578478"/>
            <a:ext cx="856907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28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C5F5B608-0E00-40FC-B9A4-F58722960D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711739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  <p:sldLayoutId id="2147483694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2462212"/>
            <a:ext cx="8763000" cy="2566988"/>
          </a:xfrm>
        </p:spPr>
        <p:txBody>
          <a:bodyPr>
            <a:normAutofit fontScale="90000"/>
          </a:bodyPr>
          <a:lstStyle/>
          <a:p>
            <a:r>
              <a:rPr lang="sr-Latn-RS" sz="4000" dirty="0" smtClean="0"/>
              <a:t/>
            </a:r>
            <a:br>
              <a:rPr lang="sr-Latn-RS" sz="4000" dirty="0" smtClean="0"/>
            </a:br>
            <a:r>
              <a:rPr lang="sr-Latn-RS" sz="4000" dirty="0" smtClean="0"/>
              <a:t>JPU „ Ljubica V. Jovanović – Maše“</a:t>
            </a:r>
            <a:br>
              <a:rPr lang="sr-Latn-RS" sz="4000" dirty="0" smtClean="0"/>
            </a:br>
            <a:r>
              <a:rPr lang="sr-Latn-RS" sz="4000" dirty="0" smtClean="0"/>
              <a:t>                        Budva</a:t>
            </a:r>
            <a:br>
              <a:rPr lang="sr-Latn-RS" sz="4000" dirty="0" smtClean="0"/>
            </a:br>
            <a:endParaRPr lang="en-US" sz="40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600" y="533400"/>
            <a:ext cx="1832742" cy="2309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1619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8077200" cy="487362"/>
          </a:xfrm>
        </p:spPr>
        <p:txBody>
          <a:bodyPr>
            <a:normAutofit fontScale="90000"/>
          </a:bodyPr>
          <a:lstStyle/>
          <a:p>
            <a:r>
              <a:rPr lang="sr-Latn-RS" sz="3200" dirty="0" smtClean="0"/>
              <a:t>Osnovni podaci o ustanovi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838200"/>
            <a:ext cx="8458200" cy="5287963"/>
          </a:xfrm>
        </p:spPr>
        <p:txBody>
          <a:bodyPr/>
          <a:lstStyle/>
          <a:p>
            <a:pPr algn="just"/>
            <a:r>
              <a:rPr lang="sr-Latn-RS" sz="1800" dirty="0" smtClean="0">
                <a:solidFill>
                  <a:schemeClr val="tx1"/>
                </a:solidFill>
              </a:rPr>
              <a:t>Ustanova </a:t>
            </a:r>
            <a:r>
              <a:rPr lang="sr-Latn-RS" sz="1800" dirty="0" smtClean="0">
                <a:solidFill>
                  <a:schemeClr val="tx1"/>
                </a:solidFill>
              </a:rPr>
              <a:t>konstituisana je 1974. godine  otvaranjem vrtića u Budvi. Nove vaspitne jedinice otvorene su u  Petrovcu i Svetom Stefanu 1980. godine, a novi objekat u Budvi 2010. Od 2018. godine ustupljeno nam je1000 m2 prostora u TQ centru.</a:t>
            </a:r>
          </a:p>
          <a:p>
            <a:pPr algn="just"/>
            <a:endParaRPr lang="sr-Latn-RS" sz="1800" dirty="0" smtClean="0">
              <a:solidFill>
                <a:schemeClr val="tx1"/>
              </a:solidFill>
            </a:endParaRPr>
          </a:p>
          <a:p>
            <a:pPr algn="just"/>
            <a:r>
              <a:rPr lang="sr-Latn-RS" sz="1800" dirty="0" smtClean="0">
                <a:solidFill>
                  <a:schemeClr val="tx1"/>
                </a:solidFill>
              </a:rPr>
              <a:t>Ustanova broji 130 zaposlenih</a:t>
            </a:r>
          </a:p>
          <a:p>
            <a:pPr algn="just"/>
            <a:endParaRPr lang="sr-Latn-RS" sz="1800" dirty="0" smtClean="0">
              <a:solidFill>
                <a:schemeClr val="tx1"/>
              </a:solidFill>
            </a:endParaRPr>
          </a:p>
          <a:p>
            <a:pPr algn="just"/>
            <a:r>
              <a:rPr lang="sr-Latn-RS" sz="1800" dirty="0" smtClean="0">
                <a:solidFill>
                  <a:schemeClr val="tx1"/>
                </a:solidFill>
              </a:rPr>
              <a:t>82 </a:t>
            </a:r>
            <a:r>
              <a:rPr lang="sr-Latn-RS" sz="1800" dirty="0" smtClean="0">
                <a:solidFill>
                  <a:schemeClr val="tx1"/>
                </a:solidFill>
              </a:rPr>
              <a:t>vaspitača, tri stručna saradnika – psiholog, logoped i pedagog , kao i dva nastavnika </a:t>
            </a:r>
            <a:r>
              <a:rPr lang="sr-Latn-RS" sz="1800" smtClean="0">
                <a:solidFill>
                  <a:schemeClr val="tx1"/>
                </a:solidFill>
              </a:rPr>
              <a:t>Engleskog </a:t>
            </a:r>
            <a:r>
              <a:rPr lang="sr-Latn-RS" sz="1800" smtClean="0">
                <a:solidFill>
                  <a:schemeClr val="tx1"/>
                </a:solidFill>
              </a:rPr>
              <a:t>jezika.</a:t>
            </a:r>
            <a:endParaRPr lang="sr-Latn-RS" sz="1800" dirty="0" smtClean="0">
              <a:solidFill>
                <a:schemeClr val="tx1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178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87362"/>
          </a:xfrm>
        </p:spPr>
        <p:txBody>
          <a:bodyPr>
            <a:normAutofit fontScale="90000"/>
          </a:bodyPr>
          <a:lstStyle/>
          <a:p>
            <a:r>
              <a:rPr lang="sr-Latn-RS" sz="3200" dirty="0" smtClean="0"/>
              <a:t>Osnovni podaci o đeci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14401"/>
            <a:ext cx="8458200" cy="2667000"/>
          </a:xfrm>
        </p:spPr>
        <p:txBody>
          <a:bodyPr>
            <a:normAutofit lnSpcReduction="10000"/>
          </a:bodyPr>
          <a:lstStyle/>
          <a:p>
            <a:r>
              <a:rPr lang="sr-Latn-RS" sz="1800" dirty="0" smtClean="0">
                <a:solidFill>
                  <a:schemeClr val="tx1"/>
                </a:solidFill>
              </a:rPr>
              <a:t>Ukupan broj </a:t>
            </a:r>
            <a:r>
              <a:rPr lang="sr-Latn-RS" sz="1800" dirty="0" smtClean="0">
                <a:solidFill>
                  <a:schemeClr val="tx1"/>
                </a:solidFill>
              </a:rPr>
              <a:t>je </a:t>
            </a:r>
            <a:r>
              <a:rPr lang="sr-Latn-RS" sz="1800" dirty="0" smtClean="0">
                <a:solidFill>
                  <a:schemeClr val="tx1"/>
                </a:solidFill>
              </a:rPr>
              <a:t>2211</a:t>
            </a:r>
            <a:endParaRPr lang="en-US" sz="1800" dirty="0" smtClean="0">
              <a:solidFill>
                <a:schemeClr val="tx1"/>
              </a:solidFill>
            </a:endParaRPr>
          </a:p>
          <a:p>
            <a:r>
              <a:rPr lang="sr-Latn-RS" sz="1800" dirty="0" smtClean="0">
                <a:solidFill>
                  <a:schemeClr val="tx1"/>
                </a:solidFill>
              </a:rPr>
              <a:t>Imamo pet vaspitnih jedinica – Centralni vrtić, Novi vrtić i vaspitna jedinica TQ u Budvi i vaspitne jedinice u Petrovcu i Svetom stefanu</a:t>
            </a:r>
          </a:p>
          <a:p>
            <a:r>
              <a:rPr lang="sr-Latn-RS" sz="1800" dirty="0" smtClean="0">
                <a:solidFill>
                  <a:schemeClr val="tx1"/>
                </a:solidFill>
              </a:rPr>
              <a:t>Broj grupa: 37</a:t>
            </a:r>
          </a:p>
          <a:p>
            <a:r>
              <a:rPr lang="sr-Latn-RS" sz="1800" dirty="0" smtClean="0">
                <a:solidFill>
                  <a:schemeClr val="tx1"/>
                </a:solidFill>
              </a:rPr>
              <a:t>Programi koji se realizuju u ustanovi jesu važeći Programi Ministarstva prosvjete, i to: Program njege i vaspitno – obrazovnog rada sa djecom uzrasta do 3 godine i Program za područja aktivnosti u predškolskom vaspitanju i obrazovanju ( od 3 do 6 godina).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7733" y="5120598"/>
            <a:ext cx="2230493" cy="167287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955765" y="3034940"/>
            <a:ext cx="1619791" cy="215972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6380628" y="3004997"/>
            <a:ext cx="1664704" cy="221960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978666" y="4835112"/>
            <a:ext cx="1621732" cy="216230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540009" y="3716258"/>
            <a:ext cx="1835381" cy="2447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6420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30251"/>
            <a:ext cx="6554867" cy="1311275"/>
          </a:xfrm>
        </p:spPr>
        <p:txBody>
          <a:bodyPr>
            <a:normAutofit/>
          </a:bodyPr>
          <a:lstStyle/>
          <a:p>
            <a:r>
              <a:rPr lang="en-US" sz="3200" dirty="0" smtClean="0"/>
              <a:t>Po </a:t>
            </a:r>
            <a:r>
              <a:rPr lang="sr-Latn-RS" sz="3200" dirty="0" smtClean="0"/>
              <a:t>čemu je ustanova prepoznatljiva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" y="1433688"/>
            <a:ext cx="6099850" cy="4928965"/>
          </a:xfrm>
        </p:spPr>
        <p:txBody>
          <a:bodyPr>
            <a:noAutofit/>
          </a:bodyPr>
          <a:lstStyle/>
          <a:p>
            <a:r>
              <a:rPr lang="sr-Latn-ME" sz="1600" dirty="0" smtClean="0">
                <a:solidFill>
                  <a:schemeClr val="tx1"/>
                </a:solidFill>
              </a:rPr>
              <a:t>Ustanova </a:t>
            </a:r>
            <a:r>
              <a:rPr lang="sr-Latn-ME" sz="1600" dirty="0" smtClean="0">
                <a:solidFill>
                  <a:schemeClr val="tx1"/>
                </a:solidFill>
              </a:rPr>
              <a:t>je prepoznatljiva već nekoliko godina po </a:t>
            </a:r>
            <a:r>
              <a:rPr lang="en-US" sz="1600" dirty="0" err="1" smtClean="0">
                <a:solidFill>
                  <a:schemeClr val="tx1"/>
                </a:solidFill>
              </a:rPr>
              <a:t>velikom</a:t>
            </a:r>
            <a:r>
              <a:rPr lang="en-US" sz="1600" dirty="0" smtClean="0">
                <a:solidFill>
                  <a:schemeClr val="tx1"/>
                </a:solidFill>
              </a:rPr>
              <a:t> </a:t>
            </a:r>
            <a:r>
              <a:rPr lang="sr-Latn-ME" sz="1600" dirty="0" smtClean="0">
                <a:solidFill>
                  <a:schemeClr val="tx1"/>
                </a:solidFill>
              </a:rPr>
              <a:t>obuhvatu </a:t>
            </a:r>
            <a:r>
              <a:rPr lang="sr-Latn-ME" sz="1600" dirty="0" smtClean="0">
                <a:solidFill>
                  <a:schemeClr val="tx1"/>
                </a:solidFill>
              </a:rPr>
              <a:t>djece predškolskog uzrasta u Crnoj Gori</a:t>
            </a:r>
          </a:p>
          <a:p>
            <a:r>
              <a:rPr lang="sr-Latn-ME" sz="1600" dirty="0" smtClean="0">
                <a:solidFill>
                  <a:schemeClr val="tx1"/>
                </a:solidFill>
              </a:rPr>
              <a:t> Javni nastupi, Karnevali, Novogodišnji bazari, brojne priredbe</a:t>
            </a:r>
            <a:r>
              <a:rPr lang="sr-Latn-ME" sz="1600" dirty="0">
                <a:solidFill>
                  <a:schemeClr val="tx1"/>
                </a:solidFill>
              </a:rPr>
              <a:t> </a:t>
            </a:r>
            <a:r>
              <a:rPr lang="sr-Latn-ME" sz="1600" dirty="0" smtClean="0">
                <a:solidFill>
                  <a:schemeClr val="tx1"/>
                </a:solidFill>
              </a:rPr>
              <a:t>kojima obilježavamo sve značajne datume ističu se u radu naše Ustanove. Učestvujemo u brojnim ekološkim akcijama ( Eno projekat, Dan planete Zemlje , interaktivne radionice u okviru NVO projekta  Budva Zero Waist City...)</a:t>
            </a:r>
          </a:p>
          <a:p>
            <a:r>
              <a:rPr lang="sr-Latn-ME" sz="1600" dirty="0" smtClean="0">
                <a:solidFill>
                  <a:schemeClr val="tx1"/>
                </a:solidFill>
              </a:rPr>
              <a:t>Vrlo </a:t>
            </a:r>
            <a:r>
              <a:rPr lang="sr-Latn-ME" sz="1600" dirty="0" smtClean="0">
                <a:solidFill>
                  <a:schemeClr val="tx1"/>
                </a:solidFill>
              </a:rPr>
              <a:t>dobra saradnja sa lokalnom zajednicom, NVO udruženjima, Turističkom organizacijom Budve, drugim javnim  ustanovama, lokalnim medijima...</a:t>
            </a:r>
          </a:p>
          <a:p>
            <a:r>
              <a:rPr lang="sr-Latn-ME" sz="1600" dirty="0" smtClean="0">
                <a:solidFill>
                  <a:schemeClr val="tx1"/>
                </a:solidFill>
              </a:rPr>
              <a:t>Posvećeni </a:t>
            </a:r>
            <a:r>
              <a:rPr lang="sr-Latn-ME" sz="1600" dirty="0" smtClean="0">
                <a:solidFill>
                  <a:schemeClr val="tx1"/>
                </a:solidFill>
              </a:rPr>
              <a:t>smo očuvanju tradicije Crne Gore i primorske kulturne baštine, po kojoj smo prepoznatljivi.</a:t>
            </a:r>
          </a:p>
          <a:p>
            <a:r>
              <a:rPr lang="sr-Latn-ME" sz="1600" dirty="0" smtClean="0">
                <a:solidFill>
                  <a:schemeClr val="tx1"/>
                </a:solidFill>
              </a:rPr>
              <a:t>Lijepo </a:t>
            </a:r>
            <a:r>
              <a:rPr lang="sr-Latn-ME" sz="1600" dirty="0" smtClean="0">
                <a:solidFill>
                  <a:schemeClr val="tx1"/>
                </a:solidFill>
              </a:rPr>
              <a:t>vrijeme i blage temperature i tokom zimskih mjeseci, omogućavaju nam da brojne aktivnosti sprovodimo na otvorenom, na zadovoljstvo djece i vaspitača.</a:t>
            </a:r>
            <a:endParaRPr lang="en-US" sz="1600" dirty="0">
              <a:solidFill>
                <a:schemeClr val="tx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V="1">
            <a:off x="4724399" y="5791154"/>
            <a:ext cx="2203863" cy="101409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7184641" y="2293135"/>
            <a:ext cx="1538267" cy="205102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5628" y="3853541"/>
            <a:ext cx="1597091" cy="119781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0597" y="5219654"/>
            <a:ext cx="1524000" cy="11430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4659" y="1417638"/>
            <a:ext cx="1953481" cy="1304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2989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lice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3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2700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Slice" id="{0507925B-6AC9-4358-8E18-C330545D08F8}" vid="{13FEC7C6-62A9-40C4-99D2-581AACACAA2F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7DD092D7B42494C94A261C41D857568" ma:contentTypeVersion="0" ma:contentTypeDescription="Create a new document." ma:contentTypeScope="" ma:versionID="fda55119b4a370b2c5eb8beea2b87b0a">
  <xsd:schema xmlns:xsd="http://www.w3.org/2001/XMLSchema" xmlns:p="http://schemas.microsoft.com/office/2006/metadata/properties" targetNamespace="http://schemas.microsoft.com/office/2006/metadata/properties" ma:root="true" ma:fieldsID="4aeb20c0e3442673af7ee10786458764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81445C01-1406-461B-BB69-249E831A5402}"/>
</file>

<file path=customXml/itemProps2.xml><?xml version="1.0" encoding="utf-8"?>
<ds:datastoreItem xmlns:ds="http://schemas.openxmlformats.org/officeDocument/2006/customXml" ds:itemID="{77D4990C-F445-4866-BB89-687A9C0F4681}"/>
</file>

<file path=customXml/itemProps3.xml><?xml version="1.0" encoding="utf-8"?>
<ds:datastoreItem xmlns:ds="http://schemas.openxmlformats.org/officeDocument/2006/customXml" ds:itemID="{6DEC34BA-9338-4CC7-A3A3-4AA9A33409CF}"/>
</file>

<file path=docProps/app.xml><?xml version="1.0" encoding="utf-8"?>
<Properties xmlns="http://schemas.openxmlformats.org/officeDocument/2006/extended-properties" xmlns:vt="http://schemas.openxmlformats.org/officeDocument/2006/docPropsVTypes">
  <Template>TM02900771[[fn=Slice]]</Template>
  <TotalTime>347</TotalTime>
  <Words>283</Words>
  <Application>Microsoft Office PowerPoint</Application>
  <PresentationFormat>On-screen Show (4:3)</PresentationFormat>
  <Paragraphs>18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Slice</vt:lpstr>
      <vt:lpstr> JPU „ Ljubica V. Jovanović – Maše“                         Budva </vt:lpstr>
      <vt:lpstr>Osnovni podaci o ustanovi</vt:lpstr>
      <vt:lpstr>Osnovni podaci o đeci</vt:lpstr>
      <vt:lpstr>Po čemu je ustanova prepoznatljiva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Naziv JPU / PPU</dc:title>
  <dc:creator>Tamara Milic</dc:creator>
  <cp:lastModifiedBy>Tamara Milic</cp:lastModifiedBy>
  <cp:revision>31</cp:revision>
  <dcterms:created xsi:type="dcterms:W3CDTF">2019-07-09T08:02:52Z</dcterms:created>
  <dcterms:modified xsi:type="dcterms:W3CDTF">2019-09-18T08:53:49Z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0x01010037DD092D7B42494C94A261C41D857568</vt:lpwstr>
  </property>
</Properties>
</file>