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jpg" ContentType="image/p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61" r:id="rId3"/>
    <p:sldId id="260" r:id="rId4"/>
    <p:sldId id="262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6934200" cy="1752600"/>
          </a:xfrm>
        </p:spPr>
        <p:txBody>
          <a:bodyPr/>
          <a:lstStyle/>
          <a:p>
            <a:pPr algn="ctr"/>
            <a:r>
              <a:rPr lang="sr-Latn-RS" sz="32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JPU </a:t>
            </a:r>
            <a:r>
              <a:rPr lang="sr-Latn-ME" sz="32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“LJUBICA POPOVIĆ”</a:t>
            </a:r>
            <a:r>
              <a:rPr lang="sr-Latn-RS" dirty="0" smtClean="0">
                <a:solidFill>
                  <a:srgbClr val="FFFF00"/>
                </a:solidFill>
              </a:rPr>
              <a:t/>
            </a:r>
            <a:br>
              <a:rPr lang="sr-Latn-RS" dirty="0" smtClean="0">
                <a:solidFill>
                  <a:srgbClr val="FFFF00"/>
                </a:solidFill>
              </a:rPr>
            </a:br>
            <a:r>
              <a:rPr lang="sr-Latn-RS" sz="28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Podgorica</a:t>
            </a:r>
            <a:endParaRPr lang="en-US" sz="2800" dirty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026" name="Picture 2" descr="C:\Users\Andjela\Desktop\_DSC81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05000"/>
            <a:ext cx="9144000" cy="4953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619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solidFill>
                  <a:srgbClr val="FFFF00"/>
                </a:solidFill>
              </a:rPr>
              <a:t>Osnovni podaci o ustanovi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just"/>
            <a:r>
              <a:rPr lang="en-US" b="1" i="1" dirty="0" smtClean="0">
                <a:solidFill>
                  <a:srgbClr val="FFFF00"/>
                </a:solidFill>
              </a:rPr>
              <a:t>JPU </a:t>
            </a:r>
            <a:r>
              <a:rPr lang="sr-Latn-ME" b="1" i="1" dirty="0" smtClean="0">
                <a:solidFill>
                  <a:srgbClr val="FFFF00"/>
                </a:solidFill>
              </a:rPr>
              <a:t>“Ljubica Popović” osnovana je</a:t>
            </a:r>
            <a:r>
              <a:rPr lang="sr-Latn-RS" b="1" i="1" dirty="0" smtClean="0">
                <a:solidFill>
                  <a:srgbClr val="FFFF00"/>
                </a:solidFill>
              </a:rPr>
              <a:t> 1959</a:t>
            </a:r>
            <a:r>
              <a:rPr lang="en-US" b="1" i="1" dirty="0" smtClean="0">
                <a:solidFill>
                  <a:srgbClr val="FFFF00"/>
                </a:solidFill>
              </a:rPr>
              <a:t>.</a:t>
            </a:r>
            <a:r>
              <a:rPr lang="en-US" b="1" i="1" dirty="0" err="1" smtClean="0">
                <a:solidFill>
                  <a:srgbClr val="FFFF00"/>
                </a:solidFill>
              </a:rPr>
              <a:t>godin</a:t>
            </a:r>
            <a:r>
              <a:rPr lang="sr-Latn-ME" b="1" i="1" dirty="0" smtClean="0">
                <a:solidFill>
                  <a:srgbClr val="FFFF00"/>
                </a:solidFill>
              </a:rPr>
              <a:t>e</a:t>
            </a:r>
            <a:r>
              <a:rPr lang="en-US" b="1" i="1" dirty="0" smtClean="0">
                <a:solidFill>
                  <a:srgbClr val="FFFF00"/>
                </a:solidFill>
              </a:rPr>
              <a:t>.</a:t>
            </a:r>
            <a:endParaRPr lang="sr-Latn-ME" b="1" i="1" dirty="0" smtClean="0">
              <a:solidFill>
                <a:srgbClr val="FFFF00"/>
              </a:solidFill>
            </a:endParaRPr>
          </a:p>
          <a:p>
            <a:pPr algn="just">
              <a:buNone/>
            </a:pPr>
            <a:endParaRPr lang="en-US" b="1" i="1" dirty="0" smtClean="0">
              <a:solidFill>
                <a:srgbClr val="FFFF00"/>
              </a:solidFill>
            </a:endParaRPr>
          </a:p>
          <a:p>
            <a:pPr algn="just"/>
            <a:r>
              <a:rPr lang="sr-Latn-RS" b="1" i="1" dirty="0" smtClean="0">
                <a:solidFill>
                  <a:srgbClr val="FFFF00"/>
                </a:solidFill>
              </a:rPr>
              <a:t>U </a:t>
            </a:r>
            <a:r>
              <a:rPr lang="en-US" b="1" i="1" dirty="0" smtClean="0">
                <a:solidFill>
                  <a:srgbClr val="FFFF00"/>
                </a:solidFill>
              </a:rPr>
              <a:t>U</a:t>
            </a:r>
            <a:r>
              <a:rPr lang="sr-Latn-RS" b="1" i="1" dirty="0" smtClean="0">
                <a:solidFill>
                  <a:srgbClr val="FFFF00"/>
                </a:solidFill>
              </a:rPr>
              <a:t>stanovi</a:t>
            </a:r>
            <a:endParaRPr lang="en-US" b="1" i="1" dirty="0" smtClean="0">
              <a:solidFill>
                <a:srgbClr val="FFFF00"/>
              </a:solidFill>
            </a:endParaRPr>
          </a:p>
          <a:p>
            <a:pPr algn="just">
              <a:buNone/>
            </a:pPr>
            <a:r>
              <a:rPr lang="sr-Latn-RS" b="1" i="1" dirty="0" smtClean="0">
                <a:solidFill>
                  <a:srgbClr val="FFFF00"/>
                </a:solidFill>
              </a:rPr>
              <a:t>zaposlen</a:t>
            </a:r>
            <a:r>
              <a:rPr lang="en-US" b="1" i="1" dirty="0" err="1" smtClean="0">
                <a:solidFill>
                  <a:srgbClr val="FFFF00"/>
                </a:solidFill>
              </a:rPr>
              <a:t>ih</a:t>
            </a:r>
            <a:r>
              <a:rPr lang="sr-Latn-RS" b="1" i="1" dirty="0" smtClean="0">
                <a:solidFill>
                  <a:srgbClr val="FFFF00"/>
                </a:solidFill>
              </a:rPr>
              <a:t>  366, </a:t>
            </a:r>
            <a:endParaRPr lang="en-US" b="1" i="1" dirty="0" smtClean="0">
              <a:solidFill>
                <a:srgbClr val="FFFF00"/>
              </a:solidFill>
            </a:endParaRPr>
          </a:p>
          <a:p>
            <a:pPr algn="just">
              <a:buNone/>
            </a:pPr>
            <a:r>
              <a:rPr lang="sr-Latn-RS" b="1" i="1" dirty="0" smtClean="0">
                <a:solidFill>
                  <a:srgbClr val="FFFF00"/>
                </a:solidFill>
              </a:rPr>
              <a:t>od čega </a:t>
            </a:r>
            <a:r>
              <a:rPr lang="sr-Latn-RS" b="1" i="1" dirty="0" smtClean="0">
                <a:solidFill>
                  <a:srgbClr val="FFFF00"/>
                </a:solidFill>
              </a:rPr>
              <a:t>185 </a:t>
            </a:r>
            <a:r>
              <a:rPr lang="sr-Latn-RS" b="1" i="1" dirty="0" smtClean="0">
                <a:solidFill>
                  <a:srgbClr val="FFFF00"/>
                </a:solidFill>
              </a:rPr>
              <a:t>vaspitača</a:t>
            </a:r>
            <a:r>
              <a:rPr lang="en-US" b="1" i="1" dirty="0" smtClean="0">
                <a:solidFill>
                  <a:srgbClr val="FFFF00"/>
                </a:solidFill>
              </a:rPr>
              <a:t> </a:t>
            </a:r>
            <a:r>
              <a:rPr lang="en-US" b="1" i="1" dirty="0" err="1" smtClean="0">
                <a:solidFill>
                  <a:srgbClr val="FFFF00"/>
                </a:solidFill>
              </a:rPr>
              <a:t>i</a:t>
            </a:r>
            <a:r>
              <a:rPr lang="en-US" b="1" i="1" dirty="0" smtClean="0">
                <a:solidFill>
                  <a:srgbClr val="FFFF00"/>
                </a:solidFill>
              </a:rPr>
              <a:t> </a:t>
            </a:r>
            <a:r>
              <a:rPr lang="en-US" b="1" i="1" dirty="0" err="1" smtClean="0">
                <a:solidFill>
                  <a:srgbClr val="FFFF00"/>
                </a:solidFill>
              </a:rPr>
              <a:t>stru</a:t>
            </a:r>
            <a:r>
              <a:rPr lang="sr-Latn-ME" b="1" i="1" dirty="0" smtClean="0">
                <a:solidFill>
                  <a:srgbClr val="FFFF00"/>
                </a:solidFill>
              </a:rPr>
              <a:t>čnih saradnika</a:t>
            </a:r>
            <a:r>
              <a:rPr lang="en-US" b="1" i="1" dirty="0" smtClean="0">
                <a:solidFill>
                  <a:srgbClr val="FFFF00"/>
                </a:solidFill>
              </a:rPr>
              <a:t>.</a:t>
            </a:r>
            <a:endParaRPr lang="sr-Latn-RS" b="1" i="1" dirty="0" smtClean="0">
              <a:solidFill>
                <a:srgbClr val="FFFF00"/>
              </a:solidFill>
            </a:endParaRPr>
          </a:p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012708"/>
            <a:ext cx="4038600" cy="3700946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solidFill>
                  <a:srgbClr val="FFFF00"/>
                </a:solidFill>
              </a:rPr>
              <a:t>Osnovni podaci o djeci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ME" dirty="0" smtClean="0">
                <a:solidFill>
                  <a:srgbClr val="FFFF00"/>
                </a:solidFill>
              </a:rPr>
              <a:t>Školske 2019/20. godine vaspitno obrazovni rad ostvarivaće se u okviru 9 vaspitnih jedinica: “Ljubica Popović”, “Suncokrili”, “Pčelica”, “Sunce”, “Palčica”, “Bajka”, “Zvjezdice”, “Osmjeh” i “Lane”.</a:t>
            </a:r>
          </a:p>
          <a:p>
            <a:r>
              <a:rPr lang="sr-Latn-ME" dirty="0" smtClean="0">
                <a:solidFill>
                  <a:srgbClr val="FFFF00"/>
                </a:solidFill>
              </a:rPr>
              <a:t>U 87 grupa boraviće 3536 upisane djece. </a:t>
            </a:r>
            <a:endParaRPr lang="en-US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420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Programi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Latn-RS" dirty="0">
                <a:solidFill>
                  <a:srgbClr val="FFFF00"/>
                </a:solidFill>
              </a:rPr>
              <a:t>Programi koji se realizuju u </a:t>
            </a:r>
            <a:r>
              <a:rPr lang="en-US" dirty="0">
                <a:solidFill>
                  <a:srgbClr val="FFFF00"/>
                </a:solidFill>
              </a:rPr>
              <a:t>U</a:t>
            </a:r>
            <a:r>
              <a:rPr lang="sr-Latn-RS" dirty="0">
                <a:solidFill>
                  <a:srgbClr val="FFFF00"/>
                </a:solidFill>
              </a:rPr>
              <a:t>stanovi su:</a:t>
            </a:r>
            <a:endParaRPr lang="en-US" dirty="0">
              <a:solidFill>
                <a:srgbClr val="FFFF00"/>
              </a:solidFill>
            </a:endParaRPr>
          </a:p>
          <a:p>
            <a:pPr algn="just">
              <a:buFontTx/>
              <a:buChar char="-"/>
            </a:pPr>
            <a:r>
              <a:rPr lang="sr-Latn-RS" dirty="0">
                <a:solidFill>
                  <a:srgbClr val="FFFF00"/>
                </a:solidFill>
              </a:rPr>
              <a:t>Pr</a:t>
            </a:r>
            <a:r>
              <a:rPr lang="en-US" dirty="0" err="1">
                <a:solidFill>
                  <a:srgbClr val="FFFF00"/>
                </a:solidFill>
              </a:rPr>
              <a:t>ogram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njege</a:t>
            </a:r>
            <a:r>
              <a:rPr lang="en-US" dirty="0">
                <a:solidFill>
                  <a:srgbClr val="FFFF00"/>
                </a:solidFill>
              </a:rPr>
              <a:t> i </a:t>
            </a:r>
            <a:r>
              <a:rPr lang="en-US" dirty="0" err="1">
                <a:solidFill>
                  <a:srgbClr val="FFFF00"/>
                </a:solidFill>
              </a:rPr>
              <a:t>vaspitno-obrazovnog</a:t>
            </a:r>
            <a:r>
              <a:rPr lang="en-US" dirty="0">
                <a:solidFill>
                  <a:srgbClr val="FFFF00"/>
                </a:solidFill>
              </a:rPr>
              <a:t> rada sa </a:t>
            </a:r>
            <a:r>
              <a:rPr lang="en-US" dirty="0" err="1">
                <a:solidFill>
                  <a:srgbClr val="FFFF00"/>
                </a:solidFill>
              </a:rPr>
              <a:t>djecom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uzrasta</a:t>
            </a:r>
            <a:r>
              <a:rPr lang="en-US" dirty="0">
                <a:solidFill>
                  <a:srgbClr val="FFFF00"/>
                </a:solidFill>
              </a:rPr>
              <a:t> do 3 </a:t>
            </a:r>
            <a:r>
              <a:rPr lang="en-US" dirty="0" err="1">
                <a:solidFill>
                  <a:srgbClr val="FFFF00"/>
                </a:solidFill>
              </a:rPr>
              <a:t>godine</a:t>
            </a:r>
            <a:r>
              <a:rPr lang="en-US" dirty="0">
                <a:solidFill>
                  <a:srgbClr val="FFFF00"/>
                </a:solidFill>
              </a:rPr>
              <a:t>;</a:t>
            </a:r>
            <a:endParaRPr lang="sr-Latn-ME" dirty="0">
              <a:solidFill>
                <a:srgbClr val="FFFF00"/>
              </a:solidFill>
            </a:endParaRPr>
          </a:p>
          <a:p>
            <a:pPr algn="just">
              <a:buFontTx/>
              <a:buChar char="-"/>
            </a:pPr>
            <a:r>
              <a:rPr lang="sr-Latn-ME" dirty="0">
                <a:solidFill>
                  <a:srgbClr val="FFFF00"/>
                </a:solidFill>
              </a:rPr>
              <a:t>Program za područja aktivnosti u predškolskom vaspitanju i obrazovanju od 3 do 6 godina i Područje aktivnosti-Engleski jezik</a:t>
            </a:r>
            <a:r>
              <a:rPr lang="en-US" dirty="0">
                <a:solidFill>
                  <a:srgbClr val="FFFF00"/>
                </a:solidFill>
              </a:rPr>
              <a:t>;</a:t>
            </a:r>
          </a:p>
          <a:p>
            <a:pPr algn="just">
              <a:buFontTx/>
              <a:buChar char="-"/>
            </a:pPr>
            <a:r>
              <a:rPr lang="en-US" dirty="0" err="1">
                <a:solidFill>
                  <a:srgbClr val="FFFF00"/>
                </a:solidFill>
              </a:rPr>
              <a:t>Kra</a:t>
            </a:r>
            <a:r>
              <a:rPr lang="sr-Latn-ME" dirty="0">
                <a:solidFill>
                  <a:srgbClr val="FFFF00"/>
                </a:solidFill>
              </a:rPr>
              <a:t>ći program</a:t>
            </a:r>
            <a:r>
              <a:rPr lang="en-US" dirty="0">
                <a:solidFill>
                  <a:srgbClr val="FFFF00"/>
                </a:solidFill>
              </a:rPr>
              <a:t> i</a:t>
            </a:r>
            <a:endParaRPr lang="sr-Latn-ME" dirty="0">
              <a:solidFill>
                <a:srgbClr val="FFFF00"/>
              </a:solidFill>
            </a:endParaRPr>
          </a:p>
          <a:p>
            <a:pPr algn="just">
              <a:buFontTx/>
              <a:buChar char="-"/>
            </a:pPr>
            <a:r>
              <a:rPr lang="sr-Latn-ME" dirty="0">
                <a:solidFill>
                  <a:srgbClr val="FFFF00"/>
                </a:solidFill>
              </a:rPr>
              <a:t>Program za animaciju i zabavu djece-proslava rođendana.</a:t>
            </a:r>
            <a:endParaRPr lang="en-US" dirty="0">
              <a:solidFill>
                <a:srgbClr val="FFFF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485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Po </a:t>
            </a:r>
            <a:r>
              <a:rPr lang="sr-Latn-RS" dirty="0" smtClean="0">
                <a:solidFill>
                  <a:srgbClr val="FFFF00"/>
                </a:solidFill>
              </a:rPr>
              <a:t>čemu je </a:t>
            </a:r>
            <a:r>
              <a:rPr lang="sr-Latn-RS" dirty="0" smtClean="0">
                <a:solidFill>
                  <a:srgbClr val="FFFF00"/>
                </a:solidFill>
              </a:rPr>
              <a:t>ustanova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sr-Latn-RS" dirty="0" smtClean="0">
                <a:solidFill>
                  <a:srgbClr val="FFFF00"/>
                </a:solidFill>
              </a:rPr>
              <a:t>prepoznatljiva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Content Placeholder 3" descr="_DSC813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00600" y="4189615"/>
            <a:ext cx="4343400" cy="2668385"/>
          </a:xfrm>
        </p:spPr>
      </p:pic>
      <p:pic>
        <p:nvPicPr>
          <p:cNvPr id="1026" name="Picture 2" descr="C:\Users\Andjela\Desktop\_DSC24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295400"/>
            <a:ext cx="4572000" cy="2895600"/>
          </a:xfrm>
          <a:prstGeom prst="rect">
            <a:avLst/>
          </a:prstGeom>
          <a:noFill/>
        </p:spPr>
      </p:pic>
      <p:pic>
        <p:nvPicPr>
          <p:cNvPr id="1028" name="Picture 4" descr="C:\Users\Andjela\Desktop\_DSC708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4191000"/>
            <a:ext cx="4572000" cy="2667000"/>
          </a:xfrm>
          <a:prstGeom prst="rect">
            <a:avLst/>
          </a:prstGeom>
          <a:noFill/>
        </p:spPr>
      </p:pic>
      <p:pic>
        <p:nvPicPr>
          <p:cNvPr id="1029" name="Picture 5" descr="C:\Users\Andjela\Desktop\_DSC385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1295400"/>
            <a:ext cx="4343400" cy="28955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129899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DD092D7B42494C94A261C41D857568" ma:contentTypeVersion="0" ma:contentTypeDescription="Create a new document." ma:contentTypeScope="" ma:versionID="fda55119b4a370b2c5eb8beea2b87b0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E4A5AE0-B274-434D-8BEF-B7DE17E824CE}"/>
</file>

<file path=customXml/itemProps2.xml><?xml version="1.0" encoding="utf-8"?>
<ds:datastoreItem xmlns:ds="http://schemas.openxmlformats.org/officeDocument/2006/customXml" ds:itemID="{33293F87-0D34-4EE1-8174-DC1D6D2CEE17}"/>
</file>

<file path=customXml/itemProps3.xml><?xml version="1.0" encoding="utf-8"?>
<ds:datastoreItem xmlns:ds="http://schemas.openxmlformats.org/officeDocument/2006/customXml" ds:itemID="{810855B6-E6DA-4B61-A29A-DA7294CE8EB4}"/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3671</TotalTime>
  <Words>151</Words>
  <Application>Microsoft Office PowerPoint</Application>
  <PresentationFormat>On-screen Show (4:3)</PresentationFormat>
  <Paragraphs>17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Apex</vt:lpstr>
      <vt:lpstr>JPU “LJUBICA POPOVIĆ” Podgorica</vt:lpstr>
      <vt:lpstr>Osnovni podaci o ustanovi</vt:lpstr>
      <vt:lpstr>Osnovni podaci o djeci</vt:lpstr>
      <vt:lpstr>Programi </vt:lpstr>
      <vt:lpstr>Po čemu je ustanova prepoznatljiva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Naziv JPU / PPU</dc:title>
  <dc:creator>Tamara Milic</dc:creator>
  <cp:lastModifiedBy>Tamara Milic</cp:lastModifiedBy>
  <cp:revision>30</cp:revision>
  <dcterms:created xsi:type="dcterms:W3CDTF">2019-07-09T08:02:52Z</dcterms:created>
  <dcterms:modified xsi:type="dcterms:W3CDTF">2019-09-18T10:11:11Z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0x01010037DD092D7B42494C94A261C41D857568</vt:lpwstr>
  </property>
</Properties>
</file>