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CFE8612-7A0F-4D8D-8988-BEB4FB850E2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26C6EE6-1CF0-4EC5-827E-8291F317547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FE8612-7A0F-4D8D-8988-BEB4FB850E2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6C6EE6-1CF0-4EC5-827E-8291F3175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CFE8612-7A0F-4D8D-8988-BEB4FB850E2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26C6EE6-1CF0-4EC5-827E-8291F317547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FE8612-7A0F-4D8D-8988-BEB4FB850E2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6C6EE6-1CF0-4EC5-827E-8291F3175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FE8612-7A0F-4D8D-8988-BEB4FB850E2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6C6EE6-1CF0-4EC5-827E-8291F3175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FE8612-7A0F-4D8D-8988-BEB4FB850E2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6C6EE6-1CF0-4EC5-827E-8291F3175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CFE8612-7A0F-4D8D-8988-BEB4FB850E2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6C6EE6-1CF0-4EC5-827E-8291F3175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FE8612-7A0F-4D8D-8988-BEB4FB850E2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6C6EE6-1CF0-4EC5-827E-8291F3175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FE8612-7A0F-4D8D-8988-BEB4FB850E2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6C6EE6-1CF0-4EC5-827E-8291F317547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FE8612-7A0F-4D8D-8988-BEB4FB850E2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6C6EE6-1CF0-4EC5-827E-8291F3175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CFE8612-7A0F-4D8D-8988-BEB4FB850E2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26C6EE6-1CF0-4EC5-827E-8291F3175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CFE8612-7A0F-4D8D-8988-BEB4FB850E2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26C6EE6-1CF0-4EC5-827E-8291F317547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491412" cy="2868168"/>
          </a:xfrm>
        </p:spPr>
        <p:txBody>
          <a:bodyPr/>
          <a:lstStyle/>
          <a:p>
            <a:r>
              <a:rPr lang="sr-Latn-CS" dirty="0" smtClean="0"/>
              <a:t>JPU “Dječji vrtić “</a:t>
            </a:r>
            <a:br>
              <a:rPr lang="sr-Latn-CS" dirty="0" smtClean="0"/>
            </a:br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/>
              <a:t>Plav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sr-Latn-CS" dirty="0" smtClean="0"/>
              <a:t>- </a:t>
            </a:r>
            <a:r>
              <a:rPr lang="sr-Latn-CS" dirty="0" smtClean="0"/>
              <a:t>Lična </a:t>
            </a:r>
            <a:r>
              <a:rPr lang="sr-Latn-CS" dirty="0" smtClean="0"/>
              <a:t>karta ustanove -</a:t>
            </a:r>
            <a:endParaRPr lang="en-US" dirty="0"/>
          </a:p>
        </p:txBody>
      </p:sp>
      <p:pic>
        <p:nvPicPr>
          <p:cNvPr id="4" name="Picture 3" descr="vrtic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3" y="2804636"/>
            <a:ext cx="3922035" cy="40290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prava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0100" y="1142984"/>
            <a:ext cx="6543700" cy="395765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395536" y="557971"/>
            <a:ext cx="7532910" cy="5232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anose="02020404030301010803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Latn-CS" sz="1400" dirty="0">
              <a:latin typeface="Garamond" panose="02020404030301010803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JPU „</a:t>
            </a: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Dječji </a:t>
            </a: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vrtic“ Plav vaspitno-obrazovni rad realizuje u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                                                   - </a:t>
            </a: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Matični vrtić </a:t>
            </a: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Plav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                        - Jaslice- </a:t>
            </a: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Matični vrtić </a:t>
            </a: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Plav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sr-Latn-CS" sz="2400" dirty="0"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sr-Latn-CS" sz="2400" dirty="0" smtClean="0"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Grupa albanski jezik </a:t>
            </a:r>
            <a:r>
              <a:rPr lang="sr-Latn-CS" sz="2400" dirty="0"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Matični vrtić,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                        - Vaspitna jedinica Gusinje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                        - Vaspitna jedinica Murino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U </a:t>
            </a: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školskoj </a:t>
            </a: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2019 /20 godini upisano je 345 </a:t>
            </a: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đece</a:t>
            </a: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, vaspitnih grupa imamo  8 </a:t>
            </a: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(osam </a:t>
            </a:r>
            <a:r>
              <a:rPr kumimoji="0" lang="sr-Latn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) i 3 ( tri ) jaslene grupe.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Latn-CS" sz="2400" dirty="0">
              <a:latin typeface="Garamond" panose="02020404030301010803" pitchFamily="18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 smtClean="0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Objekti</a:t>
            </a:r>
            <a:r>
              <a:rPr lang="en-US" sz="2400" dirty="0" smtClean="0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en-US" sz="2400" dirty="0" err="1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poseduju</a:t>
            </a:r>
            <a:r>
              <a:rPr lang="en-US" sz="2400" dirty="0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sopstvena</a:t>
            </a:r>
            <a:r>
              <a:rPr lang="en-US" sz="2400" dirty="0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dvorišta</a:t>
            </a:r>
            <a:r>
              <a:rPr lang="en-US" sz="2400" dirty="0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prilago</a:t>
            </a:r>
            <a:r>
              <a:rPr lang="sr-Latn-RS" sz="2400" dirty="0" smtClean="0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đ</a:t>
            </a:r>
            <a:r>
              <a:rPr lang="en-US" sz="2400" dirty="0" err="1" smtClean="0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ena</a:t>
            </a:r>
            <a:r>
              <a:rPr lang="en-US" sz="2400" dirty="0" smtClean="0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obavljanju</a:t>
            </a:r>
            <a:r>
              <a:rPr lang="en-US" sz="2400" dirty="0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aktivnosti</a:t>
            </a:r>
            <a:r>
              <a:rPr lang="en-US" sz="2400" dirty="0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mališana</a:t>
            </a:r>
            <a:r>
              <a:rPr lang="en-US" sz="2400" dirty="0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otvorenom</a:t>
            </a:r>
            <a:r>
              <a:rPr lang="en-US" sz="2400" dirty="0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prostoru</a:t>
            </a:r>
            <a:r>
              <a:rPr lang="en-US" sz="2400" dirty="0">
                <a:solidFill>
                  <a:srgbClr val="000000"/>
                </a:solidFill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.</a:t>
            </a:r>
            <a:r>
              <a:rPr lang="en-US" sz="2400" dirty="0">
                <a:latin typeface="Garamond" panose="02020404030301010803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rtic 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2" y="404664"/>
            <a:ext cx="7776864" cy="58326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1"/>
          <p:cNvSpPr>
            <a:spLocks noChangeArrowheads="1"/>
          </p:cNvSpPr>
          <p:nvPr/>
        </p:nvSpPr>
        <p:spPr bwMode="auto">
          <a:xfrm>
            <a:off x="683568" y="769442"/>
            <a:ext cx="7317456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2400" dirty="0">
                <a:latin typeface="Garamond" panose="02020404030301010803" pitchFamily="18" charset="0"/>
                <a:ea typeface="Calibri" pitchFamily="34" charset="0"/>
                <a:cs typeface="Times New Roman" pitchFamily="18" charset="0"/>
              </a:rPr>
              <a:t>Zaposleno je 42 radnika.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Latn-RS" sz="2400" dirty="0">
              <a:solidFill>
                <a:srgbClr val="000000"/>
              </a:solidFill>
              <a:latin typeface="Garamond" panose="02020404030301010803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Sa </a:t>
            </a:r>
            <a:r>
              <a:rPr kumimoji="0" lang="sr-Latn-R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đ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ecom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radi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tim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visokoobrazovanih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motivisanih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i mladih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vaspitača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medicinskih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sestara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, 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koji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čine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jedan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od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najvećih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kvaliteta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sr-Latn-R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U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stanove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sr-Latn-R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aramond" panose="02020404030301010803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aramond" panose="02020404030301010803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Kadrovsku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strukturu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upotpunjuj</a:t>
            </a:r>
            <a:r>
              <a:rPr kumimoji="0" lang="sr-Latn-R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profesor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engleskog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jezika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anose="02020404030301010803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aramond" panose="02020404030301010803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Latn-RS" sz="2400" dirty="0">
              <a:solidFill>
                <a:srgbClr val="000000"/>
              </a:solidFill>
              <a:latin typeface="Garamond" panose="02020404030301010803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Oblici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rada sa </a:t>
            </a:r>
            <a:r>
              <a:rPr kumimoji="0" lang="sr-Latn-R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đ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ecom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anose="02020404030301010803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U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toku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godine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realizuje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se: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anose="02020404030301010803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•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cjelodnevni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boravak</a:t>
            </a:r>
            <a:r>
              <a:rPr kumimoji="0" lang="sr-Latn-R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sr-Latn-R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aramond" panose="02020404030301010803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•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poludnevni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boravak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anose="02020404030301010803" pitchFamily="18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384" y="332656"/>
            <a:ext cx="79928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>
                <a:latin typeface="Garamond" panose="02020404030301010803" pitchFamily="18" charset="0"/>
              </a:rPr>
              <a:t>Specifičnost</a:t>
            </a:r>
            <a:r>
              <a:rPr lang="en-US" sz="2800" dirty="0">
                <a:latin typeface="Garamond" panose="02020404030301010803" pitchFamily="18" charset="0"/>
              </a:rPr>
              <a:t>  JPU „</a:t>
            </a:r>
            <a:r>
              <a:rPr lang="en-US" sz="2800" dirty="0" err="1">
                <a:latin typeface="Garamond" panose="02020404030301010803" pitchFamily="18" charset="0"/>
              </a:rPr>
              <a:t>Dječiji</a:t>
            </a:r>
            <a:r>
              <a:rPr lang="en-US" sz="2800" dirty="0">
                <a:latin typeface="Garamond" panose="02020404030301010803" pitchFamily="18" charset="0"/>
              </a:rPr>
              <a:t> </a:t>
            </a:r>
            <a:r>
              <a:rPr lang="en-US" sz="2800" dirty="0" err="1">
                <a:latin typeface="Garamond" panose="02020404030301010803" pitchFamily="18" charset="0"/>
              </a:rPr>
              <a:t>vrtić</a:t>
            </a:r>
            <a:r>
              <a:rPr lang="en-US" sz="2800" dirty="0">
                <a:latin typeface="Garamond" panose="02020404030301010803" pitchFamily="18" charset="0"/>
              </a:rPr>
              <a:t>“, Plav je </a:t>
            </a:r>
            <a:r>
              <a:rPr lang="en-US" sz="2800" dirty="0" err="1">
                <a:latin typeface="Garamond" panose="02020404030301010803" pitchFamily="18" charset="0"/>
              </a:rPr>
              <a:t>poštovanje</a:t>
            </a:r>
            <a:r>
              <a:rPr lang="en-US" sz="2800" dirty="0">
                <a:latin typeface="Garamond" panose="02020404030301010803" pitchFamily="18" charset="0"/>
              </a:rPr>
              <a:t> </a:t>
            </a:r>
            <a:r>
              <a:rPr lang="en-US" sz="2800" dirty="0" err="1">
                <a:latin typeface="Garamond" panose="02020404030301010803" pitchFamily="18" charset="0"/>
              </a:rPr>
              <a:t>kulturoloških</a:t>
            </a:r>
            <a:r>
              <a:rPr lang="en-US" sz="2800" dirty="0">
                <a:latin typeface="Garamond" panose="02020404030301010803" pitchFamily="18" charset="0"/>
              </a:rPr>
              <a:t>, </a:t>
            </a:r>
            <a:r>
              <a:rPr lang="en-US" sz="2800" dirty="0" err="1">
                <a:latin typeface="Garamond" panose="02020404030301010803" pitchFamily="18" charset="0"/>
              </a:rPr>
              <a:t>etničkih</a:t>
            </a:r>
            <a:r>
              <a:rPr lang="en-US" sz="2800" dirty="0">
                <a:latin typeface="Garamond" panose="02020404030301010803" pitchFamily="18" charset="0"/>
              </a:rPr>
              <a:t>, </a:t>
            </a:r>
            <a:r>
              <a:rPr lang="en-US" sz="2800" dirty="0" err="1">
                <a:latin typeface="Garamond" panose="02020404030301010803" pitchFamily="18" charset="0"/>
              </a:rPr>
              <a:t>jezičkih</a:t>
            </a:r>
            <a:r>
              <a:rPr lang="en-US" sz="2800" dirty="0">
                <a:latin typeface="Garamond" panose="02020404030301010803" pitchFamily="18" charset="0"/>
              </a:rPr>
              <a:t> </a:t>
            </a:r>
            <a:r>
              <a:rPr lang="en-US" sz="2800" dirty="0" err="1">
                <a:latin typeface="Garamond" panose="02020404030301010803" pitchFamily="18" charset="0"/>
              </a:rPr>
              <a:t>potreba</a:t>
            </a:r>
            <a:r>
              <a:rPr lang="en-US" sz="2800" dirty="0">
                <a:latin typeface="Garamond" panose="02020404030301010803" pitchFamily="18" charset="0"/>
              </a:rPr>
              <a:t> </a:t>
            </a:r>
            <a:r>
              <a:rPr lang="en-US" sz="2800" dirty="0" err="1">
                <a:latin typeface="Garamond" panose="02020404030301010803" pitchFamily="18" charset="0"/>
              </a:rPr>
              <a:t>đece</a:t>
            </a:r>
            <a:r>
              <a:rPr lang="en-US" sz="2800" dirty="0">
                <a:latin typeface="Garamond" panose="02020404030301010803" pitchFamily="18" charset="0"/>
              </a:rPr>
              <a:t>, </a:t>
            </a:r>
            <a:r>
              <a:rPr lang="en-US" sz="2800" dirty="0" err="1">
                <a:latin typeface="Garamond" panose="02020404030301010803" pitchFamily="18" charset="0"/>
              </a:rPr>
              <a:t>porodica</a:t>
            </a:r>
            <a:r>
              <a:rPr lang="en-US" sz="2800" dirty="0">
                <a:latin typeface="Garamond" panose="02020404030301010803" pitchFamily="18" charset="0"/>
              </a:rPr>
              <a:t> i </a:t>
            </a:r>
            <a:r>
              <a:rPr lang="en-US" sz="2800" dirty="0" err="1">
                <a:latin typeface="Garamond" panose="02020404030301010803" pitchFamily="18" charset="0"/>
              </a:rPr>
              <a:t>sredine</a:t>
            </a:r>
            <a:r>
              <a:rPr lang="en-US" sz="2800" dirty="0">
                <a:latin typeface="Garamond" panose="02020404030301010803" pitchFamily="18" charset="0"/>
              </a:rPr>
              <a:t> u </a:t>
            </a:r>
            <a:r>
              <a:rPr lang="en-US" sz="2800" dirty="0" err="1">
                <a:latin typeface="Garamond" panose="02020404030301010803" pitchFamily="18" charset="0"/>
              </a:rPr>
              <a:t>kojoj</a:t>
            </a:r>
            <a:r>
              <a:rPr lang="en-US" sz="2800" dirty="0">
                <a:latin typeface="Garamond" panose="02020404030301010803" pitchFamily="18" charset="0"/>
              </a:rPr>
              <a:t> </a:t>
            </a:r>
            <a:r>
              <a:rPr lang="en-US" sz="2800" dirty="0" err="1">
                <a:latin typeface="Garamond" panose="02020404030301010803" pitchFamily="18" charset="0"/>
              </a:rPr>
              <a:t>funkcioniše</a:t>
            </a:r>
            <a:r>
              <a:rPr lang="en-US" sz="2800" dirty="0">
                <a:latin typeface="Garamond" panose="02020404030301010803" pitchFamily="18" charset="0"/>
              </a:rPr>
              <a:t>. </a:t>
            </a:r>
            <a:endParaRPr lang="sr-Latn-RS" sz="2800" dirty="0" smtClean="0">
              <a:latin typeface="Garamond" panose="02020404030301010803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>
                <a:latin typeface="Garamond" panose="02020404030301010803" pitchFamily="18" charset="0"/>
              </a:rPr>
              <a:t>Principi</a:t>
            </a:r>
            <a:r>
              <a:rPr lang="en-US" sz="2800" dirty="0" smtClean="0">
                <a:latin typeface="Garamond" panose="02020404030301010803" pitchFamily="18" charset="0"/>
              </a:rPr>
              <a:t> </a:t>
            </a:r>
            <a:r>
              <a:rPr lang="en-US" sz="2800" dirty="0" err="1">
                <a:latin typeface="Garamond" panose="02020404030301010803" pitchFamily="18" charset="0"/>
              </a:rPr>
              <a:t>kojima</a:t>
            </a:r>
            <a:r>
              <a:rPr lang="en-US" sz="2800" dirty="0">
                <a:latin typeface="Garamond" panose="02020404030301010803" pitchFamily="18" charset="0"/>
              </a:rPr>
              <a:t> se Ustanova </a:t>
            </a:r>
            <a:r>
              <a:rPr lang="en-US" sz="2800" dirty="0" err="1">
                <a:latin typeface="Garamond" panose="02020404030301010803" pitchFamily="18" charset="0"/>
              </a:rPr>
              <a:t>vodi</a:t>
            </a:r>
            <a:r>
              <a:rPr lang="en-US" sz="2800" dirty="0">
                <a:latin typeface="Garamond" panose="02020404030301010803" pitchFamily="18" charset="0"/>
              </a:rPr>
              <a:t> </a:t>
            </a:r>
            <a:r>
              <a:rPr lang="en-US" sz="2800" dirty="0" err="1">
                <a:latin typeface="Garamond" panose="02020404030301010803" pitchFamily="18" charset="0"/>
              </a:rPr>
              <a:t>su</a:t>
            </a:r>
            <a:r>
              <a:rPr lang="en-US" sz="2800" dirty="0">
                <a:latin typeface="Garamond" panose="02020404030301010803" pitchFamily="18" charset="0"/>
              </a:rPr>
              <a:t> </a:t>
            </a:r>
            <a:r>
              <a:rPr lang="en-US" sz="2800" dirty="0" err="1">
                <a:latin typeface="Garamond" panose="02020404030301010803" pitchFamily="18" charset="0"/>
              </a:rPr>
              <a:t>multikulturalnost</a:t>
            </a:r>
            <a:r>
              <a:rPr lang="en-US" sz="2800" dirty="0">
                <a:latin typeface="Garamond" panose="02020404030301010803" pitchFamily="18" charset="0"/>
              </a:rPr>
              <a:t>, </a:t>
            </a:r>
            <a:r>
              <a:rPr lang="en-US" sz="2800" dirty="0" err="1">
                <a:latin typeface="Garamond" panose="02020404030301010803" pitchFamily="18" charset="0"/>
              </a:rPr>
              <a:t>tolerantna</a:t>
            </a:r>
            <a:r>
              <a:rPr lang="en-US" sz="2800" dirty="0">
                <a:latin typeface="Garamond" panose="02020404030301010803" pitchFamily="18" charset="0"/>
              </a:rPr>
              <a:t> </a:t>
            </a:r>
            <a:r>
              <a:rPr lang="en-US" sz="2800" dirty="0" err="1">
                <a:latin typeface="Garamond" panose="02020404030301010803" pitchFamily="18" charset="0"/>
              </a:rPr>
              <a:t>atmosfera</a:t>
            </a:r>
            <a:r>
              <a:rPr lang="en-US" sz="2800" dirty="0">
                <a:latin typeface="Garamond" panose="02020404030301010803" pitchFamily="18" charset="0"/>
              </a:rPr>
              <a:t> sa </a:t>
            </a:r>
            <a:r>
              <a:rPr lang="en-US" sz="2800" dirty="0" err="1">
                <a:latin typeface="Garamond" panose="02020404030301010803" pitchFamily="18" charset="0"/>
              </a:rPr>
              <a:t>uvažavanjem</a:t>
            </a:r>
            <a:r>
              <a:rPr lang="en-US" sz="2800" dirty="0">
                <a:latin typeface="Garamond" panose="02020404030301010803" pitchFamily="18" charset="0"/>
              </a:rPr>
              <a:t> </a:t>
            </a:r>
            <a:r>
              <a:rPr lang="en-US" sz="2800" dirty="0" err="1">
                <a:latin typeface="Garamond" panose="02020404030301010803" pitchFamily="18" charset="0"/>
              </a:rPr>
              <a:t>razlika</a:t>
            </a:r>
            <a:r>
              <a:rPr lang="en-US" sz="2800" dirty="0">
                <a:latin typeface="Garamond" panose="02020404030301010803" pitchFamily="18" charset="0"/>
              </a:rPr>
              <a:t> u </a:t>
            </a:r>
            <a:r>
              <a:rPr lang="en-US" sz="2800" dirty="0" err="1">
                <a:latin typeface="Garamond" panose="02020404030301010803" pitchFamily="18" charset="0"/>
              </a:rPr>
              <a:t>pogledu</a:t>
            </a:r>
            <a:r>
              <a:rPr lang="en-US" sz="2800" dirty="0">
                <a:latin typeface="Garamond" panose="02020404030301010803" pitchFamily="18" charset="0"/>
              </a:rPr>
              <a:t> </a:t>
            </a:r>
            <a:r>
              <a:rPr lang="en-US" sz="2800" dirty="0" err="1">
                <a:latin typeface="Garamond" panose="02020404030301010803" pitchFamily="18" charset="0"/>
              </a:rPr>
              <a:t>jezičkih</a:t>
            </a:r>
            <a:r>
              <a:rPr lang="en-US" sz="2800" dirty="0">
                <a:latin typeface="Garamond" panose="02020404030301010803" pitchFamily="18" charset="0"/>
              </a:rPr>
              <a:t> i </a:t>
            </a:r>
            <a:r>
              <a:rPr lang="en-US" sz="2800" dirty="0" err="1">
                <a:latin typeface="Garamond" panose="02020404030301010803" pitchFamily="18" charset="0"/>
              </a:rPr>
              <a:t>kulturoloških</a:t>
            </a:r>
            <a:r>
              <a:rPr lang="en-US" sz="2800" dirty="0">
                <a:latin typeface="Garamond" panose="02020404030301010803" pitchFamily="18" charset="0"/>
              </a:rPr>
              <a:t> </a:t>
            </a:r>
            <a:r>
              <a:rPr lang="en-US" sz="2800" dirty="0" err="1">
                <a:latin typeface="Garamond" panose="02020404030301010803" pitchFamily="18" charset="0"/>
              </a:rPr>
              <a:t>specifičnosti</a:t>
            </a:r>
            <a:r>
              <a:rPr lang="en-US" sz="2800" dirty="0">
                <a:latin typeface="Garamond" panose="02020404030301010803" pitchFamily="18" charset="0"/>
              </a:rPr>
              <a:t>. </a:t>
            </a:r>
            <a:endParaRPr lang="sr-Latn-RS" sz="2800" dirty="0" smtClean="0">
              <a:latin typeface="Garamond" panose="02020404030301010803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2800" dirty="0" smtClean="0">
                <a:latin typeface="Garamond" panose="02020404030301010803" pitchFamily="18" charset="0"/>
              </a:rPr>
              <a:t>Elementi </a:t>
            </a:r>
            <a:r>
              <a:rPr lang="pl-PL" sz="2800" dirty="0">
                <a:latin typeface="Garamond" panose="02020404030301010803" pitchFamily="18" charset="0"/>
              </a:rPr>
              <a:t>kulture i jezika su integrativni dio programa</a:t>
            </a:r>
            <a:r>
              <a:rPr lang="sr-Latn-CS" sz="2800" dirty="0">
                <a:latin typeface="Garamond" panose="02020404030301010803" pitchFamily="18" charset="0"/>
              </a:rPr>
              <a:t> rada, a </a:t>
            </a:r>
            <a:r>
              <a:rPr lang="pl-PL" sz="2800" dirty="0">
                <a:latin typeface="Garamond" panose="02020404030301010803" pitchFamily="18" charset="0"/>
              </a:rPr>
              <a:t>đetetovo porijeklo vodič za rad. </a:t>
            </a:r>
            <a:endParaRPr lang="pl-PL" sz="2800" dirty="0" smtClean="0">
              <a:latin typeface="Garamond" panose="02020404030301010803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>
                <a:latin typeface="Garamond" panose="02020404030301010803" pitchFamily="18" charset="0"/>
              </a:rPr>
              <a:t>Dakle</a:t>
            </a:r>
            <a:r>
              <a:rPr lang="en-US" sz="2800" dirty="0">
                <a:latin typeface="Garamond" panose="02020404030301010803" pitchFamily="18" charset="0"/>
              </a:rPr>
              <a:t>, u </a:t>
            </a:r>
            <a:r>
              <a:rPr lang="en-US" sz="2800" dirty="0" err="1">
                <a:latin typeface="Garamond" panose="02020404030301010803" pitchFamily="18" charset="0"/>
              </a:rPr>
              <a:t>Ustanovi</a:t>
            </a:r>
            <a:r>
              <a:rPr lang="en-US" sz="2800" dirty="0">
                <a:latin typeface="Garamond" panose="02020404030301010803" pitchFamily="18" charset="0"/>
              </a:rPr>
              <a:t> </a:t>
            </a:r>
            <a:r>
              <a:rPr lang="en-US" sz="2800" dirty="0" err="1">
                <a:latin typeface="Garamond" panose="02020404030301010803" pitchFamily="18" charset="0"/>
              </a:rPr>
              <a:t>đecu</a:t>
            </a:r>
            <a:r>
              <a:rPr lang="en-US" sz="2800" dirty="0">
                <a:latin typeface="Garamond" panose="02020404030301010803" pitchFamily="18" charset="0"/>
              </a:rPr>
              <a:t> </a:t>
            </a:r>
            <a:r>
              <a:rPr lang="en-US" sz="2800" dirty="0" err="1">
                <a:latin typeface="Garamond" panose="02020404030301010803" pitchFamily="18" charset="0"/>
              </a:rPr>
              <a:t>pripremaju</a:t>
            </a:r>
            <a:r>
              <a:rPr lang="en-US" sz="2800" dirty="0">
                <a:latin typeface="Garamond" panose="02020404030301010803" pitchFamily="18" charset="0"/>
              </a:rPr>
              <a:t> da </a:t>
            </a:r>
            <a:r>
              <a:rPr lang="en-US" sz="2800" dirty="0" err="1">
                <a:latin typeface="Garamond" panose="02020404030301010803" pitchFamily="18" charset="0"/>
              </a:rPr>
              <a:t>budu</a:t>
            </a:r>
            <a:r>
              <a:rPr lang="en-US" sz="2800" dirty="0">
                <a:latin typeface="Garamond" panose="02020404030301010803" pitchFamily="18" charset="0"/>
              </a:rPr>
              <a:t> u </a:t>
            </a:r>
            <a:r>
              <a:rPr lang="en-US" sz="2800" dirty="0" err="1">
                <a:latin typeface="Garamond" panose="02020404030301010803" pitchFamily="18" charset="0"/>
              </a:rPr>
              <a:t>stanju</a:t>
            </a:r>
            <a:r>
              <a:rPr lang="en-US" sz="2800" dirty="0">
                <a:latin typeface="Garamond" panose="02020404030301010803" pitchFamily="18" charset="0"/>
              </a:rPr>
              <a:t> da: </a:t>
            </a:r>
            <a:r>
              <a:rPr lang="en-US" sz="2800" dirty="0" err="1">
                <a:latin typeface="Garamond" panose="02020404030301010803" pitchFamily="18" charset="0"/>
              </a:rPr>
              <a:t>razumiju</a:t>
            </a:r>
            <a:r>
              <a:rPr lang="en-US" sz="2800" dirty="0">
                <a:latin typeface="Garamond" panose="02020404030301010803" pitchFamily="18" charset="0"/>
              </a:rPr>
              <a:t> </a:t>
            </a:r>
            <a:r>
              <a:rPr lang="en-US" sz="2800" dirty="0" err="1">
                <a:latin typeface="Garamond" panose="02020404030301010803" pitchFamily="18" charset="0"/>
              </a:rPr>
              <a:t>druge</a:t>
            </a:r>
            <a:r>
              <a:rPr lang="en-US" sz="2800" dirty="0">
                <a:latin typeface="Garamond" panose="02020404030301010803" pitchFamily="18" charset="0"/>
              </a:rPr>
              <a:t>, </a:t>
            </a:r>
            <a:r>
              <a:rPr lang="en-US" sz="2800" dirty="0" err="1">
                <a:latin typeface="Garamond" panose="02020404030301010803" pitchFamily="18" charset="0"/>
              </a:rPr>
              <a:t>solidarišu</a:t>
            </a:r>
            <a:r>
              <a:rPr lang="en-US" sz="2800" dirty="0">
                <a:latin typeface="Garamond" panose="02020404030301010803" pitchFamily="18" charset="0"/>
              </a:rPr>
              <a:t> se, </a:t>
            </a:r>
            <a:r>
              <a:rPr lang="en-US" sz="2800" dirty="0" err="1">
                <a:latin typeface="Garamond" panose="02020404030301010803" pitchFamily="18" charset="0"/>
              </a:rPr>
              <a:t>poštuju</a:t>
            </a:r>
            <a:r>
              <a:rPr lang="en-US" sz="2800" dirty="0">
                <a:latin typeface="Garamond" panose="02020404030301010803" pitchFamily="18" charset="0"/>
              </a:rPr>
              <a:t> </a:t>
            </a:r>
            <a:r>
              <a:rPr lang="en-US" sz="2800" dirty="0" err="1">
                <a:latin typeface="Garamond" panose="02020404030301010803" pitchFamily="18" charset="0"/>
              </a:rPr>
              <a:t>različitost</a:t>
            </a:r>
            <a:r>
              <a:rPr lang="en-US" sz="2800" dirty="0">
                <a:latin typeface="Garamond" panose="02020404030301010803" pitchFamily="18" charset="0"/>
              </a:rPr>
              <a:t>, </a:t>
            </a:r>
            <a:r>
              <a:rPr lang="en-US" sz="2800" dirty="0" err="1">
                <a:latin typeface="Garamond" panose="02020404030301010803" pitchFamily="18" charset="0"/>
              </a:rPr>
              <a:t>koriste</a:t>
            </a:r>
            <a:r>
              <a:rPr lang="en-US" sz="2800" dirty="0">
                <a:latin typeface="Garamond" panose="02020404030301010803" pitchFamily="18" charset="0"/>
              </a:rPr>
              <a:t> </a:t>
            </a:r>
            <a:r>
              <a:rPr lang="en-US" sz="2800" dirty="0" err="1">
                <a:latin typeface="Garamond" panose="02020404030301010803" pitchFamily="18" charset="0"/>
              </a:rPr>
              <a:t>benefite</a:t>
            </a:r>
            <a:r>
              <a:rPr lang="en-US" sz="2800" dirty="0">
                <a:latin typeface="Garamond" panose="02020404030301010803" pitchFamily="18" charset="0"/>
              </a:rPr>
              <a:t> </a:t>
            </a:r>
            <a:r>
              <a:rPr lang="en-US" sz="2800" dirty="0" err="1">
                <a:latin typeface="Garamond" panose="02020404030301010803" pitchFamily="18" charset="0"/>
              </a:rPr>
              <a:t>suživota</a:t>
            </a:r>
            <a:r>
              <a:rPr lang="en-US" sz="2800" dirty="0">
                <a:latin typeface="Garamond" panose="02020404030301010803" pitchFamily="18" charset="0"/>
              </a:rPr>
              <a:t>.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5A8976E-64F2-4C5E-BF16-0537FAE4C3BD}"/>
</file>

<file path=customXml/itemProps2.xml><?xml version="1.0" encoding="utf-8"?>
<ds:datastoreItem xmlns:ds="http://schemas.openxmlformats.org/officeDocument/2006/customXml" ds:itemID="{2C3F9AF6-BB7F-4EFD-93C5-2CB4BCC33B41}"/>
</file>

<file path=customXml/itemProps3.xml><?xml version="1.0" encoding="utf-8"?>
<ds:datastoreItem xmlns:ds="http://schemas.openxmlformats.org/officeDocument/2006/customXml" ds:itemID="{2A6C74BD-4B0E-43FE-9E7C-480E8EC3D4CC}"/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24</TotalTime>
  <Words>174</Words>
  <Application>Microsoft Office PowerPoint</Application>
  <PresentationFormat>On-screen Show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Opulent</vt:lpstr>
      <vt:lpstr>JPU “Dječji vrtić “  Plav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Collective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 are Borg</dc:creator>
  <cp:lastModifiedBy>Tamara Milic</cp:lastModifiedBy>
  <cp:revision>3</cp:revision>
  <dcterms:created xsi:type="dcterms:W3CDTF">2019-09-17T10:05:06Z</dcterms:created>
  <dcterms:modified xsi:type="dcterms:W3CDTF">2019-09-18T07:45:54Z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