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8"/>
  </p:handoutMasterIdLst>
  <p:sldIdLst>
    <p:sldId id="256" r:id="rId2"/>
    <p:sldId id="257" r:id="rId3"/>
    <p:sldId id="260" r:id="rId4"/>
    <p:sldId id="259" r:id="rId5"/>
    <p:sldId id="265" r:id="rId6"/>
    <p:sldId id="269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customXml" Target="../customXml/item3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openxmlformats.org/officeDocument/2006/relationships/customXml" Target="../customXml/item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421F54-BAB4-4176-82B1-57DB421EAE54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3BAB48-748F-4DF7-BE51-F061019A86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7184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78FC6-BC0A-4D95-9C1B-3E74E65A5D11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B608-0E00-40FC-B9A4-F58722960D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306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78FC6-BC0A-4D95-9C1B-3E74E65A5D11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B608-0E00-40FC-B9A4-F58722960D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39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78FC6-BC0A-4D95-9C1B-3E74E65A5D11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B608-0E00-40FC-B9A4-F58722960D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0365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78FC6-BC0A-4D95-9C1B-3E74E65A5D11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B608-0E00-40FC-B9A4-F58722960D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150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78FC6-BC0A-4D95-9C1B-3E74E65A5D11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B608-0E00-40FC-B9A4-F58722960D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104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78FC6-BC0A-4D95-9C1B-3E74E65A5D11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B608-0E00-40FC-B9A4-F58722960D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499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78FC6-BC0A-4D95-9C1B-3E74E65A5D11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B608-0E00-40FC-B9A4-F58722960D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637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78FC6-BC0A-4D95-9C1B-3E74E65A5D11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B608-0E00-40FC-B9A4-F58722960D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318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78FC6-BC0A-4D95-9C1B-3E74E65A5D11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B608-0E00-40FC-B9A4-F58722960D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242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78FC6-BC0A-4D95-9C1B-3E74E65A5D11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B608-0E00-40FC-B9A4-F58722960D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836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78FC6-BC0A-4D95-9C1B-3E74E65A5D11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B608-0E00-40FC-B9A4-F58722960D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24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078FC6-BC0A-4D95-9C1B-3E74E65A5D11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F5B608-0E00-40FC-B9A4-F58722960D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78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1"/>
            <a:ext cx="7772400" cy="4724400"/>
          </a:xfrm>
        </p:spPr>
        <p:txBody>
          <a:bodyPr>
            <a:normAutofit/>
          </a:bodyPr>
          <a:lstStyle/>
          <a:p>
            <a:r>
              <a:rPr lang="sr-Latn-CS" dirty="0" smtClean="0"/>
              <a:t>JU Obrazovni centar - Plužine</a:t>
            </a:r>
            <a:r>
              <a:rPr lang="x-none" smtClean="0"/>
              <a:t/>
            </a:r>
            <a:br>
              <a:rPr lang="x-none" smtClean="0"/>
            </a:br>
            <a:r>
              <a:rPr lang="sr-Latn-CS" dirty="0" smtClean="0"/>
              <a:t>Plužine</a:t>
            </a:r>
            <a:br>
              <a:rPr lang="sr-Latn-CS" dirty="0" smtClean="0"/>
            </a:br>
            <a:r>
              <a:rPr lang="sr-Latn-CS" dirty="0" smtClean="0"/>
              <a:t/>
            </a:r>
            <a:br>
              <a:rPr lang="sr-Latn-CS" dirty="0" smtClean="0"/>
            </a:br>
            <a:r>
              <a:rPr lang="sr-Latn-CS" dirty="0" smtClean="0"/>
              <a:t/>
            </a:r>
            <a:br>
              <a:rPr lang="sr-Latn-CS" dirty="0" smtClean="0"/>
            </a:br>
            <a:endParaRPr lang="en-US" dirty="0"/>
          </a:p>
        </p:txBody>
      </p:sp>
      <p:pic>
        <p:nvPicPr>
          <p:cNvPr id="3" name="Content Placeholder 3" descr="Djeciji vrtić dvorište 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66800" y="2667000"/>
            <a:ext cx="7090756" cy="3990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619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 smtClean="0"/>
              <a:t>Osnovni podaci o ustanovi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229600" cy="4525963"/>
          </a:xfrm>
        </p:spPr>
        <p:txBody>
          <a:bodyPr/>
          <a:lstStyle/>
          <a:p>
            <a:pPr algn="just"/>
            <a:r>
              <a:rPr lang="sr-Latn-CS" dirty="0" smtClean="0"/>
              <a:t>Godina osnivanja: septembar 1989.</a:t>
            </a:r>
            <a:endParaRPr lang="x-none" dirty="0" smtClean="0"/>
          </a:p>
          <a:p>
            <a:pPr algn="just"/>
            <a:r>
              <a:rPr lang="x-none" dirty="0" smtClean="0"/>
              <a:t>Ukupan </a:t>
            </a:r>
            <a:r>
              <a:rPr lang="x-none" smtClean="0"/>
              <a:t>broj zaposlenih</a:t>
            </a:r>
            <a:r>
              <a:rPr lang="sr-Latn-CS" dirty="0" smtClean="0"/>
              <a:t> u vrtiću: 9</a:t>
            </a:r>
            <a:endParaRPr lang="x-none" dirty="0" smtClean="0"/>
          </a:p>
          <a:p>
            <a:pPr algn="just"/>
            <a:r>
              <a:rPr lang="x-none" dirty="0" smtClean="0"/>
              <a:t>Broj nastavnika/vaspitača i </a:t>
            </a:r>
            <a:r>
              <a:rPr lang="x-none" smtClean="0"/>
              <a:t>stručnih saradnika</a:t>
            </a:r>
            <a:r>
              <a:rPr lang="sr-Latn-CS" dirty="0" smtClean="0"/>
              <a:t>: 5 vaspitačica i pedagogica</a:t>
            </a:r>
            <a:endParaRPr lang="x-none" dirty="0" smtClean="0"/>
          </a:p>
          <a:p>
            <a:endParaRPr lang="en-US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4" t="34031" r="10870" b="8809"/>
          <a:stretch/>
        </p:blipFill>
        <p:spPr>
          <a:xfrm>
            <a:off x="4572000" y="3200400"/>
            <a:ext cx="4343400" cy="307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78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 smtClean="0"/>
              <a:t>Osnovni podaci o đeci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x-none" smtClean="0"/>
              <a:t>Broj đece</a:t>
            </a:r>
            <a:r>
              <a:rPr lang="sr-Latn-CS" dirty="0" smtClean="0"/>
              <a:t>: 43</a:t>
            </a:r>
            <a:r>
              <a:rPr lang="x-none" smtClean="0"/>
              <a:t> </a:t>
            </a:r>
            <a:endParaRPr lang="en-US" dirty="0" smtClean="0"/>
          </a:p>
          <a:p>
            <a:r>
              <a:rPr lang="x-none" dirty="0" smtClean="0"/>
              <a:t>Broj </a:t>
            </a:r>
            <a:r>
              <a:rPr lang="x-none" smtClean="0"/>
              <a:t>vaspitnih jedinica</a:t>
            </a:r>
            <a:r>
              <a:rPr lang="sr-Latn-CS" dirty="0" smtClean="0"/>
              <a:t>: 1</a:t>
            </a:r>
            <a:endParaRPr lang="x-none" dirty="0" smtClean="0"/>
          </a:p>
          <a:p>
            <a:r>
              <a:rPr lang="x-none" smtClean="0"/>
              <a:t>Broj grupa</a:t>
            </a:r>
            <a:r>
              <a:rPr lang="sr-Latn-CS" dirty="0" smtClean="0"/>
              <a:t>: 5</a:t>
            </a:r>
            <a:endParaRPr lang="x-none" dirty="0" smtClean="0"/>
          </a:p>
          <a:p>
            <a:r>
              <a:rPr lang="x-none" dirty="0" smtClean="0"/>
              <a:t>Programi koji se realizuju </a:t>
            </a:r>
            <a:r>
              <a:rPr lang="x-none" smtClean="0"/>
              <a:t>u ustanovi</a:t>
            </a:r>
            <a:r>
              <a:rPr lang="sr-Latn-CS" dirty="0" smtClean="0"/>
              <a:t>:</a:t>
            </a:r>
          </a:p>
          <a:p>
            <a:r>
              <a:rPr lang="sr-Latn-CS" dirty="0" smtClean="0"/>
              <a:t>Primarni program (poludnevni i cjelodnevni)</a:t>
            </a:r>
          </a:p>
          <a:p>
            <a:r>
              <a:rPr lang="sr-Latn-CS" dirty="0" smtClean="0"/>
              <a:t>Trosatni program</a:t>
            </a:r>
          </a:p>
          <a:p>
            <a:r>
              <a:rPr lang="sr-Latn-CS" dirty="0" smtClean="0"/>
              <a:t>Interaktivne službe (Punkt Goransko i Stabna)</a:t>
            </a:r>
            <a:endParaRPr lang="x-none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6420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 </a:t>
            </a:r>
            <a:r>
              <a:rPr lang="x-none" smtClean="0"/>
              <a:t>čemu je ustanova prepoznatljiva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486400"/>
          </a:xfrm>
        </p:spPr>
        <p:txBody>
          <a:bodyPr>
            <a:normAutofit/>
          </a:bodyPr>
          <a:lstStyle/>
          <a:p>
            <a:pPr algn="just"/>
            <a:r>
              <a:rPr lang="sr-Latn-CS" sz="2200" dirty="0" smtClean="0"/>
              <a:t>Dječiji vrtić je u sklopu Obrazovnog centra – Plužine, u čijem je sastavu, osim vrtića, osnovno obrazovanje, srednje opšte i stručno obrazovanje, kao i dom učenika.</a:t>
            </a:r>
          </a:p>
          <a:p>
            <a:pPr algn="just"/>
            <a:r>
              <a:rPr lang="sr-Latn-CS" sz="2200" dirty="0" smtClean="0"/>
              <a:t>Pošto je </a:t>
            </a:r>
            <a:r>
              <a:rPr lang="sr-Latn-CS" sz="2200" dirty="0" smtClean="0"/>
              <a:t>kraj razuđen</a:t>
            </a:r>
            <a:r>
              <a:rPr lang="sr-Latn-CS" sz="2200" dirty="0" smtClean="0"/>
              <a:t>, </a:t>
            </a:r>
            <a:r>
              <a:rPr lang="sr-Latn-CS" sz="2200" dirty="0"/>
              <a:t>đ</a:t>
            </a:r>
            <a:r>
              <a:rPr lang="sr-Latn-CS" sz="2200" dirty="0" smtClean="0"/>
              <a:t>eca </a:t>
            </a:r>
            <a:r>
              <a:rPr lang="sr-Latn-CS" sz="2200" dirty="0" smtClean="0"/>
              <a:t>sa seoskih područja nijesu u mogućnosti da pohađaju vrtić, pa smo organizovali punktove IS u dva sela sa najvećim brojem </a:t>
            </a:r>
            <a:r>
              <a:rPr lang="sr-Latn-CS" sz="2200" dirty="0"/>
              <a:t>đ</a:t>
            </a:r>
            <a:r>
              <a:rPr lang="sr-Latn-CS" sz="2200" dirty="0" smtClean="0"/>
              <a:t>ece</a:t>
            </a:r>
            <a:r>
              <a:rPr lang="sr-Latn-CS" sz="2200" dirty="0" smtClean="0"/>
              <a:t>, a organizuje se i prevoz za </a:t>
            </a:r>
            <a:r>
              <a:rPr lang="sr-Latn-CS" sz="2200" dirty="0" smtClean="0"/>
              <a:t>đecu </a:t>
            </a:r>
            <a:r>
              <a:rPr lang="sr-Latn-CS" sz="2200" dirty="0" smtClean="0"/>
              <a:t>iz susjednih sela do punktova. </a:t>
            </a:r>
          </a:p>
          <a:p>
            <a:pPr algn="just"/>
            <a:r>
              <a:rPr lang="sr-Latn-CS" sz="2200" dirty="0" smtClean="0"/>
              <a:t>Specifičnost naše ustanove je u tome, da su zastupljeni  svi nivoi </a:t>
            </a:r>
            <a:r>
              <a:rPr lang="sr-Latn-CS" sz="2200" dirty="0" smtClean="0"/>
              <a:t>obrazovanja, </a:t>
            </a:r>
            <a:r>
              <a:rPr lang="sr-Latn-CS" sz="2200" dirty="0" smtClean="0"/>
              <a:t>pa </a:t>
            </a:r>
            <a:r>
              <a:rPr lang="sr-Latn-CS" sz="2200" dirty="0" smtClean="0"/>
              <a:t>đeca </a:t>
            </a:r>
            <a:r>
              <a:rPr lang="sr-Latn-CS" sz="2200" dirty="0" smtClean="0"/>
              <a:t>iz vrtića često posjećuju školu, učestvuju u školskim priredbama, obilježavanju važnih datuma, kao i svim ostalim aktivnostima. Zbog ove tijesne povezanosti, </a:t>
            </a:r>
            <a:r>
              <a:rPr lang="sr-Latn-CS" sz="2200" smtClean="0"/>
              <a:t>prelazak </a:t>
            </a:r>
            <a:r>
              <a:rPr lang="sr-Latn-CS" sz="2200" smtClean="0"/>
              <a:t>đece </a:t>
            </a:r>
            <a:r>
              <a:rPr lang="sr-Latn-CS" sz="2200" dirty="0" smtClean="0"/>
              <a:t>iz vrtića u osnovnu školu je dosta olakšan.</a:t>
            </a:r>
          </a:p>
          <a:p>
            <a:pPr algn="just"/>
            <a:endParaRPr lang="sr-Latn-CS" dirty="0" smtClean="0"/>
          </a:p>
        </p:txBody>
      </p:sp>
    </p:spTree>
    <p:extLst>
      <p:ext uri="{BB962C8B-B14F-4D97-AF65-F5344CB8AC3E}">
        <p14:creationId xmlns:p14="http://schemas.microsoft.com/office/powerpoint/2010/main" val="2912989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69" r="13787" b="17980"/>
          <a:stretch/>
        </p:blipFill>
        <p:spPr>
          <a:xfrm>
            <a:off x="1" y="1"/>
            <a:ext cx="5011873" cy="3352799"/>
          </a:xfrm>
          <a:prstGeom prst="rect">
            <a:avLst/>
          </a:prstGeom>
        </p:spPr>
      </p:pic>
      <p:pic>
        <p:nvPicPr>
          <p:cNvPr id="5" name="Picture 4" descr="image-0-02-04-f91eb9c24155a9b80eddc4b7bc16ed2011d5814bbbe3a7ad2baa729150efad9a-V.jpg"/>
          <p:cNvPicPr>
            <a:picLocks noChangeAspect="1"/>
          </p:cNvPicPr>
          <p:nvPr/>
        </p:nvPicPr>
        <p:blipFill>
          <a:blip r:embed="rId3" cstate="print"/>
          <a:srcRect l="7500" r="27500"/>
          <a:stretch>
            <a:fillRect/>
          </a:stretch>
        </p:blipFill>
        <p:spPr>
          <a:xfrm>
            <a:off x="4603750" y="-152400"/>
            <a:ext cx="4540250" cy="3505200"/>
          </a:xfrm>
          <a:prstGeom prst="rect">
            <a:avLst/>
          </a:prstGeom>
        </p:spPr>
      </p:pic>
      <p:pic>
        <p:nvPicPr>
          <p:cNvPr id="6" name="Picture 5" descr="image-0-02-05-6dccd18a419b1f5f1be26fd5abdfa22efb82665a20bd3676a55c23a585b390ed-V.jpg"/>
          <p:cNvPicPr>
            <a:picLocks noChangeAspect="1"/>
          </p:cNvPicPr>
          <p:nvPr/>
        </p:nvPicPr>
        <p:blipFill>
          <a:blip r:embed="rId4" cstate="print"/>
          <a:srcRect l="6667" r="12500" b="9723"/>
          <a:stretch>
            <a:fillRect/>
          </a:stretch>
        </p:blipFill>
        <p:spPr>
          <a:xfrm>
            <a:off x="3886200" y="3334731"/>
            <a:ext cx="5257800" cy="3523268"/>
          </a:xfrm>
          <a:prstGeom prst="rect">
            <a:avLst/>
          </a:prstGeom>
        </p:spPr>
      </p:pic>
      <p:pic>
        <p:nvPicPr>
          <p:cNvPr id="7" name="Picture 6" descr="image-0-02-05-c91615183d98bd46a0e2da09acd96da54887e9e9822d99853320f67c9fdca16d-V.jpg"/>
          <p:cNvPicPr>
            <a:picLocks noChangeAspect="1"/>
          </p:cNvPicPr>
          <p:nvPr/>
        </p:nvPicPr>
        <p:blipFill>
          <a:blip r:embed="rId5" cstate="print"/>
          <a:srcRect l="8333" r="8333" b="13333"/>
          <a:stretch>
            <a:fillRect/>
          </a:stretch>
        </p:blipFill>
        <p:spPr>
          <a:xfrm>
            <a:off x="0" y="3291840"/>
            <a:ext cx="4572000" cy="35661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66" b="7000"/>
          <a:stretch/>
        </p:blipFill>
        <p:spPr bwMode="auto">
          <a:xfrm>
            <a:off x="4876800" y="1"/>
            <a:ext cx="4267200" cy="3733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 descr="SNV32473.JPG"/>
          <p:cNvPicPr>
            <a:picLocks noChangeAspect="1"/>
          </p:cNvPicPr>
          <p:nvPr/>
        </p:nvPicPr>
        <p:blipFill>
          <a:blip r:embed="rId3" cstate="print"/>
          <a:srcRect t="21111"/>
          <a:stretch>
            <a:fillRect/>
          </a:stretch>
        </p:blipFill>
        <p:spPr>
          <a:xfrm>
            <a:off x="152400" y="2971800"/>
            <a:ext cx="4648200" cy="3606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5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7DD092D7B42494C94A261C41D857568" ma:contentTypeVersion="0" ma:contentTypeDescription="Create a new document." ma:contentTypeScope="" ma:versionID="fda55119b4a370b2c5eb8beea2b87b0a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5098143F-AFFE-4783-88D0-F9FFA231C278}"/>
</file>

<file path=customXml/itemProps2.xml><?xml version="1.0" encoding="utf-8"?>
<ds:datastoreItem xmlns:ds="http://schemas.openxmlformats.org/officeDocument/2006/customXml" ds:itemID="{12A34962-028D-4BE7-AFD4-613C1C619626}"/>
</file>

<file path=customXml/itemProps3.xml><?xml version="1.0" encoding="utf-8"?>
<ds:datastoreItem xmlns:ds="http://schemas.openxmlformats.org/officeDocument/2006/customXml" ds:itemID="{7026FCDD-9521-44C4-BBF2-37E62F8D8705}"/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205</Words>
  <Application>Microsoft Office PowerPoint</Application>
  <PresentationFormat>On-screen Show (4:3)</PresentationFormat>
  <Paragraphs>17</Paragraphs>
  <Slides>6</Slides>
  <Notes>0</Notes>
  <HiddenSlides>2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JU Obrazovni centar - Plužine Plužine   </vt:lpstr>
      <vt:lpstr>Osnovni podaci o ustanovi</vt:lpstr>
      <vt:lpstr>Osnovni podaci o đeci</vt:lpstr>
      <vt:lpstr>Po čemu je ustanova prepoznatljiva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Naziv JPU / PPU</dc:title>
  <dc:creator>Tamara Milic</dc:creator>
  <cp:lastModifiedBy>Tamara Milic</cp:lastModifiedBy>
  <cp:revision>28</cp:revision>
  <dcterms:created xsi:type="dcterms:W3CDTF">2019-07-09T08:02:52Z</dcterms:created>
  <dcterms:modified xsi:type="dcterms:W3CDTF">2019-09-18T07:05:17Z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0x01010037DD092D7B42494C94A261C41D857568</vt:lpwstr>
  </property>
</Properties>
</file>