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43998"/>
          </a:xfrm>
        </p:spPr>
        <p:txBody>
          <a:bodyPr>
            <a:normAutofit fontScale="90000"/>
          </a:bodyPr>
          <a:lstStyle/>
          <a:p>
            <a:pPr lvl="0"/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PPU „Svetionik“ </a:t>
            </a:r>
            <a:r>
              <a:rPr lang="sr-Latn-ME" dirty="0"/>
              <a:t>Bar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2" descr="https://scontent-frx5-1.xx.fbcdn.net/v/t1.15752-9/71238044_379768142969187_943592018439831552_n.jpg?_nc_cat=109&amp;_nc_oc=AQn4rtQibB4SRxqzDoCPQ7zYVgpa-IpZjbf73ZAHU-2miDm3Zt0TRLJBiONOKJLUpbQ&amp;_nc_ht=scontent-frx5-1.xx&amp;oh=80e901dcd8e1eb9f6e233fa9874b3304&amp;oe=5DF176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6" y="1447800"/>
            <a:ext cx="8173558" cy="490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69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534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kad postoji, broj vaspitnih </a:t>
            </a:r>
            <a:r>
              <a:rPr lang="sr-Latn-M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PPU </a:t>
            </a:r>
            <a:r>
              <a:rPr lang="sr-Latn-RS" dirty="0"/>
              <a:t>„Svetionik“ postoji od 2001. godine u </a:t>
            </a:r>
            <a:r>
              <a:rPr lang="sr-Latn-RS" dirty="0" smtClean="0"/>
              <a:t>Baru. Licencu </a:t>
            </a:r>
            <a:r>
              <a:rPr lang="sr-Latn-RS" dirty="0"/>
              <a:t>Ministarstva prosvjete ima od 2010. godine. </a:t>
            </a:r>
            <a:endParaRPr lang="sr-Latn-RS" dirty="0" smtClean="0"/>
          </a:p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Jedna vaspitna jedinica, dvije </a:t>
            </a:r>
            <a:r>
              <a:rPr lang="sr-Latn-RS" dirty="0"/>
              <a:t>vaspitne </a:t>
            </a:r>
            <a:r>
              <a:rPr lang="sr-Latn-RS" dirty="0" smtClean="0"/>
              <a:t>mjesovite grupe</a:t>
            </a:r>
            <a:r>
              <a:rPr lang="sr-Latn-RS" dirty="0"/>
              <a:t>: mladja i </a:t>
            </a:r>
            <a:r>
              <a:rPr lang="sr-Latn-RS" dirty="0" smtClean="0"/>
              <a:t>starija.</a:t>
            </a:r>
          </a:p>
          <a:p>
            <a:pPr algn="just"/>
            <a:endParaRPr lang="sr-Latn-RS" dirty="0" smtClean="0"/>
          </a:p>
          <a:p>
            <a:pPr algn="just"/>
            <a:r>
              <a:rPr lang="sr-Latn-M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Program: </a:t>
            </a:r>
            <a:endParaRPr lang="sr-Latn-ME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ME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M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Primarni </a:t>
            </a:r>
            <a:r>
              <a:rPr lang="sr-Latn-M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program: Program njege i vaspitno obrazovnog rada djece uzrasta do 3 godine; Program za područja aktivnosti u predškolskom vaspitanju i obrazovanju od 3-6 godine;</a:t>
            </a:r>
          </a:p>
          <a:p>
            <a:pPr algn="just"/>
            <a:endParaRPr lang="sr-Latn-ME" dirty="0"/>
          </a:p>
          <a:p>
            <a:pPr lvl="0" algn="just"/>
            <a:r>
              <a:rPr lang="sr-Latn-RS" b="1" dirty="0" smtClean="0"/>
              <a:t>Kontakt:</a:t>
            </a:r>
          </a:p>
          <a:p>
            <a:pPr lvl="0" algn="just"/>
            <a:endParaRPr lang="sr-Latn-RS" dirty="0" smtClean="0"/>
          </a:p>
          <a:p>
            <a:pPr lvl="0" algn="just"/>
            <a:r>
              <a:rPr lang="sr-Latn-RS" dirty="0" smtClean="0"/>
              <a:t>PPU „Svetionik“</a:t>
            </a:r>
            <a:endParaRPr lang="sr-Latn-RS" dirty="0"/>
          </a:p>
          <a:p>
            <a:pPr lvl="0" algn="just"/>
            <a:r>
              <a:rPr lang="sr-Latn-RS" dirty="0"/>
              <a:t>Adresa: Jovana Tomasevica e6</a:t>
            </a:r>
            <a:r>
              <a:rPr lang="en-US" dirty="0"/>
              <a:t>, 85 000 Bar</a:t>
            </a:r>
            <a:endParaRPr lang="sr-Latn-RS" dirty="0"/>
          </a:p>
          <a:p>
            <a:pPr lvl="0" algn="just"/>
            <a:r>
              <a:rPr lang="sr-Latn-RS" dirty="0"/>
              <a:t>Telefon: 067 628 </a:t>
            </a:r>
            <a:r>
              <a:rPr lang="sr-Latn-RS" dirty="0" smtClean="0"/>
              <a:t>668</a:t>
            </a:r>
          </a:p>
          <a:p>
            <a:pPr lvl="0" algn="just"/>
            <a:r>
              <a:rPr lang="sr-Latn-RS" dirty="0" smtClean="0"/>
              <a:t>Mail</a:t>
            </a:r>
            <a:r>
              <a:rPr lang="sr-Latn-RS" dirty="0"/>
              <a:t>: </a:t>
            </a:r>
            <a:r>
              <a:rPr lang="sr-Latn-RS" dirty="0" smtClean="0"/>
              <a:t>svetionikbar</a:t>
            </a:r>
            <a:r>
              <a:rPr lang="en-US" dirty="0" smtClean="0"/>
              <a:t>@t-com.me</a:t>
            </a:r>
            <a:endParaRPr lang="sr-Latn-ME" dirty="0" smtClean="0"/>
          </a:p>
          <a:p>
            <a:pPr lvl="0" algn="just"/>
            <a:r>
              <a:rPr lang="en-US" dirty="0" smtClean="0"/>
              <a:t>Fb</a:t>
            </a:r>
            <a:r>
              <a:rPr lang="en-US" dirty="0"/>
              <a:t>: </a:t>
            </a:r>
            <a:r>
              <a:rPr lang="en-US" dirty="0" err="1"/>
              <a:t>Vrtic</a:t>
            </a:r>
            <a:r>
              <a:rPr lang="en-US" dirty="0"/>
              <a:t> </a:t>
            </a:r>
            <a:r>
              <a:rPr lang="en-US" dirty="0" err="1" smtClean="0"/>
              <a:t>Svetionik</a:t>
            </a:r>
            <a:endParaRPr lang="sr-Latn-ME" dirty="0" smtClean="0"/>
          </a:p>
          <a:p>
            <a:pPr lvl="0" algn="just"/>
            <a:r>
              <a:rPr lang="en-US" dirty="0" smtClean="0"/>
              <a:t>Instagram</a:t>
            </a:r>
            <a:r>
              <a:rPr lang="en-US" dirty="0"/>
              <a:t>: </a:t>
            </a:r>
            <a:r>
              <a:rPr lang="en-US" dirty="0" err="1" smtClean="0"/>
              <a:t>svetionikbar</a:t>
            </a:r>
            <a:endParaRPr lang="sr-Latn-ME" dirty="0" smtClean="0"/>
          </a:p>
          <a:p>
            <a:pPr lvl="0" algn="just"/>
            <a:endParaRPr lang="en-US" dirty="0"/>
          </a:p>
          <a:p>
            <a:pPr algn="just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763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K</a:t>
            </a:r>
            <a:r>
              <a:rPr lang="sr-Latn-RS" b="1" dirty="0"/>
              <a:t>adar</a:t>
            </a:r>
            <a:r>
              <a:rPr lang="en-US" b="1" dirty="0"/>
              <a:t>: </a:t>
            </a:r>
            <a:r>
              <a:rPr lang="sr-Latn-ME" dirty="0" smtClean="0"/>
              <a:t>nastavnice predškolskog vaspitanja</a:t>
            </a:r>
            <a:r>
              <a:rPr lang="en-US" dirty="0" smtClean="0"/>
              <a:t>, </a:t>
            </a:r>
            <a:r>
              <a:rPr lang="en-US" dirty="0" err="1"/>
              <a:t>medicinska</a:t>
            </a:r>
            <a:r>
              <a:rPr lang="en-US" dirty="0"/>
              <a:t> </a:t>
            </a:r>
            <a:r>
              <a:rPr lang="en-US" dirty="0" err="1"/>
              <a:t>sestra</a:t>
            </a:r>
            <a:r>
              <a:rPr lang="en-US" dirty="0"/>
              <a:t>, prof. </a:t>
            </a:r>
            <a:r>
              <a:rPr lang="en-US" dirty="0" err="1"/>
              <a:t>engleskog</a:t>
            </a:r>
            <a:r>
              <a:rPr lang="en-US" dirty="0"/>
              <a:t>  </a:t>
            </a:r>
            <a:r>
              <a:rPr lang="en-US" dirty="0" err="1" smtClean="0"/>
              <a:t>jezika</a:t>
            </a:r>
            <a:r>
              <a:rPr lang="sr-Latn-ME" dirty="0"/>
              <a:t>,</a:t>
            </a:r>
            <a:r>
              <a:rPr lang="en-US" dirty="0" smtClean="0"/>
              <a:t> </a:t>
            </a:r>
            <a:r>
              <a:rPr lang="en-US" dirty="0" err="1"/>
              <a:t>logoped</a:t>
            </a:r>
            <a:r>
              <a:rPr lang="en-US" dirty="0"/>
              <a:t>/</a:t>
            </a:r>
            <a:r>
              <a:rPr lang="en-US" dirty="0" err="1"/>
              <a:t>defektolog</a:t>
            </a:r>
            <a:r>
              <a:rPr lang="sr-Latn-ME" dirty="0"/>
              <a:t> i dr strucni saradnici.</a:t>
            </a:r>
          </a:p>
          <a:p>
            <a:pPr algn="just"/>
            <a:endParaRPr lang="sr-Latn-RS" b="1" dirty="0" smtClean="0"/>
          </a:p>
          <a:p>
            <a:pPr algn="just"/>
            <a:r>
              <a:rPr lang="sr-Latn-RS" b="1" dirty="0" smtClean="0"/>
              <a:t>Specifičnosti:</a:t>
            </a:r>
          </a:p>
          <a:p>
            <a:pPr algn="just"/>
            <a:endParaRPr lang="sr-Latn-RS" dirty="0"/>
          </a:p>
          <a:p>
            <a:pPr algn="just"/>
            <a:r>
              <a:rPr lang="sr-Latn-RS" dirty="0" smtClean="0"/>
              <a:t>Svetionik je dobitnik 6 </a:t>
            </a:r>
            <a:r>
              <a:rPr lang="sr-Latn-RS" dirty="0"/>
              <a:t>zlatnih medalja </a:t>
            </a:r>
            <a:r>
              <a:rPr lang="sr-Latn-RS" dirty="0" smtClean="0"/>
              <a:t>i </a:t>
            </a:r>
            <a:r>
              <a:rPr lang="sr-Latn-RS" dirty="0"/>
              <a:t>zlatnog pehara Novosadskog sajma obrazovanja „Putokazi 2018. i 2019. godine. D</a:t>
            </a:r>
            <a:r>
              <a:rPr lang="sr-Latn-RS" dirty="0" smtClean="0"/>
              <a:t>obitnik je i povelje </a:t>
            </a:r>
            <a:r>
              <a:rPr lang="sr-Latn-RS" dirty="0"/>
              <a:t>Centra za kulturu Bar za uspjesnu dugogodisnju saradnju; </a:t>
            </a:r>
          </a:p>
          <a:p>
            <a:pPr algn="just"/>
            <a:endParaRPr lang="sr-Latn-RS" dirty="0" smtClean="0"/>
          </a:p>
          <a:p>
            <a:pPr marL="285750" indent="-285750" algn="just">
              <a:buFontTx/>
              <a:buChar char="-"/>
            </a:pPr>
            <a:r>
              <a:rPr lang="sr-Latn-RS" dirty="0" smtClean="0"/>
              <a:t>Ustanova je obnovila </a:t>
            </a:r>
            <a:r>
              <a:rPr lang="sr-Latn-RS" dirty="0"/>
              <a:t>sa gradjanima, lokalnom samoupravom, donatorima djecije igraliste na lokaciji „Topolica 1“ u </a:t>
            </a:r>
            <a:r>
              <a:rPr lang="sr-Latn-RS" dirty="0" smtClean="0"/>
              <a:t>Baru.</a:t>
            </a:r>
          </a:p>
          <a:p>
            <a:pPr marL="285750" indent="-285750" algn="just">
              <a:buFontTx/>
              <a:buChar char="-"/>
            </a:pPr>
            <a:r>
              <a:rPr lang="sr-Latn-RS" dirty="0" smtClean="0"/>
              <a:t>Organizujemo </a:t>
            </a:r>
            <a:r>
              <a:rPr lang="sr-Latn-RS" dirty="0"/>
              <a:t>ljetnje </a:t>
            </a:r>
            <a:r>
              <a:rPr lang="sr-Latn-RS" dirty="0" smtClean="0"/>
              <a:t>i zimske kampove </a:t>
            </a:r>
            <a:r>
              <a:rPr lang="sr-Latn-RS" dirty="0"/>
              <a:t>za </a:t>
            </a:r>
            <a:r>
              <a:rPr lang="sr-Latn-RS" dirty="0" smtClean="0"/>
              <a:t>djecu; </a:t>
            </a:r>
          </a:p>
          <a:p>
            <a:pPr marL="285750" indent="-285750" algn="just">
              <a:buFontTx/>
              <a:buChar char="-"/>
            </a:pPr>
            <a:r>
              <a:rPr lang="sr-Latn-RS" dirty="0" smtClean="0"/>
              <a:t>Obiljezavamo </a:t>
            </a:r>
            <a:r>
              <a:rPr lang="sr-Latn-RS" dirty="0"/>
              <a:t>svjetski dan djeteta putem manifestacije „Pjesmom do </a:t>
            </a:r>
            <a:r>
              <a:rPr lang="sr-Latn-RS" dirty="0" smtClean="0"/>
              <a:t>zvijezda</a:t>
            </a:r>
            <a:r>
              <a:rPr lang="sr-Latn-RS" dirty="0"/>
              <a:t>“, kojom ujedno proslavljamo i dan vrtica. Dogadjaj okuplja svake </a:t>
            </a:r>
            <a:r>
              <a:rPr lang="sr-Latn-RS" dirty="0" smtClean="0"/>
              <a:t>godine preko 500 </a:t>
            </a:r>
            <a:r>
              <a:rPr lang="sr-Latn-RS" dirty="0"/>
              <a:t>djece ucesnika iz cijele Crne Gore, i uvijek ima </a:t>
            </a:r>
            <a:r>
              <a:rPr lang="sr-Latn-RS" dirty="0" smtClean="0"/>
              <a:t>humanitarni karakter.</a:t>
            </a:r>
            <a:endParaRPr lang="sr-Latn-ME" dirty="0"/>
          </a:p>
          <a:p>
            <a:pPr marL="285750" indent="-285750" algn="just">
              <a:buFontTx/>
              <a:buChar char="-"/>
            </a:pPr>
            <a:r>
              <a:rPr lang="sr-Latn-ME" dirty="0" smtClean="0"/>
              <a:t>Organizujemo </a:t>
            </a:r>
            <a:r>
              <a:rPr lang="sr-Latn-ME" dirty="0"/>
              <a:t>humanitarnu podjelu paketica i organizaciju novogodisnjih priredbi za djecu i mlade sa teskocama u razvoju naseg grada. </a:t>
            </a:r>
            <a:endParaRPr lang="sr-Latn-ME" dirty="0" smtClean="0"/>
          </a:p>
          <a:p>
            <a:pPr marL="285750" indent="-285750" algn="just">
              <a:buFontTx/>
              <a:buChar char="-"/>
            </a:pPr>
            <a:r>
              <a:rPr lang="sr-Latn-ME" dirty="0" smtClean="0"/>
              <a:t>Svetionik </a:t>
            </a:r>
            <a:r>
              <a:rPr lang="sr-Latn-ME" dirty="0"/>
              <a:t>je koordinator programa „Rastimo uz ples“ za Crnu Goru. Glavni dogadjaj se obiljezava 1. juna u 18h na Trgu nezavisnosti u Podgorici, gdje manifestaciju realiuzujemo sa </a:t>
            </a:r>
            <a:r>
              <a:rPr lang="sr-Latn-ME" dirty="0" smtClean="0"/>
              <a:t>više drzavnih </a:t>
            </a:r>
            <a:r>
              <a:rPr lang="sr-Latn-ME" dirty="0"/>
              <a:t>i privatnih predskolskih ustanova Crne Gore. Sa istim ustanovama predstavljamo svoju zemlju na istoj medjunarodnoj manifestaciji u Beogradu. </a:t>
            </a:r>
            <a:endParaRPr lang="sr-Latn-ME" dirty="0" smtClean="0"/>
          </a:p>
          <a:p>
            <a:pPr algn="just"/>
            <a:r>
              <a:rPr lang="sr-Latn-ME" dirty="0" smtClean="0"/>
              <a:t>-   Ustanova implementira u svoje aktivnosti saznanja stečena na seminarima za stručno   usavrsavanje nastavnika, a posebno NTC sistem ucenja i Montessori program. </a:t>
            </a:r>
            <a:endParaRPr lang="sr-Latn-ME" dirty="0"/>
          </a:p>
          <a:p>
            <a:pPr lvl="1"/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PPU </a:t>
            </a:r>
            <a:r>
              <a:rPr lang="sr-Latn-ME" dirty="0" smtClean="0"/>
              <a:t>„Mala bajka“ </a:t>
            </a:r>
            <a:r>
              <a:rPr lang="sr-Latn-ME" dirty="0"/>
              <a:t>Bar</a:t>
            </a:r>
            <a:endParaRPr lang="en-US" dirty="0"/>
          </a:p>
        </p:txBody>
      </p:sp>
      <p:pic>
        <p:nvPicPr>
          <p:cNvPr id="4" name="Picture 2" descr="https://scontent-frx5-1.xx.fbcdn.net/v/t1.15752-9/72046071_490889368424199_8674549974626729984_n.jpg?_nc_cat=103&amp;_nc_oc=AQmk1_O4tvjOjyNgwlwIC_zkLZQiWW8yXDnZExwei_n4d4bXgd1qHDX6C8bRBnVXMRY&amp;_nc_ht=scontent-frx5-1.xx&amp;oh=df12a334e89c0e1a7cedeb6ea0a531ba&amp;oe=5DEEFAC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2296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812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533400"/>
            <a:ext cx="813261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kad postoji, broj vaspitnih </a:t>
            </a:r>
            <a:r>
              <a:rPr lang="sr-Latn-ME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ME" sz="2000" dirty="0" smtClean="0"/>
          </a:p>
          <a:p>
            <a:pPr algn="just"/>
            <a:r>
              <a:rPr lang="sr-Latn-ME" sz="2000" dirty="0" smtClean="0"/>
              <a:t>PPU „Mala bajka“ postoji od</a:t>
            </a:r>
            <a:r>
              <a:rPr lang="en-US" sz="2000" dirty="0" smtClean="0"/>
              <a:t> </a:t>
            </a:r>
            <a:r>
              <a:rPr lang="en-US" sz="2000" dirty="0"/>
              <a:t>2004. </a:t>
            </a:r>
            <a:r>
              <a:rPr lang="en-US" sz="2000" dirty="0" smtClean="0"/>
              <a:t>g</a:t>
            </a:r>
            <a:r>
              <a:rPr lang="sr-Latn-ME" sz="2000" dirty="0" smtClean="0"/>
              <a:t>odine</a:t>
            </a:r>
            <a:r>
              <a:rPr lang="en-US" sz="2000" dirty="0" smtClean="0"/>
              <a:t> </a:t>
            </a:r>
            <a:r>
              <a:rPr lang="sr-Latn-ME" sz="2000" dirty="0" smtClean="0"/>
              <a:t>u Baru. Licencu Ministarstva prosvjete ima od </a:t>
            </a:r>
            <a:r>
              <a:rPr lang="en-US" sz="2000" dirty="0" smtClean="0"/>
              <a:t>03.08.2010</a:t>
            </a:r>
            <a:r>
              <a:rPr lang="en-US" sz="2000" dirty="0"/>
              <a:t>. </a:t>
            </a:r>
            <a:r>
              <a:rPr lang="sr-Latn-ME" sz="2000" dirty="0" smtClean="0"/>
              <a:t>godine.</a:t>
            </a:r>
          </a:p>
          <a:p>
            <a:pPr algn="just"/>
            <a:endParaRPr lang="sr-Latn-ME" sz="2000" dirty="0"/>
          </a:p>
          <a:p>
            <a:pPr algn="just"/>
            <a:r>
              <a:rPr lang="sr-Latn-ME" sz="2000" dirty="0" smtClean="0"/>
              <a:t>Ustanova ima jednu vaspitnu jedinicu, u sklopu koje radi sa jednom mješovitom grupom djece uzrasta</a:t>
            </a:r>
            <a:r>
              <a:rPr lang="en-US" sz="2000" dirty="0" smtClean="0"/>
              <a:t> </a:t>
            </a:r>
            <a:r>
              <a:rPr lang="en-US" sz="2000" dirty="0"/>
              <a:t>3 do 6 </a:t>
            </a:r>
            <a:r>
              <a:rPr lang="en-US" sz="2000" dirty="0" err="1"/>
              <a:t>godina</a:t>
            </a:r>
            <a:r>
              <a:rPr lang="en-US" sz="2000" dirty="0"/>
              <a:t>. </a:t>
            </a:r>
            <a:endParaRPr lang="sr-Latn-ME" sz="2000" dirty="0" smtClean="0"/>
          </a:p>
          <a:p>
            <a:pPr algn="just"/>
            <a:endParaRPr lang="sr-Latn-ME" sz="2000" dirty="0"/>
          </a:p>
          <a:p>
            <a:pPr algn="just"/>
            <a:r>
              <a:rPr lang="sr-Latn-M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Program: </a:t>
            </a:r>
            <a:r>
              <a:rPr lang="sr-Latn-ME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Primarni program: Program njege i vaspitno obrazovnog rada djece uzrasta do 3 godine; Program za područja aktivnosti u predškolskom vaspitanju i obrazovanju od 3-6 godine;</a:t>
            </a:r>
          </a:p>
          <a:p>
            <a:pPr algn="just"/>
            <a:endParaRPr lang="en-US" sz="2000" dirty="0"/>
          </a:p>
          <a:p>
            <a:r>
              <a:rPr lang="sr-Latn-ME" sz="2000" b="1" dirty="0" smtClean="0"/>
              <a:t>Kontakt:</a:t>
            </a:r>
          </a:p>
          <a:p>
            <a:r>
              <a:rPr lang="sr-Latn-ME" sz="2000" dirty="0" smtClean="0"/>
              <a:t>	PPU „Mala bajka“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err="1"/>
              <a:t>Adresa</a:t>
            </a:r>
            <a:r>
              <a:rPr lang="en-US" sz="2000" dirty="0"/>
              <a:t>: </a:t>
            </a:r>
            <a:r>
              <a:rPr lang="en-US" sz="2000" dirty="0" err="1"/>
              <a:t>Bulevar</a:t>
            </a:r>
            <a:r>
              <a:rPr lang="en-US" sz="2000" dirty="0"/>
              <a:t> </a:t>
            </a:r>
            <a:r>
              <a:rPr lang="en-US" sz="2000" dirty="0" err="1"/>
              <a:t>revolucije</a:t>
            </a:r>
            <a:r>
              <a:rPr lang="en-US" sz="2000" dirty="0"/>
              <a:t> </a:t>
            </a:r>
            <a:r>
              <a:rPr lang="en-US" sz="2000" dirty="0" err="1"/>
              <a:t>br</a:t>
            </a:r>
            <a:r>
              <a:rPr lang="en-US" sz="2000" dirty="0"/>
              <a:t> </a:t>
            </a:r>
            <a:r>
              <a:rPr lang="en-US" sz="2000" dirty="0" smtClean="0"/>
              <a:t>6</a:t>
            </a:r>
            <a:r>
              <a:rPr lang="sr-Latn-ME" sz="2000" dirty="0" smtClean="0"/>
              <a:t>, </a:t>
            </a:r>
            <a:r>
              <a:rPr lang="en-US" sz="2000" dirty="0" err="1" smtClean="0"/>
              <a:t>Topolica</a:t>
            </a:r>
            <a:r>
              <a:rPr lang="sr-Latn-ME" sz="2000" dirty="0" smtClean="0"/>
              <a:t>, 85 000 Bar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err="1"/>
              <a:t>Kontakt</a:t>
            </a:r>
            <a:r>
              <a:rPr lang="en-US" sz="2000" dirty="0"/>
              <a:t> </a:t>
            </a:r>
            <a:r>
              <a:rPr lang="en-US" sz="2000" dirty="0" err="1"/>
              <a:t>telefon</a:t>
            </a:r>
            <a:r>
              <a:rPr lang="en-US" sz="2000" dirty="0"/>
              <a:t>: 068 008 </a:t>
            </a:r>
            <a:r>
              <a:rPr lang="en-US" sz="2000" dirty="0" smtClean="0"/>
              <a:t>815</a:t>
            </a:r>
          </a:p>
          <a:p>
            <a:r>
              <a:rPr lang="en-US" sz="2000" dirty="0"/>
              <a:t>	E-mail: </a:t>
            </a:r>
            <a:r>
              <a:rPr lang="en-US" sz="2000" dirty="0" smtClean="0"/>
              <a:t>rujka2014@gmail.com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6152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ME" sz="2000" b="1" dirty="0"/>
              <a:t> </a:t>
            </a:r>
            <a:r>
              <a:rPr lang="sr-Latn-ME" sz="2000" b="1" dirty="0" smtClean="0"/>
              <a:t>Kadar: </a:t>
            </a:r>
          </a:p>
          <a:p>
            <a:pPr marL="0" indent="0" algn="just">
              <a:buNone/>
            </a:pPr>
            <a:r>
              <a:rPr lang="en-US" sz="2000" dirty="0" smtClean="0"/>
              <a:t>U </a:t>
            </a:r>
            <a:r>
              <a:rPr lang="en-US" sz="2000" dirty="0" err="1"/>
              <a:t>vrtiću</a:t>
            </a:r>
            <a:r>
              <a:rPr lang="en-US" sz="2000" dirty="0"/>
              <a:t> </a:t>
            </a:r>
            <a:r>
              <a:rPr lang="sr-Latn-ME" sz="2000" dirty="0" smtClean="0"/>
              <a:t>su zaposleni: direktor,</a:t>
            </a:r>
            <a:r>
              <a:rPr lang="en-US" sz="2000" dirty="0" smtClean="0"/>
              <a:t> </a:t>
            </a:r>
            <a:r>
              <a:rPr lang="en-US" sz="2000" dirty="0" err="1" smtClean="0"/>
              <a:t>licenciran</a:t>
            </a:r>
            <a:r>
              <a:rPr lang="sr-Latn-ME" sz="2000" dirty="0" smtClean="0"/>
              <a:t>e nastavnice predškolskog vaspitanja i stručni saradnici. </a:t>
            </a:r>
          </a:p>
          <a:p>
            <a:pPr marL="0" indent="0" algn="just">
              <a:buNone/>
            </a:pPr>
            <a:endParaRPr lang="sr-Latn-ME" sz="2000" dirty="0"/>
          </a:p>
          <a:p>
            <a:pPr marL="0" indent="0" algn="just">
              <a:buNone/>
            </a:pPr>
            <a:r>
              <a:rPr lang="sr-Latn-ME" sz="2000" b="1" dirty="0" smtClean="0"/>
              <a:t> Specifičnosti:</a:t>
            </a:r>
          </a:p>
          <a:p>
            <a:pPr algn="just"/>
            <a:r>
              <a:rPr lang="sr-Latn-ME" sz="2000" dirty="0" smtClean="0"/>
              <a:t>Ustanova</a:t>
            </a:r>
            <a:r>
              <a:rPr lang="en-US" sz="2000" dirty="0" smtClean="0"/>
              <a:t> </a:t>
            </a:r>
            <a:r>
              <a:rPr lang="en-US" sz="2000" dirty="0" err="1"/>
              <a:t>raspolaže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120 m² </a:t>
            </a:r>
            <a:r>
              <a:rPr lang="en-US" sz="2000" dirty="0" err="1"/>
              <a:t>površine</a:t>
            </a:r>
            <a:r>
              <a:rPr lang="en-US" sz="2000" dirty="0"/>
              <a:t>. </a:t>
            </a:r>
            <a:r>
              <a:rPr lang="sr-Latn-ME" sz="2000" dirty="0" smtClean="0"/>
              <a:t>D</a:t>
            </a:r>
            <a:r>
              <a:rPr lang="en-US" sz="2000" dirty="0" err="1" smtClean="0"/>
              <a:t>jeca</a:t>
            </a:r>
            <a:r>
              <a:rPr lang="en-US" sz="2000" dirty="0" smtClean="0"/>
              <a:t> </a:t>
            </a:r>
            <a:r>
              <a:rPr lang="en-US" sz="2000" dirty="0" err="1"/>
              <a:t>imaju</a:t>
            </a:r>
            <a:r>
              <a:rPr lang="en-US" sz="2000" dirty="0"/>
              <a:t> </a:t>
            </a:r>
            <a:r>
              <a:rPr lang="en-US" sz="2000" dirty="0" err="1"/>
              <a:t>posebnu</a:t>
            </a:r>
            <a:r>
              <a:rPr lang="en-US" sz="2000" dirty="0"/>
              <a:t> </a:t>
            </a:r>
            <a:r>
              <a:rPr lang="en-US" sz="2000" dirty="0" err="1"/>
              <a:t>spavaonu</a:t>
            </a:r>
            <a:r>
              <a:rPr lang="en-US" sz="2000" dirty="0"/>
              <a:t> i </a:t>
            </a:r>
            <a:r>
              <a:rPr lang="en-US" sz="2000" dirty="0" err="1"/>
              <a:t>radni</a:t>
            </a:r>
            <a:r>
              <a:rPr lang="en-US" sz="2000" dirty="0"/>
              <a:t> </a:t>
            </a:r>
            <a:r>
              <a:rPr lang="en-US" sz="2000" dirty="0" err="1"/>
              <a:t>prostor</a:t>
            </a:r>
            <a:r>
              <a:rPr lang="en-US" sz="2000" dirty="0"/>
              <a:t> za </a:t>
            </a:r>
            <a:r>
              <a:rPr lang="en-US" sz="2000" dirty="0" err="1"/>
              <a:t>obavljanje</a:t>
            </a:r>
            <a:r>
              <a:rPr lang="en-US" sz="2000" dirty="0"/>
              <a:t> </a:t>
            </a:r>
            <a:r>
              <a:rPr lang="en-US" sz="2000" dirty="0" err="1"/>
              <a:t>vaspitno</a:t>
            </a:r>
            <a:r>
              <a:rPr lang="en-US" sz="2000" dirty="0"/>
              <a:t> </a:t>
            </a:r>
            <a:r>
              <a:rPr lang="en-US" sz="2000" dirty="0" err="1"/>
              <a:t>obrazovnog</a:t>
            </a:r>
            <a:r>
              <a:rPr lang="en-US" sz="2000" dirty="0"/>
              <a:t> </a:t>
            </a:r>
            <a:r>
              <a:rPr lang="en-US" sz="2000" dirty="0" err="1"/>
              <a:t>rada</a:t>
            </a:r>
            <a:r>
              <a:rPr lang="en-US" sz="2000" dirty="0"/>
              <a:t>, </a:t>
            </a:r>
            <a:r>
              <a:rPr lang="en-US" sz="2000" dirty="0" err="1"/>
              <a:t>prostor</a:t>
            </a:r>
            <a:r>
              <a:rPr lang="en-US" sz="2000" dirty="0"/>
              <a:t> za </a:t>
            </a:r>
            <a:r>
              <a:rPr lang="en-US" sz="2000" dirty="0" err="1"/>
              <a:t>ishranu</a:t>
            </a:r>
            <a:r>
              <a:rPr lang="en-US" sz="2000" dirty="0"/>
              <a:t>, </a:t>
            </a:r>
            <a:r>
              <a:rPr lang="en-US" sz="2000" dirty="0" err="1"/>
              <a:t>kuhinju</a:t>
            </a:r>
            <a:r>
              <a:rPr lang="en-US" sz="2000" dirty="0"/>
              <a:t>, </a:t>
            </a:r>
            <a:r>
              <a:rPr lang="en-US" sz="2000" dirty="0" err="1"/>
              <a:t>prostor</a:t>
            </a:r>
            <a:r>
              <a:rPr lang="en-US" sz="2000" dirty="0"/>
              <a:t> za </a:t>
            </a:r>
            <a:r>
              <a:rPr lang="en-US" sz="2000" dirty="0" err="1"/>
              <a:t>prijem</a:t>
            </a:r>
            <a:r>
              <a:rPr lang="en-US" sz="2000" dirty="0"/>
              <a:t> </a:t>
            </a:r>
            <a:r>
              <a:rPr lang="en-US" sz="2000" dirty="0" err="1"/>
              <a:t>djece</a:t>
            </a:r>
            <a:r>
              <a:rPr lang="en-US" sz="2000" dirty="0"/>
              <a:t>, </a:t>
            </a:r>
            <a:r>
              <a:rPr lang="en-US" sz="2000" dirty="0" err="1"/>
              <a:t>prostor</a:t>
            </a:r>
            <a:r>
              <a:rPr lang="en-US" sz="2000" dirty="0"/>
              <a:t> za </a:t>
            </a:r>
            <a:r>
              <a:rPr lang="en-US" sz="2000" dirty="0" err="1"/>
              <a:t>dječije</a:t>
            </a:r>
            <a:r>
              <a:rPr lang="en-US" sz="2000" dirty="0"/>
              <a:t> </a:t>
            </a:r>
            <a:r>
              <a:rPr lang="en-US" sz="2000" dirty="0" err="1"/>
              <a:t>rekvizite</a:t>
            </a:r>
            <a:r>
              <a:rPr lang="en-US" sz="2000" dirty="0"/>
              <a:t> i </a:t>
            </a:r>
            <a:r>
              <a:rPr lang="en-US" sz="2000" dirty="0" err="1"/>
              <a:t>igračke</a:t>
            </a:r>
            <a:r>
              <a:rPr lang="en-US" sz="2000" dirty="0"/>
              <a:t>, </a:t>
            </a:r>
            <a:r>
              <a:rPr lang="en-US" sz="2000" dirty="0" err="1"/>
              <a:t>kupatilo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dva</a:t>
            </a:r>
            <a:r>
              <a:rPr lang="en-US" sz="2000" dirty="0"/>
              <a:t> </a:t>
            </a:r>
            <a:r>
              <a:rPr lang="en-US" sz="2000" dirty="0" err="1"/>
              <a:t>mokra</a:t>
            </a:r>
            <a:r>
              <a:rPr lang="en-US" sz="2000" dirty="0"/>
              <a:t> </a:t>
            </a:r>
            <a:r>
              <a:rPr lang="en-US" sz="2000" dirty="0" err="1"/>
              <a:t>čvora</a:t>
            </a:r>
            <a:r>
              <a:rPr lang="en-US" sz="2000" dirty="0"/>
              <a:t> i </a:t>
            </a:r>
            <a:r>
              <a:rPr lang="en-US" sz="2000" dirty="0" err="1"/>
              <a:t>dva</a:t>
            </a:r>
            <a:r>
              <a:rPr lang="en-US" sz="2000" dirty="0"/>
              <a:t> </a:t>
            </a:r>
            <a:r>
              <a:rPr lang="en-US" sz="2000" dirty="0" err="1"/>
              <a:t>dječija</a:t>
            </a:r>
            <a:r>
              <a:rPr lang="en-US" sz="2000" dirty="0"/>
              <a:t> </a:t>
            </a:r>
            <a:r>
              <a:rPr lang="en-US" sz="2000" dirty="0" err="1"/>
              <a:t>lavaboa</a:t>
            </a:r>
            <a:r>
              <a:rPr lang="en-US" sz="2000" dirty="0"/>
              <a:t>.</a:t>
            </a:r>
            <a:endParaRPr lang="sr-Latn-ME" sz="2000" dirty="0"/>
          </a:p>
          <a:p>
            <a:pPr algn="just"/>
            <a:r>
              <a:rPr lang="en-US" sz="2000" dirty="0" err="1" smtClean="0"/>
              <a:t>Uve</a:t>
            </a:r>
            <a:r>
              <a:rPr lang="sr-Latn-ME" sz="2000" smtClean="0"/>
              <a:t>den je</a:t>
            </a:r>
            <a:r>
              <a:rPr lang="en-US" sz="2000" smtClean="0"/>
              <a:t> </a:t>
            </a:r>
            <a:r>
              <a:rPr lang="en-US" sz="2000" dirty="0"/>
              <a:t>HASAP, </a:t>
            </a:r>
            <a:r>
              <a:rPr lang="en-US" sz="2000" dirty="0" err="1"/>
              <a:t>kojim</a:t>
            </a:r>
            <a:r>
              <a:rPr lang="en-US" sz="2000" dirty="0"/>
              <a:t> </a:t>
            </a:r>
            <a:r>
              <a:rPr lang="en-US" sz="2000" dirty="0" err="1"/>
              <a:t>rukovodi</a:t>
            </a:r>
            <a:r>
              <a:rPr lang="en-US" sz="2000" dirty="0"/>
              <a:t> </a:t>
            </a:r>
            <a:r>
              <a:rPr lang="en-US" sz="2000" dirty="0" err="1"/>
              <a:t>dr</a:t>
            </a:r>
            <a:r>
              <a:rPr lang="en-US" sz="2000" dirty="0"/>
              <a:t> </a:t>
            </a:r>
            <a:r>
              <a:rPr lang="en-US" sz="2000" dirty="0" err="1"/>
              <a:t>Ljiljana</a:t>
            </a:r>
            <a:r>
              <a:rPr lang="en-US" sz="2000" dirty="0"/>
              <a:t> </a:t>
            </a:r>
            <a:r>
              <a:rPr lang="en-US" sz="2000" dirty="0" err="1"/>
              <a:t>Jovićević</a:t>
            </a:r>
            <a:r>
              <a:rPr lang="en-US" sz="2000" dirty="0"/>
              <a:t>, </a:t>
            </a:r>
            <a:r>
              <a:rPr lang="en-US" sz="2000" dirty="0" err="1"/>
              <a:t>određena</a:t>
            </a:r>
            <a:r>
              <a:rPr lang="en-US" sz="2000" dirty="0"/>
              <a:t> od </a:t>
            </a:r>
            <a:r>
              <a:rPr lang="en-US" sz="2000" dirty="0" err="1"/>
              <a:t>strane</a:t>
            </a:r>
            <a:r>
              <a:rPr lang="en-US" sz="2000" dirty="0"/>
              <a:t> </a:t>
            </a:r>
            <a:r>
              <a:rPr lang="en-US" sz="2000" dirty="0" err="1"/>
              <a:t>Ministarstva</a:t>
            </a:r>
            <a:r>
              <a:rPr lang="en-US" sz="2000" dirty="0"/>
              <a:t> </a:t>
            </a:r>
            <a:r>
              <a:rPr lang="en-US" sz="2000" dirty="0" err="1"/>
              <a:t>zdravlja</a:t>
            </a:r>
            <a:r>
              <a:rPr lang="en-US" sz="2000" dirty="0"/>
              <a:t> </a:t>
            </a:r>
            <a:r>
              <a:rPr lang="en-US" sz="2000" dirty="0" err="1"/>
              <a:t>Crne</a:t>
            </a:r>
            <a:r>
              <a:rPr lang="en-US" sz="2000" dirty="0"/>
              <a:t> Gore. </a:t>
            </a:r>
            <a:endParaRPr lang="en-US" sz="2000" dirty="0" smtClean="0"/>
          </a:p>
          <a:p>
            <a:pPr algn="just"/>
            <a:r>
              <a:rPr lang="en-US" sz="2000" dirty="0" err="1" smtClean="0"/>
              <a:t>Pohađamo</a:t>
            </a:r>
            <a:r>
              <a:rPr lang="en-US" sz="2000" dirty="0" smtClean="0"/>
              <a:t> </a:t>
            </a:r>
            <a:r>
              <a:rPr lang="en-US" sz="2000" dirty="0" err="1"/>
              <a:t>redovno</a:t>
            </a:r>
            <a:r>
              <a:rPr lang="en-US" sz="2000" dirty="0"/>
              <a:t> </a:t>
            </a:r>
            <a:r>
              <a:rPr lang="en-US" sz="2000" dirty="0" err="1"/>
              <a:t>seminare</a:t>
            </a:r>
            <a:r>
              <a:rPr lang="en-US" sz="2000" dirty="0"/>
              <a:t>. </a:t>
            </a:r>
            <a:r>
              <a:rPr lang="en-US" sz="2000" dirty="0" err="1"/>
              <a:t>Stalna</a:t>
            </a:r>
            <a:r>
              <a:rPr lang="en-US" sz="2000" dirty="0"/>
              <a:t> </a:t>
            </a:r>
            <a:r>
              <a:rPr lang="en-US" sz="2000" dirty="0" err="1"/>
              <a:t>saradnja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državnim</a:t>
            </a:r>
            <a:r>
              <a:rPr lang="en-US" sz="2000" dirty="0"/>
              <a:t> </a:t>
            </a:r>
            <a:r>
              <a:rPr lang="en-US" sz="2000" dirty="0" err="1"/>
              <a:t>vrtićem</a:t>
            </a:r>
            <a:r>
              <a:rPr lang="en-US" sz="2000" dirty="0"/>
              <a:t> „</a:t>
            </a:r>
            <a:r>
              <a:rPr lang="en-US" sz="2000" dirty="0" err="1"/>
              <a:t>Vukosava</a:t>
            </a:r>
            <a:r>
              <a:rPr lang="en-US" sz="2000" dirty="0"/>
              <a:t> I. </a:t>
            </a:r>
            <a:r>
              <a:rPr lang="en-US" sz="2000" dirty="0" err="1"/>
              <a:t>Mašanović</a:t>
            </a:r>
            <a:r>
              <a:rPr lang="en-US" sz="2000" dirty="0"/>
              <a:t>“ i </a:t>
            </a:r>
            <a:r>
              <a:rPr lang="en-US" sz="2000" dirty="0" err="1"/>
              <a:t>udruženje</a:t>
            </a:r>
            <a:r>
              <a:rPr lang="en-US" sz="2000" dirty="0"/>
              <a:t> PPU </a:t>
            </a:r>
            <a:r>
              <a:rPr lang="en-US" sz="2000" dirty="0" err="1"/>
              <a:t>Crne</a:t>
            </a:r>
            <a:r>
              <a:rPr lang="en-US" sz="2000" dirty="0"/>
              <a:t> Gora, </a:t>
            </a:r>
            <a:r>
              <a:rPr lang="en-US" sz="2000" dirty="0" err="1"/>
              <a:t>kao</a:t>
            </a:r>
            <a:r>
              <a:rPr lang="en-US" sz="2000" dirty="0"/>
              <a:t> i </a:t>
            </a:r>
            <a:r>
              <a:rPr lang="en-US" sz="2000" dirty="0" err="1"/>
              <a:t>neprekidna</a:t>
            </a:r>
            <a:r>
              <a:rPr lang="en-US" sz="2000" dirty="0"/>
              <a:t> </a:t>
            </a:r>
            <a:r>
              <a:rPr lang="en-US" sz="2000" dirty="0" err="1"/>
              <a:t>saradnja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PPU „</a:t>
            </a:r>
            <a:r>
              <a:rPr lang="en-US" sz="2000" dirty="0" err="1"/>
              <a:t>Svetionik</a:t>
            </a:r>
            <a:r>
              <a:rPr lang="en-US" sz="2000" dirty="0" smtClean="0"/>
              <a:t>“.</a:t>
            </a:r>
            <a:endParaRPr lang="sr-Latn-ME" sz="2000" dirty="0"/>
          </a:p>
          <a:p>
            <a:pPr algn="just"/>
            <a:r>
              <a:rPr lang="en-US" sz="2000" dirty="0" err="1" smtClean="0"/>
              <a:t>Finansiranje</a:t>
            </a:r>
            <a:r>
              <a:rPr lang="en-US" sz="2000" dirty="0" smtClean="0"/>
              <a:t> </a:t>
            </a:r>
            <a:r>
              <a:rPr lang="en-US" sz="2000" dirty="0"/>
              <a:t>– </a:t>
            </a:r>
            <a:r>
              <a:rPr lang="en-US" sz="2000" dirty="0" err="1"/>
              <a:t>subvencija</a:t>
            </a:r>
            <a:r>
              <a:rPr lang="en-US" sz="2000" dirty="0"/>
              <a:t> je </a:t>
            </a:r>
            <a:r>
              <a:rPr lang="en-US" sz="2000" dirty="0" err="1"/>
              <a:t>otežana</a:t>
            </a:r>
            <a:r>
              <a:rPr lang="en-US" sz="2000" dirty="0"/>
              <a:t> i </a:t>
            </a:r>
            <a:r>
              <a:rPr lang="en-US" sz="2000" dirty="0" err="1"/>
              <a:t>nadamo</a:t>
            </a:r>
            <a:r>
              <a:rPr lang="en-US" sz="2000" dirty="0"/>
              <a:t> se da </a:t>
            </a:r>
            <a:r>
              <a:rPr lang="en-US" sz="2000" dirty="0" err="1"/>
              <a:t>ćete</a:t>
            </a:r>
            <a:r>
              <a:rPr lang="en-US" sz="2000" dirty="0"/>
              <a:t> </a:t>
            </a:r>
            <a:r>
              <a:rPr lang="en-US" sz="2000" dirty="0" err="1"/>
              <a:t>izaći</a:t>
            </a:r>
            <a:r>
              <a:rPr lang="en-US" sz="2000" dirty="0"/>
              <a:t> u </a:t>
            </a:r>
            <a:r>
              <a:rPr lang="en-US" sz="2000" dirty="0" err="1"/>
              <a:t>susret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</a:t>
            </a:r>
            <a:r>
              <a:rPr lang="en-US" sz="2000" dirty="0" err="1"/>
              <a:t>obećano</a:t>
            </a:r>
            <a:r>
              <a:rPr lang="en-US" sz="2000" dirty="0"/>
              <a:t>.</a:t>
            </a:r>
            <a:endParaRPr lang="sr-Latn-ME" sz="2000" dirty="0"/>
          </a:p>
          <a:p>
            <a:pPr marL="0" indent="0">
              <a:buNone/>
            </a:pPr>
            <a:endParaRPr lang="sr-Latn-ME" sz="2400" dirty="0"/>
          </a:p>
        </p:txBody>
      </p:sp>
    </p:spTree>
    <p:extLst>
      <p:ext uri="{BB962C8B-B14F-4D97-AF65-F5344CB8AC3E}">
        <p14:creationId xmlns:p14="http://schemas.microsoft.com/office/powerpoint/2010/main" val="270666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CB46BB4-9A0F-46DB-A61C-5869735B7798}"/>
</file>

<file path=customXml/itemProps2.xml><?xml version="1.0" encoding="utf-8"?>
<ds:datastoreItem xmlns:ds="http://schemas.openxmlformats.org/officeDocument/2006/customXml" ds:itemID="{9E244870-BFDB-4AF2-9C28-ABD40BB598E7}"/>
</file>

<file path=customXml/itemProps3.xml><?xml version="1.0" encoding="utf-8"?>
<ds:datastoreItem xmlns:ds="http://schemas.openxmlformats.org/officeDocument/2006/customXml" ds:itemID="{DBAC4D58-72DF-451B-A9D8-A0E7FAE19C89}"/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552</Words>
  <Application>Microsoft Office PowerPoint</Application>
  <PresentationFormat>On-screen Show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 PPU „Svetionik“ Bar </vt:lpstr>
      <vt:lpstr>PowerPoint Presentation</vt:lpstr>
      <vt:lpstr>PowerPoint Presentation</vt:lpstr>
      <vt:lpstr>PPU „Mala bajka“ Bar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Milic</dc:creator>
  <cp:lastModifiedBy>Djordje i Nemanja</cp:lastModifiedBy>
  <cp:revision>37</cp:revision>
  <dcterms:created xsi:type="dcterms:W3CDTF">2006-08-16T00:00:00Z</dcterms:created>
  <dcterms:modified xsi:type="dcterms:W3CDTF">2019-11-06T15:11:17Z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