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0" r:id="rId1"/>
  </p:sldMasterIdLst>
  <p:sldIdLst>
    <p:sldId id="256" r:id="rId2"/>
    <p:sldId id="257" r:id="rId3"/>
    <p:sldId id="281" r:id="rId4"/>
    <p:sldId id="290" r:id="rId5"/>
    <p:sldId id="291" r:id="rId6"/>
    <p:sldId id="292" r:id="rId7"/>
    <p:sldId id="293" r:id="rId8"/>
    <p:sldId id="259" r:id="rId9"/>
    <p:sldId id="260" r:id="rId10"/>
    <p:sldId id="282" r:id="rId11"/>
    <p:sldId id="297" r:id="rId12"/>
    <p:sldId id="262" r:id="rId13"/>
    <p:sldId id="298" r:id="rId14"/>
    <p:sldId id="285" r:id="rId15"/>
    <p:sldId id="287" r:id="rId16"/>
    <p:sldId id="289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24" autoAdjust="0"/>
  </p:normalViewPr>
  <p:slideViewPr>
    <p:cSldViewPr>
      <p:cViewPr>
        <p:scale>
          <a:sx n="94" d="100"/>
          <a:sy n="94" d="100"/>
        </p:scale>
        <p:origin x="-1284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1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1130CA3E-8D26-4BA2-9060-092E602C0396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81287-3985-44B7-BB69-C6020136F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30412-89C3-4E2C-9635-DA78AC82D696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58D90-7B19-40BD-A2E2-652FCF4D3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C1A98-0680-46BB-9EAE-D1E20BF54F8F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38C39-FF70-41AA-8A43-4034607F6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7B3D9-3630-468B-BD7A-829DA1E0C712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254AE-718A-42A6-94E3-E3C71AC098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840DC-5433-4910-B286-C398E49DF20F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AAA45-6538-4727-99E8-18C438AB1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1C6EF-2CCF-4FC0-9147-9F68E14CF3F7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1D17A-B626-4698-A75F-5CF538D1E9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319B7-3FD6-4168-B171-735BFD11BBD4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90C2B-909B-431E-89FA-F6B89F5A4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Straight Connector 9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3032D-0D8B-4224-863D-8A612E815278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12954-9108-4928-991A-6B26734D5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868B7-8EA3-4FDE-8FF0-B94FA1BE7C5A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33D6F-7C75-404F-BB96-5CD89569D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4407E-CDC9-4B36-81F2-DCAD4F2DECAD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D7727-A59C-4366-B486-655025BF6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traight Connector 8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3D76A-EDDB-4DC2-A1D0-63719C532833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5E5AC-CB53-4052-BE89-C277C3460B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F438313B-59F7-4593-8529-742A5997460D}" type="datetimeFigureOut">
              <a:rPr lang="en-US"/>
              <a:pPr>
                <a:defRPr/>
              </a:pPr>
              <a:t>11/21/2016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2D19335-DD0E-47C3-AAC5-C1EB138CB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1" r:id="rId2"/>
    <p:sldLayoutId id="2147484333" r:id="rId3"/>
    <p:sldLayoutId id="2147484330" r:id="rId4"/>
    <p:sldLayoutId id="2147484329" r:id="rId5"/>
    <p:sldLayoutId id="2147484334" r:id="rId6"/>
    <p:sldLayoutId id="2147484335" r:id="rId7"/>
    <p:sldLayoutId id="2147484336" r:id="rId8"/>
    <p:sldLayoutId id="2147484337" r:id="rId9"/>
    <p:sldLayoutId id="2147484328" r:id="rId10"/>
    <p:sldLayoutId id="2147484338" r:id="rId11"/>
  </p:sldLayoutIdLst>
  <p:transition>
    <p:pull dir="r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25" y="1571625"/>
            <a:ext cx="7286625" cy="1785938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Latn-CS" sz="3600" b="1" dirty="0" smtClean="0">
                <a:solidFill>
                  <a:srgbClr val="002060"/>
                </a:solidFill>
              </a:rPr>
              <a:t>P</a:t>
            </a:r>
            <a:r>
              <a:rPr lang="en-US" sz="3600" b="1" dirty="0" err="1" smtClean="0">
                <a:solidFill>
                  <a:srgbClr val="002060"/>
                </a:solidFill>
              </a:rPr>
              <a:t>RAKTI</a:t>
            </a:r>
            <a:r>
              <a:rPr lang="sr-Latn-CS" sz="3600" b="1" dirty="0" smtClean="0">
                <a:solidFill>
                  <a:srgbClr val="002060"/>
                </a:solidFill>
              </a:rPr>
              <a:t>ČNI  SAVJETI  SURDOAUDIOLOGA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4071942"/>
            <a:ext cx="8001056" cy="533396"/>
          </a:xfrm>
        </p:spPr>
        <p:txBody>
          <a:bodyPr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Wingdings 3"/>
              <a:buNone/>
              <a:defRPr/>
            </a:pPr>
            <a:r>
              <a:rPr lang="sr-Latn-CS" sz="9600" b="1" dirty="0" smtClean="0">
                <a:solidFill>
                  <a:srgbClr val="002060"/>
                </a:solidFill>
              </a:rPr>
              <a:t>RC za sluh i govor “Dr Peruta  Ivanović”-Kotor</a:t>
            </a:r>
          </a:p>
          <a:p>
            <a:pPr fontAlgn="auto">
              <a:spcAft>
                <a:spcPts val="0"/>
              </a:spcAft>
              <a:buFont typeface="Wingdings 3"/>
              <a:buNone/>
              <a:defRPr/>
            </a:pPr>
            <a:endParaRPr lang="en-US" sz="4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85875" y="5143500"/>
            <a:ext cx="6858000" cy="533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defRPr/>
            </a:pPr>
            <a:r>
              <a:rPr lang="sr-Latn-CS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Viktorija Mih</a:t>
            </a:r>
            <a:r>
              <a:rPr lang="en-US" sz="2400" b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ović</a:t>
            </a:r>
            <a:r>
              <a:rPr lang="sr-Latn-CS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 i  Spomenka Kosić</a:t>
            </a:r>
            <a:endParaRPr lang="en-US" sz="24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>
          <a:xfrm>
            <a:off x="571472" y="285729"/>
            <a:ext cx="8158191" cy="357190"/>
          </a:xfrm>
        </p:spPr>
        <p:txBody>
          <a:bodyPr/>
          <a:lstStyle/>
          <a:p>
            <a:r>
              <a:rPr lang="en-US" sz="2000" b="1" dirty="0" err="1" smtClean="0">
                <a:solidFill>
                  <a:srgbClr val="002060"/>
                </a:solidFill>
              </a:rPr>
              <a:t>Resursni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centar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za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sluh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i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govor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sr-Latn-CS" sz="2000" b="1" dirty="0" smtClean="0">
                <a:solidFill>
                  <a:srgbClr val="002060"/>
                </a:solidFill>
              </a:rPr>
              <a:t>“Dr Peruta Ivanović” - </a:t>
            </a:r>
            <a:r>
              <a:rPr lang="en-US" sz="2000" b="1" dirty="0" err="1" smtClean="0">
                <a:solidFill>
                  <a:srgbClr val="002060"/>
                </a:solidFill>
              </a:rPr>
              <a:t>Kotor</a:t>
            </a:r>
            <a:endParaRPr lang="en-US" sz="2000" b="1" dirty="0" smtClean="0">
              <a:solidFill>
                <a:srgbClr val="002060"/>
              </a:solidFill>
            </a:endParaRPr>
          </a:p>
        </p:txBody>
      </p:sp>
      <p:sp>
        <p:nvSpPr>
          <p:cNvPr id="14338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714356"/>
            <a:ext cx="8186766" cy="5857916"/>
          </a:xfrm>
        </p:spPr>
        <p:txBody>
          <a:bodyPr/>
          <a:lstStyle/>
          <a:p>
            <a:endParaRPr lang="en-US" sz="2400" dirty="0" smtClean="0">
              <a:solidFill>
                <a:srgbClr val="002060"/>
              </a:solidFill>
            </a:endParaRPr>
          </a:p>
          <a:p>
            <a:pPr algn="just"/>
            <a:r>
              <a:rPr lang="en-US" sz="2400" dirty="0" err="1" smtClean="0">
                <a:solidFill>
                  <a:srgbClr val="002060"/>
                </a:solidFill>
              </a:rPr>
              <a:t>Bavi</a:t>
            </a:r>
            <a:r>
              <a:rPr lang="en-US" sz="2400" dirty="0" smtClean="0">
                <a:solidFill>
                  <a:srgbClr val="002060"/>
                </a:solidFill>
              </a:rPr>
              <a:t> se re/</a:t>
            </a:r>
            <a:r>
              <a:rPr lang="en-US" sz="2400" dirty="0" err="1" smtClean="0">
                <a:solidFill>
                  <a:srgbClr val="002060"/>
                </a:solidFill>
              </a:rPr>
              <a:t>habilitacijom</a:t>
            </a:r>
            <a:r>
              <a:rPr lang="en-US" sz="2400" dirty="0" smtClean="0">
                <a:solidFill>
                  <a:srgbClr val="002060"/>
                </a:solidFill>
              </a:rPr>
              <a:t>,</a:t>
            </a:r>
            <a:r>
              <a:rPr lang="sr-Latn-C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obrazovanjem</a:t>
            </a:r>
            <a:r>
              <a:rPr lang="en-US" sz="2400" dirty="0" smtClean="0">
                <a:solidFill>
                  <a:srgbClr val="002060"/>
                </a:solidFill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</a:rPr>
              <a:t>vaspitanjem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stručnim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radnim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osposobljavanjem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sr-Latn-CS" sz="2400" dirty="0" smtClean="0">
                <a:solidFill>
                  <a:srgbClr val="002060"/>
                </a:solidFill>
              </a:rPr>
              <a:t>đ</a:t>
            </a:r>
            <a:r>
              <a:rPr lang="en-US" sz="2400" dirty="0" err="1" smtClean="0">
                <a:solidFill>
                  <a:srgbClr val="002060"/>
                </a:solidFill>
              </a:rPr>
              <a:t>ece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mladih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smetnjama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sluha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govora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just"/>
            <a:r>
              <a:rPr lang="en-US" sz="2400" dirty="0" err="1" smtClean="0">
                <a:solidFill>
                  <a:srgbClr val="002060"/>
                </a:solidFill>
              </a:rPr>
              <a:t>Srednjim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stručnim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obrazovanjem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profesionalnim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osposobljavanjem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učenika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bez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smetnji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sluha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just"/>
            <a:r>
              <a:rPr lang="en-US" sz="2400" dirty="0" err="1" smtClean="0">
                <a:solidFill>
                  <a:srgbClr val="002060"/>
                </a:solidFill>
              </a:rPr>
              <a:t>Informisanjem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edukacijom</a:t>
            </a:r>
            <a:r>
              <a:rPr lang="en-US" sz="2400" dirty="0" smtClean="0">
                <a:solidFill>
                  <a:srgbClr val="002060"/>
                </a:solidFill>
              </a:rPr>
              <a:t>  </a:t>
            </a:r>
            <a:r>
              <a:rPr lang="en-US" sz="2400" dirty="0" err="1" smtClean="0">
                <a:solidFill>
                  <a:srgbClr val="002060"/>
                </a:solidFill>
              </a:rPr>
              <a:t>vaspitno-nastavnog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osoblja</a:t>
            </a:r>
            <a:r>
              <a:rPr lang="en-US" sz="2400" dirty="0" smtClean="0">
                <a:solidFill>
                  <a:srgbClr val="002060"/>
                </a:solidFill>
              </a:rPr>
              <a:t>   </a:t>
            </a:r>
            <a:r>
              <a:rPr lang="en-US" sz="2400" dirty="0" err="1" smtClean="0">
                <a:solidFill>
                  <a:srgbClr val="002060"/>
                </a:solidFill>
              </a:rPr>
              <a:t>i</a:t>
            </a:r>
            <a:r>
              <a:rPr lang="en-US" sz="2400" dirty="0" smtClean="0">
                <a:solidFill>
                  <a:srgbClr val="002060"/>
                </a:solidFill>
              </a:rPr>
              <a:t>  </a:t>
            </a:r>
            <a:r>
              <a:rPr lang="en-US" sz="2400" dirty="0" err="1" smtClean="0">
                <a:solidFill>
                  <a:srgbClr val="002060"/>
                </a:solidFill>
              </a:rPr>
              <a:t>roditelja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sr-Latn-CS" sz="2400" dirty="0" smtClean="0">
                <a:solidFill>
                  <a:srgbClr val="002060"/>
                </a:solidFill>
              </a:rPr>
              <a:t>đ</a:t>
            </a:r>
            <a:r>
              <a:rPr lang="en-US" sz="2400" dirty="0" err="1" smtClean="0">
                <a:solidFill>
                  <a:srgbClr val="002060"/>
                </a:solidFill>
              </a:rPr>
              <a:t>ece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učenika</a:t>
            </a:r>
            <a:r>
              <a:rPr lang="en-US" sz="2400" dirty="0" smtClean="0">
                <a:solidFill>
                  <a:srgbClr val="002060"/>
                </a:solidFill>
              </a:rPr>
              <a:t> u </a:t>
            </a:r>
            <a:r>
              <a:rPr lang="en-US" sz="2400" dirty="0" err="1" smtClean="0">
                <a:solidFill>
                  <a:srgbClr val="002060"/>
                </a:solidFill>
              </a:rPr>
              <a:t>redovnim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školama</a:t>
            </a:r>
            <a:endParaRPr lang="en-US" sz="2400" dirty="0" smtClean="0">
              <a:solidFill>
                <a:srgbClr val="002060"/>
              </a:solidFill>
            </a:endParaRPr>
          </a:p>
        </p:txBody>
      </p:sp>
      <p:pic>
        <p:nvPicPr>
          <p:cNvPr id="14339" name="Content Placeholder 8" descr="wp6cca4299_05_06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14612" y="4143380"/>
            <a:ext cx="3752850" cy="2281236"/>
          </a:xfr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>
                <a:solidFill>
                  <a:srgbClr val="002060"/>
                </a:solidFill>
              </a:rPr>
              <a:t>KORISNICI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endParaRPr lang="en-US" dirty="0" smtClean="0">
              <a:solidFill>
                <a:srgbClr val="002060"/>
              </a:solidFill>
            </a:endParaRPr>
          </a:p>
          <a:p>
            <a:pPr lvl="0" algn="just"/>
            <a:r>
              <a:rPr lang="en-US" dirty="0" err="1" smtClean="0"/>
              <a:t>Đeca</a:t>
            </a:r>
            <a:r>
              <a:rPr lang="en-US" dirty="0" smtClean="0"/>
              <a:t> </a:t>
            </a:r>
            <a:r>
              <a:rPr lang="sr-Latn-CS" dirty="0" smtClean="0"/>
              <a:t> sa smetnjom  sluha  uzrasta  do  3. godine</a:t>
            </a:r>
          </a:p>
          <a:p>
            <a:pPr lvl="0" algn="just"/>
            <a:r>
              <a:rPr lang="sr-Latn-CS" dirty="0" smtClean="0"/>
              <a:t>Đeca  sa najtežim gubitkom sluha predškolskog uzrasta</a:t>
            </a:r>
            <a:r>
              <a:rPr lang="en-US" dirty="0" smtClean="0"/>
              <a:t> </a:t>
            </a:r>
          </a:p>
          <a:p>
            <a:pPr lvl="0" algn="just"/>
            <a:r>
              <a:rPr lang="en-US" dirty="0" err="1" smtClean="0"/>
              <a:t>Đeca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školovanju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rehabilitaciji</a:t>
            </a:r>
            <a:r>
              <a:rPr lang="en-US" dirty="0" smtClean="0"/>
              <a:t> u RC </a:t>
            </a:r>
          </a:p>
          <a:p>
            <a:pPr algn="just"/>
            <a:r>
              <a:rPr lang="sr-Latn-CS" dirty="0" smtClean="0"/>
              <a:t>Đeca</a:t>
            </a:r>
            <a:r>
              <a:rPr lang="en-US" dirty="0" smtClean="0"/>
              <a:t> </a:t>
            </a:r>
            <a:r>
              <a:rPr lang="en-US" dirty="0" err="1" smtClean="0"/>
              <a:t>kojoj</a:t>
            </a:r>
            <a:r>
              <a:rPr lang="en-US" dirty="0" smtClean="0"/>
              <a:t> je </a:t>
            </a:r>
            <a:r>
              <a:rPr lang="en-US" dirty="0" err="1" smtClean="0"/>
              <a:t>ugra</a:t>
            </a:r>
            <a:r>
              <a:rPr lang="sr-Latn-RS" dirty="0" smtClean="0"/>
              <a:t>đ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sr-Latn-CS" dirty="0" smtClean="0"/>
              <a:t>kohlearni implant</a:t>
            </a:r>
            <a:r>
              <a:rPr lang="en-US" dirty="0" smtClean="0"/>
              <a:t> 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periodično</a:t>
            </a:r>
            <a:r>
              <a:rPr lang="en-US" dirty="0" smtClean="0"/>
              <a:t> </a:t>
            </a:r>
            <a:r>
              <a:rPr lang="en-US" dirty="0" err="1" smtClean="0"/>
              <a:t>dolaze</a:t>
            </a:r>
            <a:r>
              <a:rPr lang="en-US" dirty="0" smtClean="0"/>
              <a:t> sa </a:t>
            </a:r>
            <a:r>
              <a:rPr lang="en-US" dirty="0" err="1" smtClean="0"/>
              <a:t>roditeljima</a:t>
            </a:r>
            <a:r>
              <a:rPr lang="en-US" dirty="0" smtClean="0"/>
              <a:t> </a:t>
            </a:r>
            <a:endParaRPr lang="sr-Latn-CS" dirty="0" smtClean="0"/>
          </a:p>
          <a:p>
            <a:pPr>
              <a:buNone/>
            </a:pPr>
            <a:endParaRPr lang="sr-Latn-CS" dirty="0" smtClean="0"/>
          </a:p>
          <a:p>
            <a:pPr lvl="0">
              <a:buNone/>
            </a:pPr>
            <a:endParaRPr lang="sr-Latn-C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sr-Latn-CS" dirty="0" smtClean="0"/>
          </a:p>
          <a:p>
            <a:pPr lvl="0"/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5240" cy="4873752"/>
          </a:xfrm>
        </p:spPr>
        <p:txBody>
          <a:bodyPr/>
          <a:lstStyle/>
          <a:p>
            <a:pPr algn="just"/>
            <a:r>
              <a:rPr lang="en-US" sz="3200" dirty="0" err="1" smtClean="0"/>
              <a:t>Nagluva</a:t>
            </a:r>
            <a:r>
              <a:rPr lang="en-US" sz="3200" dirty="0" smtClean="0"/>
              <a:t> i  </a:t>
            </a:r>
            <a:r>
              <a:rPr lang="en-US" sz="3200" dirty="0" err="1" smtClean="0"/>
              <a:t>gluva</a:t>
            </a:r>
            <a:r>
              <a:rPr lang="en-US" sz="3200" dirty="0" smtClean="0"/>
              <a:t> </a:t>
            </a:r>
            <a:r>
              <a:rPr lang="sr-Latn-RS" sz="3200" dirty="0" smtClean="0"/>
              <a:t>đeca </a:t>
            </a:r>
            <a:r>
              <a:rPr lang="en-US" sz="3200" dirty="0" err="1" smtClean="0"/>
              <a:t>su</a:t>
            </a:r>
            <a:r>
              <a:rPr lang="en-US" sz="3200" dirty="0" smtClean="0"/>
              <a:t> </a:t>
            </a:r>
            <a:r>
              <a:rPr lang="sr-Latn-RS" sz="3200" dirty="0" smtClean="0"/>
              <a:t>đ</a:t>
            </a:r>
            <a:r>
              <a:rPr lang="en-US" sz="3200" dirty="0" err="1" smtClean="0"/>
              <a:t>eca</a:t>
            </a:r>
            <a:r>
              <a:rPr lang="en-US" sz="3200" dirty="0" smtClean="0"/>
              <a:t> </a:t>
            </a:r>
            <a:r>
              <a:rPr lang="en-US" sz="3200" dirty="0" err="1" smtClean="0"/>
              <a:t>koja</a:t>
            </a:r>
            <a:r>
              <a:rPr lang="en-US" sz="3200" dirty="0" smtClean="0"/>
              <a:t> </a:t>
            </a:r>
            <a:r>
              <a:rPr lang="en-US" sz="3200" dirty="0" err="1" smtClean="0"/>
              <a:t>imaju</a:t>
            </a:r>
            <a:r>
              <a:rPr lang="en-US" sz="3200" dirty="0" smtClean="0"/>
              <a:t> </a:t>
            </a:r>
            <a:r>
              <a:rPr lang="en-US" sz="3200" dirty="0" err="1" smtClean="0"/>
              <a:t>suženje</a:t>
            </a:r>
            <a:r>
              <a:rPr lang="en-US" sz="3200" dirty="0" smtClean="0"/>
              <a:t> </a:t>
            </a:r>
            <a:r>
              <a:rPr lang="en-US" sz="3200" dirty="0" err="1"/>
              <a:t>slušnog</a:t>
            </a:r>
            <a:r>
              <a:rPr lang="en-US" sz="3200" dirty="0"/>
              <a:t> </a:t>
            </a:r>
            <a:r>
              <a:rPr lang="en-US" sz="3200" dirty="0" err="1"/>
              <a:t>polja</a:t>
            </a:r>
            <a:r>
              <a:rPr lang="en-US" sz="3200" dirty="0"/>
              <a:t> </a:t>
            </a:r>
            <a:r>
              <a:rPr lang="en-US" sz="3200" dirty="0" err="1" smtClean="0"/>
              <a:t>što</a:t>
            </a:r>
            <a:r>
              <a:rPr lang="en-US" sz="3200" dirty="0" smtClean="0"/>
              <a:t> </a:t>
            </a:r>
            <a:r>
              <a:rPr lang="en-US" sz="3200" dirty="0" err="1" smtClean="0"/>
              <a:t>uzrokuje</a:t>
            </a:r>
            <a:r>
              <a:rPr lang="en-US" sz="3200" dirty="0" smtClean="0"/>
              <a:t> </a:t>
            </a:r>
            <a:r>
              <a:rPr lang="en-US" sz="3200" dirty="0" err="1" smtClean="0"/>
              <a:t>teškoće</a:t>
            </a:r>
            <a:r>
              <a:rPr lang="en-US" sz="3200" dirty="0" smtClean="0"/>
              <a:t> </a:t>
            </a:r>
            <a:r>
              <a:rPr lang="en-US" sz="3200" dirty="0"/>
              <a:t>u </a:t>
            </a:r>
            <a:r>
              <a:rPr lang="en-US" sz="3200" dirty="0" err="1"/>
              <a:t>formiranju</a:t>
            </a:r>
            <a:r>
              <a:rPr lang="en-US" sz="3200" dirty="0"/>
              <a:t> </a:t>
            </a:r>
            <a:r>
              <a:rPr lang="en-US" sz="3200" dirty="0" err="1"/>
              <a:t>govora</a:t>
            </a:r>
            <a:r>
              <a:rPr lang="en-US" sz="3200" dirty="0"/>
              <a:t> </a:t>
            </a:r>
            <a:r>
              <a:rPr lang="en-US" sz="3200" dirty="0" smtClean="0"/>
              <a:t>i  </a:t>
            </a:r>
            <a:r>
              <a:rPr lang="en-US" sz="3200" dirty="0" err="1"/>
              <a:t>ometa</a:t>
            </a:r>
            <a:r>
              <a:rPr lang="en-US" sz="3200" dirty="0"/>
              <a:t> </a:t>
            </a:r>
            <a:r>
              <a:rPr lang="en-US" sz="3200" dirty="0" err="1"/>
              <a:t>sporazumijevanje</a:t>
            </a:r>
            <a:r>
              <a:rPr lang="en-US" sz="3200" dirty="0"/>
              <a:t> </a:t>
            </a:r>
            <a:r>
              <a:rPr lang="en-US" sz="3200" dirty="0" err="1"/>
              <a:t>verbalnim</a:t>
            </a:r>
            <a:r>
              <a:rPr lang="en-US" sz="3200" dirty="0"/>
              <a:t> </a:t>
            </a:r>
            <a:r>
              <a:rPr lang="en-US" sz="3200" dirty="0" err="1" smtClean="0"/>
              <a:t>putem</a:t>
            </a:r>
            <a:endParaRPr lang="sr-Latn-RS" sz="3200" dirty="0" smtClean="0"/>
          </a:p>
          <a:p>
            <a:pPr algn="just"/>
            <a:r>
              <a:rPr lang="en-US" sz="3200" dirty="0" err="1" smtClean="0"/>
              <a:t>Gluva</a:t>
            </a:r>
            <a:r>
              <a:rPr lang="en-US" sz="3200" dirty="0" smtClean="0"/>
              <a:t> </a:t>
            </a:r>
            <a:r>
              <a:rPr lang="sr-Latn-RS" sz="3200" dirty="0" smtClean="0"/>
              <a:t>đ</a:t>
            </a:r>
            <a:r>
              <a:rPr lang="en-US" sz="3200" dirty="0" err="1" smtClean="0"/>
              <a:t>eca</a:t>
            </a:r>
            <a:r>
              <a:rPr lang="en-US" sz="3200" dirty="0" smtClean="0"/>
              <a:t> </a:t>
            </a:r>
            <a:r>
              <a:rPr lang="en-US" sz="3200" dirty="0" err="1" smtClean="0"/>
              <a:t>imaju</a:t>
            </a:r>
            <a:r>
              <a:rPr lang="en-US" sz="3200" dirty="0" smtClean="0"/>
              <a:t> </a:t>
            </a:r>
            <a:r>
              <a:rPr lang="en-US" sz="3200" dirty="0" err="1" smtClean="0"/>
              <a:t>potpuni</a:t>
            </a:r>
            <a:r>
              <a:rPr lang="en-US" sz="3200" dirty="0" smtClean="0"/>
              <a:t> </a:t>
            </a:r>
            <a:r>
              <a:rPr lang="en-US" sz="3200" dirty="0" err="1"/>
              <a:t>gubitak</a:t>
            </a:r>
            <a:r>
              <a:rPr lang="en-US" sz="3200" dirty="0"/>
              <a:t> </a:t>
            </a:r>
            <a:r>
              <a:rPr lang="en-US" sz="3200" dirty="0" err="1"/>
              <a:t>sluha</a:t>
            </a:r>
            <a:r>
              <a:rPr lang="en-US" sz="3200" dirty="0"/>
              <a:t> i </a:t>
            </a:r>
            <a:r>
              <a:rPr lang="en-US" sz="3200" dirty="0" err="1"/>
              <a:t>nemogućnost</a:t>
            </a:r>
            <a:r>
              <a:rPr lang="en-US" sz="3200" dirty="0"/>
              <a:t> </a:t>
            </a:r>
            <a:r>
              <a:rPr lang="en-US" sz="3200" dirty="0" err="1"/>
              <a:t>kontakta</a:t>
            </a:r>
            <a:r>
              <a:rPr lang="en-US" sz="3200" dirty="0"/>
              <a:t> sa </a:t>
            </a:r>
            <a:r>
              <a:rPr lang="en-US" sz="3200" dirty="0" err="1"/>
              <a:t>zvukom</a:t>
            </a:r>
            <a:r>
              <a:rPr lang="en-US" sz="3200" dirty="0"/>
              <a:t> </a:t>
            </a:r>
            <a:endParaRPr lang="en-GB" sz="3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Karakteristike 1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44681735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634082"/>
          </a:xfrm>
        </p:spPr>
        <p:txBody>
          <a:bodyPr/>
          <a:lstStyle/>
          <a:p>
            <a:r>
              <a:rPr lang="sr-Latn-RS" b="1" dirty="0" smtClean="0"/>
              <a:t>Karakteristike 2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124744"/>
            <a:ext cx="8424936" cy="5184576"/>
          </a:xfrm>
        </p:spPr>
        <p:txBody>
          <a:bodyPr/>
          <a:lstStyle/>
          <a:p>
            <a:pPr marL="0" indent="0" algn="just">
              <a:buNone/>
            </a:pPr>
            <a:r>
              <a:rPr lang="sl-SI" sz="1800" dirty="0" smtClean="0"/>
              <a:t>Razlikuju se đeca sa</a:t>
            </a:r>
            <a:r>
              <a:rPr lang="en-US" sz="1800" dirty="0" smtClean="0"/>
              <a:t>:</a:t>
            </a:r>
            <a:endParaRPr lang="en-US" sz="1800" dirty="0"/>
          </a:p>
          <a:p>
            <a:pPr algn="just"/>
            <a:r>
              <a:rPr lang="en-US" sz="1800" dirty="0" err="1" smtClean="0"/>
              <a:t>lakšim</a:t>
            </a:r>
            <a:r>
              <a:rPr lang="en-US" sz="1800" dirty="0" smtClean="0"/>
              <a:t> </a:t>
            </a:r>
            <a:r>
              <a:rPr lang="en-US" sz="1800" dirty="0" err="1"/>
              <a:t>gubitkom</a:t>
            </a:r>
            <a:r>
              <a:rPr lang="en-US" sz="1800" dirty="0"/>
              <a:t> </a:t>
            </a:r>
            <a:r>
              <a:rPr lang="en-US" sz="1800" dirty="0" err="1"/>
              <a:t>sluha</a:t>
            </a:r>
            <a:r>
              <a:rPr lang="en-US" sz="1800" dirty="0"/>
              <a:t> </a:t>
            </a:r>
            <a:r>
              <a:rPr lang="en-US" sz="1800" dirty="0" err="1"/>
              <a:t>koja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jednom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oba</a:t>
            </a:r>
            <a:r>
              <a:rPr lang="en-US" sz="1800" dirty="0"/>
              <a:t> </a:t>
            </a:r>
            <a:r>
              <a:rPr lang="en-US" sz="1800" dirty="0" err="1"/>
              <a:t>uha</a:t>
            </a:r>
            <a:r>
              <a:rPr lang="en-US" sz="1800" dirty="0"/>
              <a:t> </a:t>
            </a:r>
            <a:r>
              <a:rPr lang="en-US" sz="1800" dirty="0" err="1"/>
              <a:t>mogu</a:t>
            </a:r>
            <a:r>
              <a:rPr lang="en-US" sz="1800" dirty="0"/>
              <a:t> </a:t>
            </a:r>
            <a:r>
              <a:rPr lang="en-US" sz="1800" dirty="0" err="1"/>
              <a:t>imati</a:t>
            </a:r>
            <a:r>
              <a:rPr lang="en-US" sz="1800" dirty="0"/>
              <a:t> problem u </a:t>
            </a:r>
            <a:r>
              <a:rPr lang="en-US" sz="1800" dirty="0" err="1"/>
              <a:t>formiranju</a:t>
            </a:r>
            <a:r>
              <a:rPr lang="en-US" sz="1800" dirty="0"/>
              <a:t> </a:t>
            </a:r>
            <a:r>
              <a:rPr lang="en-US" sz="1800" dirty="0" err="1"/>
              <a:t>govora</a:t>
            </a:r>
            <a:r>
              <a:rPr lang="en-US" sz="1800" dirty="0"/>
              <a:t> </a:t>
            </a:r>
          </a:p>
          <a:p>
            <a:pPr algn="just"/>
            <a:r>
              <a:rPr lang="en-US" sz="1800" dirty="0" err="1" smtClean="0"/>
              <a:t>umjerenim</a:t>
            </a:r>
            <a:r>
              <a:rPr lang="en-US" sz="1800" dirty="0" smtClean="0"/>
              <a:t> </a:t>
            </a:r>
            <a:r>
              <a:rPr lang="en-US" sz="1800" dirty="0" err="1"/>
              <a:t>gubitkom</a:t>
            </a:r>
            <a:r>
              <a:rPr lang="en-US" sz="1800" dirty="0"/>
              <a:t> </a:t>
            </a:r>
            <a:r>
              <a:rPr lang="en-US" sz="1800" dirty="0" err="1"/>
              <a:t>sluha</a:t>
            </a:r>
            <a:r>
              <a:rPr lang="en-US" sz="1800" dirty="0"/>
              <a:t> </a:t>
            </a:r>
            <a:r>
              <a:rPr lang="en-US" sz="1800" dirty="0" err="1"/>
              <a:t>koja</a:t>
            </a:r>
            <a:r>
              <a:rPr lang="en-US" sz="1800" dirty="0"/>
              <a:t> </a:t>
            </a:r>
            <a:r>
              <a:rPr lang="en-US" sz="1800" dirty="0" err="1"/>
              <a:t>imaju</a:t>
            </a:r>
            <a:r>
              <a:rPr lang="en-US" sz="1800" dirty="0"/>
              <a:t> </a:t>
            </a:r>
            <a:r>
              <a:rPr lang="en-US" sz="1800" dirty="0" err="1"/>
              <a:t>otežano</a:t>
            </a:r>
            <a:r>
              <a:rPr lang="en-US" sz="1800" dirty="0"/>
              <a:t> </a:t>
            </a:r>
            <a:r>
              <a:rPr lang="en-US" sz="1800" dirty="0" err="1"/>
              <a:t>slušanje</a:t>
            </a:r>
            <a:r>
              <a:rPr lang="en-US" sz="1800" dirty="0"/>
              <a:t>, </a:t>
            </a:r>
            <a:r>
              <a:rPr lang="en-US" sz="1800" dirty="0" err="1"/>
              <a:t>formiranje</a:t>
            </a:r>
            <a:r>
              <a:rPr lang="en-US" sz="1800" dirty="0"/>
              <a:t> </a:t>
            </a:r>
            <a:r>
              <a:rPr lang="en-US" sz="1800" dirty="0" err="1"/>
              <a:t>govora</a:t>
            </a:r>
            <a:r>
              <a:rPr lang="en-US" sz="1800" dirty="0"/>
              <a:t> i </a:t>
            </a:r>
            <a:r>
              <a:rPr lang="en-US" sz="1800" dirty="0" err="1"/>
              <a:t>sporazumijevanje</a:t>
            </a:r>
            <a:r>
              <a:rPr lang="en-US" sz="1800" dirty="0"/>
              <a:t> </a:t>
            </a:r>
          </a:p>
          <a:p>
            <a:pPr algn="just"/>
            <a:r>
              <a:rPr lang="en-US" sz="1800" dirty="0" err="1" smtClean="0"/>
              <a:t>težim</a:t>
            </a:r>
            <a:r>
              <a:rPr lang="en-US" sz="1800" dirty="0" smtClean="0"/>
              <a:t> </a:t>
            </a:r>
            <a:r>
              <a:rPr lang="en-US" sz="1800" dirty="0" err="1"/>
              <a:t>gubitkom</a:t>
            </a:r>
            <a:r>
              <a:rPr lang="en-US" sz="1800" dirty="0"/>
              <a:t> </a:t>
            </a:r>
            <a:r>
              <a:rPr lang="en-US" sz="1800" dirty="0" err="1"/>
              <a:t>sluha</a:t>
            </a:r>
            <a:r>
              <a:rPr lang="en-US" sz="1800" dirty="0"/>
              <a:t>  </a:t>
            </a:r>
            <a:r>
              <a:rPr lang="en-US" sz="1800" dirty="0" err="1"/>
              <a:t>koja</a:t>
            </a:r>
            <a:r>
              <a:rPr lang="en-US" sz="1800" dirty="0"/>
              <a:t> </a:t>
            </a:r>
            <a:r>
              <a:rPr lang="en-US" sz="1800" dirty="0" err="1"/>
              <a:t>imaju</a:t>
            </a:r>
            <a:r>
              <a:rPr lang="en-US" sz="1800" dirty="0"/>
              <a:t> </a:t>
            </a:r>
            <a:r>
              <a:rPr lang="en-US" sz="1800" dirty="0" err="1"/>
              <a:t>otežano</a:t>
            </a:r>
            <a:r>
              <a:rPr lang="en-US" sz="1800" dirty="0"/>
              <a:t> </a:t>
            </a:r>
            <a:r>
              <a:rPr lang="en-US" sz="1800" dirty="0" err="1"/>
              <a:t>slušanje</a:t>
            </a:r>
            <a:r>
              <a:rPr lang="en-US" sz="1800" dirty="0"/>
              <a:t>, </a:t>
            </a:r>
            <a:r>
              <a:rPr lang="en-US" sz="1800" dirty="0" err="1"/>
              <a:t>formiranje</a:t>
            </a:r>
            <a:r>
              <a:rPr lang="en-US" sz="1800" dirty="0"/>
              <a:t> </a:t>
            </a:r>
            <a:r>
              <a:rPr lang="en-US" sz="1800" dirty="0" err="1"/>
              <a:t>glasova</a:t>
            </a:r>
            <a:r>
              <a:rPr lang="en-US" sz="1800" dirty="0"/>
              <a:t>, </a:t>
            </a:r>
            <a:r>
              <a:rPr lang="en-US" sz="1800" dirty="0" err="1"/>
              <a:t>razumijevanje</a:t>
            </a:r>
            <a:r>
              <a:rPr lang="en-US" sz="1800" dirty="0"/>
              <a:t> i </a:t>
            </a:r>
            <a:r>
              <a:rPr lang="en-US" sz="1800" dirty="0" err="1"/>
              <a:t>govorno</a:t>
            </a:r>
            <a:r>
              <a:rPr lang="en-US" sz="1800" dirty="0"/>
              <a:t> </a:t>
            </a:r>
            <a:r>
              <a:rPr lang="en-US" sz="1800" dirty="0" err="1"/>
              <a:t>sporazumijevanje</a:t>
            </a:r>
            <a:r>
              <a:rPr lang="en-US" sz="1800" dirty="0"/>
              <a:t> </a:t>
            </a:r>
          </a:p>
          <a:p>
            <a:pPr algn="just"/>
            <a:r>
              <a:rPr lang="en-US" sz="1800" dirty="0" err="1" smtClean="0"/>
              <a:t>teškim</a:t>
            </a:r>
            <a:r>
              <a:rPr lang="en-US" sz="1800" dirty="0" smtClean="0"/>
              <a:t> </a:t>
            </a:r>
            <a:r>
              <a:rPr lang="en-US" sz="1800" dirty="0" err="1"/>
              <a:t>gubitkom</a:t>
            </a:r>
            <a:r>
              <a:rPr lang="en-US" sz="1800" dirty="0"/>
              <a:t> </a:t>
            </a:r>
            <a:r>
              <a:rPr lang="en-US" sz="1800" dirty="0" err="1"/>
              <a:t>sluha</a:t>
            </a:r>
            <a:r>
              <a:rPr lang="en-US" sz="1800" dirty="0"/>
              <a:t> </a:t>
            </a:r>
            <a:r>
              <a:rPr lang="en-US" sz="1800" dirty="0" err="1"/>
              <a:t>koja</a:t>
            </a:r>
            <a:r>
              <a:rPr lang="en-US" sz="1800" dirty="0"/>
              <a:t> </a:t>
            </a:r>
            <a:r>
              <a:rPr lang="en-US" sz="1800" dirty="0" err="1"/>
              <a:t>imaju</a:t>
            </a:r>
            <a:r>
              <a:rPr lang="en-US" sz="1800" dirty="0"/>
              <a:t> </a:t>
            </a:r>
            <a:r>
              <a:rPr lang="en-US" sz="1800" dirty="0" err="1"/>
              <a:t>vrlo</a:t>
            </a:r>
            <a:r>
              <a:rPr lang="en-US" sz="1800" dirty="0"/>
              <a:t> </a:t>
            </a:r>
            <a:r>
              <a:rPr lang="en-US" sz="1800" dirty="0" err="1"/>
              <a:t>otežano</a:t>
            </a:r>
            <a:r>
              <a:rPr lang="en-US" sz="1800" dirty="0"/>
              <a:t> </a:t>
            </a:r>
            <a:r>
              <a:rPr lang="en-US" sz="1800" dirty="0" err="1"/>
              <a:t>slušanje</a:t>
            </a:r>
            <a:r>
              <a:rPr lang="en-US" sz="1800" dirty="0"/>
              <a:t>, </a:t>
            </a:r>
            <a:r>
              <a:rPr lang="en-US" sz="1800" dirty="0" err="1"/>
              <a:t>formiranje</a:t>
            </a:r>
            <a:r>
              <a:rPr lang="en-US" sz="1800" dirty="0"/>
              <a:t>, </a:t>
            </a:r>
            <a:r>
              <a:rPr lang="en-US" sz="1800" dirty="0" err="1"/>
              <a:t>razumijevanje</a:t>
            </a:r>
            <a:r>
              <a:rPr lang="en-US" sz="1800" dirty="0"/>
              <a:t> </a:t>
            </a:r>
            <a:r>
              <a:rPr lang="en-US" sz="1800" dirty="0" err="1"/>
              <a:t>govora</a:t>
            </a:r>
            <a:r>
              <a:rPr lang="en-US" sz="1800" dirty="0"/>
              <a:t> i </a:t>
            </a:r>
            <a:r>
              <a:rPr lang="en-US" sz="1800" dirty="0" err="1"/>
              <a:t>sporazumijevanje</a:t>
            </a:r>
            <a:r>
              <a:rPr lang="en-US" sz="1800" dirty="0"/>
              <a:t>, </a:t>
            </a:r>
            <a:r>
              <a:rPr lang="en-US" sz="1800" dirty="0" err="1"/>
              <a:t>kao</a:t>
            </a:r>
            <a:r>
              <a:rPr lang="en-US" sz="1800" dirty="0"/>
              <a:t> i </a:t>
            </a:r>
            <a:r>
              <a:rPr lang="en-US" sz="1800" dirty="0" err="1"/>
              <a:t>teškoće</a:t>
            </a:r>
            <a:r>
              <a:rPr lang="en-US" sz="1800" dirty="0"/>
              <a:t> </a:t>
            </a:r>
            <a:r>
              <a:rPr lang="en-US" sz="1800" dirty="0" err="1"/>
              <a:t>pri</a:t>
            </a:r>
            <a:r>
              <a:rPr lang="en-US" sz="1800" dirty="0"/>
              <a:t> </a:t>
            </a:r>
            <a:r>
              <a:rPr lang="en-US" sz="1800" dirty="0" err="1"/>
              <a:t>usvajanju</a:t>
            </a:r>
            <a:r>
              <a:rPr lang="en-US" sz="1800" dirty="0"/>
              <a:t> </a:t>
            </a:r>
            <a:r>
              <a:rPr lang="en-US" sz="1800" dirty="0" err="1"/>
              <a:t>znanja</a:t>
            </a:r>
            <a:r>
              <a:rPr lang="en-US" sz="1800" dirty="0"/>
              <a:t>, pa </a:t>
            </a:r>
            <a:r>
              <a:rPr lang="en-US" sz="1800" dirty="0" err="1"/>
              <a:t>im</a:t>
            </a:r>
            <a:r>
              <a:rPr lang="en-US" sz="1800" dirty="0"/>
              <a:t> se </a:t>
            </a:r>
            <a:r>
              <a:rPr lang="en-US" sz="1800" dirty="0" err="1"/>
              <a:t>obezbjeđuju</a:t>
            </a:r>
            <a:r>
              <a:rPr lang="en-US" sz="1800" dirty="0"/>
              <a:t> </a:t>
            </a:r>
            <a:r>
              <a:rPr lang="en-US" sz="1800" dirty="0" err="1"/>
              <a:t>adekvatne</a:t>
            </a:r>
            <a:r>
              <a:rPr lang="en-US" sz="1800" dirty="0"/>
              <a:t> </a:t>
            </a:r>
            <a:r>
              <a:rPr lang="en-US" sz="1800" dirty="0" err="1"/>
              <a:t>obrazovne</a:t>
            </a:r>
            <a:r>
              <a:rPr lang="en-US" sz="1800" dirty="0"/>
              <a:t> </a:t>
            </a:r>
            <a:r>
              <a:rPr lang="en-US" sz="1800" dirty="0" err="1"/>
              <a:t>tehnologije</a:t>
            </a:r>
            <a:r>
              <a:rPr lang="en-US" sz="1800" dirty="0"/>
              <a:t>.</a:t>
            </a:r>
          </a:p>
          <a:p>
            <a:pPr algn="just"/>
            <a:r>
              <a:rPr lang="en-US" sz="1800" dirty="0" err="1" smtClean="0"/>
              <a:t>najtežim</a:t>
            </a:r>
            <a:r>
              <a:rPr lang="en-US" sz="1800" dirty="0" smtClean="0"/>
              <a:t> </a:t>
            </a:r>
            <a:r>
              <a:rPr lang="en-US" sz="1800" dirty="0" err="1"/>
              <a:t>gubitkom</a:t>
            </a:r>
            <a:r>
              <a:rPr lang="en-US" sz="1800" dirty="0"/>
              <a:t> </a:t>
            </a:r>
            <a:r>
              <a:rPr lang="en-US" sz="1800" dirty="0" err="1"/>
              <a:t>sluha</a:t>
            </a:r>
            <a:r>
              <a:rPr lang="en-US" sz="1800" dirty="0"/>
              <a:t> </a:t>
            </a:r>
            <a:r>
              <a:rPr lang="en-US" sz="1800" dirty="0" err="1"/>
              <a:t>koja</a:t>
            </a:r>
            <a:r>
              <a:rPr lang="en-US" sz="1800" dirty="0"/>
              <a:t> </a:t>
            </a:r>
            <a:r>
              <a:rPr lang="en-US" sz="1800" dirty="0" err="1"/>
              <a:t>mogu</a:t>
            </a:r>
            <a:r>
              <a:rPr lang="en-US" sz="1800" dirty="0"/>
              <a:t> </a:t>
            </a:r>
            <a:r>
              <a:rPr lang="en-US" sz="1800" dirty="0" err="1"/>
              <a:t>imati</a:t>
            </a:r>
            <a:r>
              <a:rPr lang="en-US" sz="1800" dirty="0"/>
              <a:t> </a:t>
            </a:r>
            <a:r>
              <a:rPr lang="en-US" sz="1800" dirty="0" err="1"/>
              <a:t>kontakt</a:t>
            </a:r>
            <a:r>
              <a:rPr lang="en-US" sz="1800" dirty="0"/>
              <a:t> sa </a:t>
            </a:r>
            <a:r>
              <a:rPr lang="en-US" sz="1800" dirty="0" err="1"/>
              <a:t>zvukom</a:t>
            </a:r>
            <a:r>
              <a:rPr lang="en-US" sz="1800" dirty="0"/>
              <a:t>, </a:t>
            </a:r>
            <a:r>
              <a:rPr lang="en-US" sz="1800" dirty="0" err="1"/>
              <a:t>ali</a:t>
            </a:r>
            <a:r>
              <a:rPr lang="en-US" sz="1800" dirty="0"/>
              <a:t> ne </a:t>
            </a:r>
            <a:r>
              <a:rPr lang="en-US" sz="1800" dirty="0" err="1"/>
              <a:t>mogu</a:t>
            </a:r>
            <a:r>
              <a:rPr lang="en-US" sz="1800" dirty="0"/>
              <a:t> </a:t>
            </a:r>
            <a:r>
              <a:rPr lang="en-US" sz="1800" dirty="0" err="1"/>
              <a:t>izgraditi</a:t>
            </a:r>
            <a:r>
              <a:rPr lang="en-US" sz="1800" dirty="0"/>
              <a:t> </a:t>
            </a:r>
            <a:r>
              <a:rPr lang="en-US" sz="1800" dirty="0" err="1"/>
              <a:t>govor</a:t>
            </a:r>
            <a:r>
              <a:rPr lang="en-US" sz="1800" dirty="0"/>
              <a:t> </a:t>
            </a:r>
            <a:r>
              <a:rPr lang="en-US" sz="1800" dirty="0" err="1"/>
              <a:t>ni</a:t>
            </a:r>
            <a:r>
              <a:rPr lang="en-US" sz="1800" dirty="0"/>
              <a:t> </a:t>
            </a:r>
            <a:r>
              <a:rPr lang="en-US" sz="1800" dirty="0" err="1"/>
              <a:t>pomoću</a:t>
            </a:r>
            <a:r>
              <a:rPr lang="en-US" sz="1800" dirty="0"/>
              <a:t> </a:t>
            </a:r>
            <a:r>
              <a:rPr lang="en-US" sz="1800" dirty="0" err="1"/>
              <a:t>slušnog</a:t>
            </a:r>
            <a:r>
              <a:rPr lang="en-US" sz="1800" dirty="0"/>
              <a:t> </a:t>
            </a:r>
            <a:r>
              <a:rPr lang="en-US" sz="1800" dirty="0" err="1"/>
              <a:t>aparata</a:t>
            </a:r>
            <a:r>
              <a:rPr lang="en-US" sz="1800" dirty="0"/>
              <a:t>, pa </a:t>
            </a:r>
            <a:r>
              <a:rPr lang="en-US" sz="1800" dirty="0" err="1"/>
              <a:t>im</a:t>
            </a:r>
            <a:r>
              <a:rPr lang="en-US" sz="1800" dirty="0"/>
              <a:t> se </a:t>
            </a:r>
            <a:r>
              <a:rPr lang="en-US" sz="1800" dirty="0" err="1"/>
              <a:t>obezbjeđuju</a:t>
            </a:r>
            <a:r>
              <a:rPr lang="en-US" sz="1800" dirty="0"/>
              <a:t> </a:t>
            </a:r>
            <a:r>
              <a:rPr lang="en-US" sz="1800" dirty="0" err="1"/>
              <a:t>posebni</a:t>
            </a:r>
            <a:r>
              <a:rPr lang="en-US" sz="1800" dirty="0"/>
              <a:t> </a:t>
            </a:r>
            <a:r>
              <a:rPr lang="en-US" sz="1800" dirty="0" err="1"/>
              <a:t>uslovi</a:t>
            </a:r>
            <a:r>
              <a:rPr lang="en-US" sz="1800" dirty="0"/>
              <a:t> i </a:t>
            </a:r>
            <a:r>
              <a:rPr lang="en-US" sz="1800" dirty="0" err="1"/>
              <a:t>pomagala</a:t>
            </a:r>
            <a:r>
              <a:rPr lang="en-US" sz="1800" dirty="0"/>
              <a:t>, </a:t>
            </a:r>
            <a:r>
              <a:rPr lang="en-US" sz="1800" dirty="0" err="1"/>
              <a:t>adekvatne</a:t>
            </a:r>
            <a:r>
              <a:rPr lang="en-US" sz="1800" dirty="0"/>
              <a:t> </a:t>
            </a:r>
            <a:r>
              <a:rPr lang="en-US" sz="1800" dirty="0" err="1"/>
              <a:t>obrazovne</a:t>
            </a:r>
            <a:r>
              <a:rPr lang="en-US" sz="1800" dirty="0"/>
              <a:t> </a:t>
            </a:r>
            <a:r>
              <a:rPr lang="en-US" sz="1800" dirty="0" err="1"/>
              <a:t>metodologije</a:t>
            </a:r>
            <a:r>
              <a:rPr lang="en-US" sz="1800" dirty="0"/>
              <a:t> i </a:t>
            </a:r>
            <a:r>
              <a:rPr lang="en-US" sz="1800" dirty="0" err="1"/>
              <a:t>tehnologije</a:t>
            </a:r>
            <a:r>
              <a:rPr lang="en-US" sz="1800" dirty="0"/>
              <a:t> i </a:t>
            </a:r>
            <a:r>
              <a:rPr lang="en-US" sz="1800" dirty="0" err="1"/>
              <a:t>po</a:t>
            </a:r>
            <a:r>
              <a:rPr lang="en-US" sz="1800" dirty="0"/>
              <a:t> </a:t>
            </a:r>
            <a:r>
              <a:rPr lang="en-US" sz="1800" dirty="0" err="1"/>
              <a:t>potrebi</a:t>
            </a:r>
            <a:r>
              <a:rPr lang="en-US" sz="1800" dirty="0"/>
              <a:t> </a:t>
            </a:r>
            <a:r>
              <a:rPr lang="en-US" sz="1800" dirty="0" err="1"/>
              <a:t>tehnička</a:t>
            </a:r>
            <a:r>
              <a:rPr lang="en-US" sz="1800" dirty="0"/>
              <a:t> </a:t>
            </a:r>
            <a:r>
              <a:rPr lang="en-US" sz="1800" dirty="0" err="1"/>
              <a:t>pomoć</a:t>
            </a:r>
            <a:r>
              <a:rPr lang="en-US" sz="1800" dirty="0"/>
              <a:t> u </a:t>
            </a:r>
            <a:r>
              <a:rPr lang="en-US" sz="1800" dirty="0" err="1"/>
              <a:t>nastavi</a:t>
            </a:r>
            <a:r>
              <a:rPr lang="en-US" sz="1800" dirty="0"/>
              <a:t>.</a:t>
            </a:r>
          </a:p>
          <a:p>
            <a:pPr algn="just"/>
            <a:r>
              <a:rPr lang="en-US" sz="1800" dirty="0" err="1" smtClean="0"/>
              <a:t>potpunim</a:t>
            </a:r>
            <a:r>
              <a:rPr lang="en-US" sz="1800" dirty="0" smtClean="0"/>
              <a:t> </a:t>
            </a:r>
            <a:r>
              <a:rPr lang="en-US" sz="1800" dirty="0" err="1"/>
              <a:t>gubitkom</a:t>
            </a:r>
            <a:r>
              <a:rPr lang="en-US" sz="1800" dirty="0"/>
              <a:t> </a:t>
            </a:r>
            <a:r>
              <a:rPr lang="en-US" sz="1800" dirty="0" err="1"/>
              <a:t>sluha</a:t>
            </a:r>
            <a:r>
              <a:rPr lang="en-US" sz="1800" dirty="0"/>
              <a:t>, </a:t>
            </a:r>
            <a:r>
              <a:rPr lang="en-US" sz="1800" dirty="0" err="1"/>
              <a:t>koja</a:t>
            </a:r>
            <a:r>
              <a:rPr lang="en-US" sz="1800" dirty="0"/>
              <a:t> </a:t>
            </a:r>
            <a:r>
              <a:rPr lang="en-US" sz="1800" dirty="0" err="1"/>
              <a:t>kontakt</a:t>
            </a:r>
            <a:r>
              <a:rPr lang="en-US" sz="1800" dirty="0"/>
              <a:t> sa </a:t>
            </a:r>
            <a:r>
              <a:rPr lang="en-US" sz="1800" dirty="0" err="1"/>
              <a:t>zvukom</a:t>
            </a:r>
            <a:r>
              <a:rPr lang="en-US" sz="1800" dirty="0"/>
              <a:t> </a:t>
            </a:r>
            <a:r>
              <a:rPr lang="en-US" sz="1800" dirty="0" err="1"/>
              <a:t>primaju</a:t>
            </a:r>
            <a:r>
              <a:rPr lang="en-US" sz="1800" dirty="0"/>
              <a:t> </a:t>
            </a:r>
            <a:r>
              <a:rPr lang="en-US" sz="1800" dirty="0" err="1"/>
              <a:t>putem</a:t>
            </a:r>
            <a:r>
              <a:rPr lang="en-US" sz="1800" dirty="0"/>
              <a:t> </a:t>
            </a:r>
            <a:r>
              <a:rPr lang="en-US" sz="1800" dirty="0" err="1"/>
              <a:t>vibracija</a:t>
            </a:r>
            <a:r>
              <a:rPr lang="en-US" sz="1800" dirty="0"/>
              <a:t>, ne </a:t>
            </a:r>
            <a:r>
              <a:rPr lang="en-US" sz="1800" dirty="0" err="1"/>
              <a:t>razlikuju</a:t>
            </a:r>
            <a:r>
              <a:rPr lang="en-US" sz="1800" dirty="0"/>
              <a:t> </a:t>
            </a:r>
            <a:r>
              <a:rPr lang="en-US" sz="1800" dirty="0" err="1"/>
              <a:t>dvije</a:t>
            </a:r>
            <a:r>
              <a:rPr lang="en-US" sz="1800" dirty="0"/>
              <a:t> </a:t>
            </a:r>
            <a:r>
              <a:rPr lang="en-US" sz="1800" dirty="0" err="1"/>
              <a:t>jačine</a:t>
            </a:r>
            <a:r>
              <a:rPr lang="en-US" sz="1800" dirty="0"/>
              <a:t> </a:t>
            </a:r>
            <a:r>
              <a:rPr lang="en-US" sz="1800" dirty="0" err="1"/>
              <a:t>zvuka</a:t>
            </a:r>
            <a:r>
              <a:rPr lang="en-US" sz="1800" dirty="0"/>
              <a:t> i ne </a:t>
            </a:r>
            <a:r>
              <a:rPr lang="en-US" sz="1800" dirty="0" err="1"/>
              <a:t>mogu</a:t>
            </a:r>
            <a:r>
              <a:rPr lang="en-US" sz="1800" dirty="0"/>
              <a:t> </a:t>
            </a:r>
            <a:r>
              <a:rPr lang="en-US" sz="1800" dirty="0" err="1"/>
              <a:t>čuti</a:t>
            </a:r>
            <a:r>
              <a:rPr lang="en-US" sz="1800" dirty="0"/>
              <a:t> i </a:t>
            </a:r>
            <a:r>
              <a:rPr lang="en-US" sz="1800" dirty="0" err="1"/>
              <a:t>razumjeti</a:t>
            </a:r>
            <a:r>
              <a:rPr lang="en-US" sz="1800" dirty="0"/>
              <a:t> </a:t>
            </a:r>
            <a:r>
              <a:rPr lang="en-US" sz="1800" dirty="0" err="1"/>
              <a:t>verbalni</a:t>
            </a:r>
            <a:r>
              <a:rPr lang="en-US" sz="1800" dirty="0"/>
              <a:t> </a:t>
            </a:r>
            <a:r>
              <a:rPr lang="en-US" sz="1800" dirty="0" err="1"/>
              <a:t>govor</a:t>
            </a:r>
            <a:r>
              <a:rPr lang="en-US" sz="1800" dirty="0"/>
              <a:t>, pa </a:t>
            </a:r>
            <a:r>
              <a:rPr lang="en-US" sz="1800" dirty="0" err="1"/>
              <a:t>im</a:t>
            </a:r>
            <a:r>
              <a:rPr lang="en-US" sz="1800" dirty="0"/>
              <a:t> se </a:t>
            </a:r>
            <a:r>
              <a:rPr lang="en-US" sz="1800" dirty="0" err="1"/>
              <a:t>obezbjeđuju</a:t>
            </a:r>
            <a:r>
              <a:rPr lang="en-US" sz="1800" dirty="0"/>
              <a:t> </a:t>
            </a:r>
            <a:r>
              <a:rPr lang="en-US" sz="1800" dirty="0" err="1"/>
              <a:t>posebni</a:t>
            </a:r>
            <a:r>
              <a:rPr lang="en-US" sz="1800" dirty="0"/>
              <a:t> </a:t>
            </a:r>
            <a:r>
              <a:rPr lang="en-US" sz="1800" dirty="0" err="1"/>
              <a:t>uslovi</a:t>
            </a:r>
            <a:r>
              <a:rPr lang="en-US" sz="1800" dirty="0"/>
              <a:t> i </a:t>
            </a:r>
            <a:r>
              <a:rPr lang="en-US" sz="1800" dirty="0" err="1"/>
              <a:t>pomagala</a:t>
            </a:r>
            <a:r>
              <a:rPr lang="en-US" sz="1800" dirty="0"/>
              <a:t>, </a:t>
            </a:r>
            <a:r>
              <a:rPr lang="en-US" sz="1800" dirty="0" err="1"/>
              <a:t>adekvatne</a:t>
            </a:r>
            <a:r>
              <a:rPr lang="en-US" sz="1800" dirty="0"/>
              <a:t> </a:t>
            </a:r>
            <a:r>
              <a:rPr lang="en-US" sz="1800" dirty="0" err="1"/>
              <a:t>obrazovne</a:t>
            </a:r>
            <a:r>
              <a:rPr lang="en-US" sz="1800" dirty="0"/>
              <a:t> </a:t>
            </a:r>
            <a:r>
              <a:rPr lang="en-US" sz="1800" dirty="0" err="1"/>
              <a:t>metodologije</a:t>
            </a:r>
            <a:r>
              <a:rPr lang="en-US" sz="1800" dirty="0"/>
              <a:t> i </a:t>
            </a:r>
            <a:r>
              <a:rPr lang="en-US" sz="1800" dirty="0" err="1"/>
              <a:t>tehnologije</a:t>
            </a:r>
            <a:r>
              <a:rPr lang="en-US" sz="1800" dirty="0"/>
              <a:t> i </a:t>
            </a:r>
            <a:r>
              <a:rPr lang="en-US" sz="1800" dirty="0" err="1"/>
              <a:t>po</a:t>
            </a:r>
            <a:r>
              <a:rPr lang="en-US" sz="1800" dirty="0"/>
              <a:t> </a:t>
            </a:r>
            <a:r>
              <a:rPr lang="en-US" sz="1800" dirty="0" err="1"/>
              <a:t>potrebi</a:t>
            </a:r>
            <a:r>
              <a:rPr lang="en-US" sz="1800" dirty="0"/>
              <a:t> </a:t>
            </a:r>
            <a:r>
              <a:rPr lang="en-US" sz="1800" dirty="0" err="1"/>
              <a:t>tehnička</a:t>
            </a:r>
            <a:r>
              <a:rPr lang="en-US" sz="1800" dirty="0"/>
              <a:t> </a:t>
            </a:r>
            <a:r>
              <a:rPr lang="en-US" sz="1800" dirty="0" err="1"/>
              <a:t>pomoć</a:t>
            </a:r>
            <a:r>
              <a:rPr lang="en-US" sz="1800" dirty="0"/>
              <a:t> u </a:t>
            </a:r>
            <a:r>
              <a:rPr lang="en-US" sz="1800" dirty="0" err="1"/>
              <a:t>nastavi</a:t>
            </a:r>
            <a:r>
              <a:rPr lang="en-US" sz="1800" dirty="0"/>
              <a:t>.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686130754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sr-Latn-RS" dirty="0" smtClean="0"/>
              <a:t>Komunikološke strategije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124744"/>
            <a:ext cx="8568952" cy="5544616"/>
          </a:xfrm>
        </p:spPr>
        <p:txBody>
          <a:bodyPr/>
          <a:lstStyle/>
          <a:p>
            <a:pPr algn="just"/>
            <a:r>
              <a:rPr lang="en-US" b="1" dirty="0" err="1" smtClean="0"/>
              <a:t>Gestovni</a:t>
            </a:r>
            <a:r>
              <a:rPr lang="en-US" b="1" dirty="0" smtClean="0"/>
              <a:t> </a:t>
            </a:r>
            <a:r>
              <a:rPr lang="en-US" b="1" dirty="0" err="1"/>
              <a:t>govor</a:t>
            </a:r>
            <a:r>
              <a:rPr lang="en-US" b="1" dirty="0"/>
              <a:t> – </a:t>
            </a:r>
            <a:r>
              <a:rPr lang="en-US" b="1" dirty="0" err="1"/>
              <a:t>znakovni</a:t>
            </a:r>
            <a:r>
              <a:rPr lang="en-US" b="1" dirty="0"/>
              <a:t> </a:t>
            </a:r>
            <a:r>
              <a:rPr lang="en-US" b="1" dirty="0" err="1"/>
              <a:t>jezik</a:t>
            </a:r>
            <a:r>
              <a:rPr lang="en-US" b="1" dirty="0"/>
              <a:t> </a:t>
            </a:r>
            <a:r>
              <a:rPr lang="en-US" dirty="0"/>
              <a:t>je </a:t>
            </a:r>
            <a:r>
              <a:rPr lang="en-US" dirty="0" err="1"/>
              <a:t>prirodan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komunikacije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sa </a:t>
            </a:r>
            <a:r>
              <a:rPr lang="en-US" dirty="0" err="1"/>
              <a:t>slušnim</a:t>
            </a:r>
            <a:r>
              <a:rPr lang="en-US" dirty="0"/>
              <a:t> </a:t>
            </a:r>
            <a:r>
              <a:rPr lang="en-US" dirty="0" err="1"/>
              <a:t>smetnjama</a:t>
            </a:r>
            <a:r>
              <a:rPr lang="en-US" dirty="0"/>
              <a:t>,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čemu</a:t>
            </a:r>
            <a:r>
              <a:rPr lang="en-US" dirty="0"/>
              <a:t> se </a:t>
            </a:r>
            <a:r>
              <a:rPr lang="en-US" dirty="0" err="1"/>
              <a:t>pojmovi</a:t>
            </a:r>
            <a:r>
              <a:rPr lang="en-US" dirty="0"/>
              <a:t>/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prikazuju</a:t>
            </a:r>
            <a:r>
              <a:rPr lang="en-US" dirty="0"/>
              <a:t> </a:t>
            </a:r>
            <a:r>
              <a:rPr lang="en-US" dirty="0" err="1"/>
              <a:t>uslovno</a:t>
            </a:r>
            <a:r>
              <a:rPr lang="en-US" dirty="0"/>
              <a:t> </a:t>
            </a:r>
            <a:r>
              <a:rPr lang="en-US" dirty="0" err="1"/>
              <a:t>dogovorenim</a:t>
            </a:r>
            <a:r>
              <a:rPr lang="en-US" dirty="0"/>
              <a:t> </a:t>
            </a:r>
            <a:r>
              <a:rPr lang="en-US" dirty="0" err="1"/>
              <a:t>znacima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prave</a:t>
            </a:r>
            <a:r>
              <a:rPr lang="en-US" dirty="0"/>
              <a:t> </a:t>
            </a:r>
            <a:r>
              <a:rPr lang="en-US" dirty="0" err="1"/>
              <a:t>pokretima</a:t>
            </a:r>
            <a:r>
              <a:rPr lang="en-US" dirty="0"/>
              <a:t> </a:t>
            </a:r>
            <a:r>
              <a:rPr lang="en-US" dirty="0" err="1"/>
              <a:t>ruku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adekvatnu</a:t>
            </a:r>
            <a:r>
              <a:rPr lang="en-US" dirty="0"/>
              <a:t> </a:t>
            </a:r>
            <a:r>
              <a:rPr lang="en-US" dirty="0" err="1"/>
              <a:t>mimiku</a:t>
            </a:r>
            <a:r>
              <a:rPr lang="en-US" dirty="0"/>
              <a:t>. </a:t>
            </a:r>
            <a:endParaRPr lang="sr-Latn-RS" dirty="0" smtClean="0"/>
          </a:p>
          <a:p>
            <a:pPr algn="just"/>
            <a:r>
              <a:rPr lang="en-US" b="1" dirty="0" err="1" smtClean="0"/>
              <a:t>Ščitavanje</a:t>
            </a:r>
            <a:r>
              <a:rPr lang="en-US" b="1" dirty="0" smtClean="0"/>
              <a:t> </a:t>
            </a:r>
            <a:r>
              <a:rPr lang="en-US" b="1" dirty="0" err="1"/>
              <a:t>govora</a:t>
            </a:r>
            <a:r>
              <a:rPr lang="en-US" b="1" dirty="0"/>
              <a:t> sa </a:t>
            </a:r>
            <a:r>
              <a:rPr lang="en-US" b="1" dirty="0" err="1"/>
              <a:t>usta</a:t>
            </a:r>
            <a:r>
              <a:rPr lang="en-US" b="1" dirty="0"/>
              <a:t> i </a:t>
            </a:r>
            <a:r>
              <a:rPr lang="en-US" b="1" dirty="0" err="1"/>
              <a:t>lica</a:t>
            </a:r>
            <a:r>
              <a:rPr lang="en-US" b="1" dirty="0"/>
              <a:t>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osobe</a:t>
            </a:r>
            <a:r>
              <a:rPr lang="en-US" dirty="0"/>
              <a:t> sa </a:t>
            </a:r>
            <a:r>
              <a:rPr lang="en-US" dirty="0" err="1"/>
              <a:t>potpunim</a:t>
            </a:r>
            <a:r>
              <a:rPr lang="en-US" dirty="0"/>
              <a:t> </a:t>
            </a:r>
            <a:r>
              <a:rPr lang="en-US" dirty="0" err="1"/>
              <a:t>gubitkom</a:t>
            </a:r>
            <a:r>
              <a:rPr lang="en-US" dirty="0"/>
              <a:t> </a:t>
            </a:r>
            <a:r>
              <a:rPr lang="en-US" dirty="0" err="1"/>
              <a:t>sluha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i </a:t>
            </a:r>
            <a:r>
              <a:rPr lang="en-US" dirty="0" err="1"/>
              <a:t>osobe</a:t>
            </a:r>
            <a:r>
              <a:rPr lang="en-US" dirty="0"/>
              <a:t> sa </a:t>
            </a:r>
            <a:r>
              <a:rPr lang="en-US" dirty="0" err="1"/>
              <a:t>dijelimičnim</a:t>
            </a:r>
            <a:r>
              <a:rPr lang="en-US" dirty="0"/>
              <a:t> </a:t>
            </a:r>
            <a:r>
              <a:rPr lang="en-US" dirty="0" err="1"/>
              <a:t>gubitkom</a:t>
            </a:r>
            <a:r>
              <a:rPr lang="en-US" dirty="0"/>
              <a:t> </a:t>
            </a:r>
            <a:r>
              <a:rPr lang="en-US" dirty="0" err="1"/>
              <a:t>sluha</a:t>
            </a:r>
            <a:r>
              <a:rPr lang="en-US" dirty="0"/>
              <a:t>. </a:t>
            </a:r>
            <a:r>
              <a:rPr lang="en-US" dirty="0" err="1"/>
              <a:t>Osobe</a:t>
            </a:r>
            <a:r>
              <a:rPr lang="en-US" dirty="0"/>
              <a:t> sa </a:t>
            </a:r>
            <a:r>
              <a:rPr lang="en-US" dirty="0" err="1"/>
              <a:t>dijelimičnim</a:t>
            </a:r>
            <a:r>
              <a:rPr lang="en-US" dirty="0"/>
              <a:t> </a:t>
            </a:r>
            <a:r>
              <a:rPr lang="en-US" dirty="0" err="1"/>
              <a:t>gubitkom</a:t>
            </a:r>
            <a:r>
              <a:rPr lang="en-US" dirty="0"/>
              <a:t> </a:t>
            </a:r>
            <a:r>
              <a:rPr lang="en-US" dirty="0" err="1"/>
              <a:t>sluha</a:t>
            </a:r>
            <a:r>
              <a:rPr lang="en-US" dirty="0"/>
              <a:t> </a:t>
            </a:r>
            <a:r>
              <a:rPr lang="en-US" dirty="0" err="1"/>
              <a:t>ščitavanjem</a:t>
            </a:r>
            <a:r>
              <a:rPr lang="en-US" dirty="0"/>
              <a:t> </a:t>
            </a:r>
            <a:r>
              <a:rPr lang="en-US" dirty="0" err="1"/>
              <a:t>nadopunjavaju</a:t>
            </a:r>
            <a:r>
              <a:rPr lang="en-US" dirty="0"/>
              <a:t> </a:t>
            </a:r>
            <a:r>
              <a:rPr lang="en-US" dirty="0" err="1"/>
              <a:t>zvučnu</a:t>
            </a:r>
            <a:r>
              <a:rPr lang="en-US" dirty="0"/>
              <a:t> </a:t>
            </a:r>
            <a:r>
              <a:rPr lang="en-US" dirty="0" err="1"/>
              <a:t>informaciju</a:t>
            </a:r>
            <a:r>
              <a:rPr lang="en-US" dirty="0"/>
              <a:t> </a:t>
            </a:r>
            <a:r>
              <a:rPr lang="en-US" dirty="0" err="1"/>
              <a:t>primljenu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slušnog</a:t>
            </a:r>
            <a:r>
              <a:rPr lang="en-US" dirty="0"/>
              <a:t> </a:t>
            </a:r>
            <a:r>
              <a:rPr lang="en-US" dirty="0" err="1" smtClean="0"/>
              <a:t>aparata</a:t>
            </a:r>
            <a:r>
              <a:rPr lang="en-US" dirty="0" smtClean="0"/>
              <a:t>.</a:t>
            </a:r>
            <a:endParaRPr lang="sr-Latn-RS" dirty="0" smtClean="0"/>
          </a:p>
          <a:p>
            <a:pPr algn="just"/>
            <a:r>
              <a:rPr lang="en-US" b="1" dirty="0" err="1" smtClean="0"/>
              <a:t>Daktilologija</a:t>
            </a:r>
            <a:r>
              <a:rPr lang="en-US" b="1" dirty="0" smtClean="0"/>
              <a:t> </a:t>
            </a:r>
            <a:r>
              <a:rPr lang="en-US" b="1" dirty="0"/>
              <a:t>– </a:t>
            </a:r>
            <a:r>
              <a:rPr lang="en-US" b="1" dirty="0" err="1"/>
              <a:t>prstna</a:t>
            </a:r>
            <a:r>
              <a:rPr lang="en-US" b="1" dirty="0"/>
              <a:t> </a:t>
            </a:r>
            <a:r>
              <a:rPr lang="en-US" b="1" dirty="0" err="1"/>
              <a:t>azbuka</a:t>
            </a:r>
            <a:r>
              <a:rPr lang="en-US" dirty="0"/>
              <a:t> je </a:t>
            </a:r>
            <a:r>
              <a:rPr lang="en-US" dirty="0" err="1"/>
              <a:t>oblik</a:t>
            </a:r>
            <a:r>
              <a:rPr lang="en-US" dirty="0"/>
              <a:t> </a:t>
            </a:r>
            <a:r>
              <a:rPr lang="en-US" dirty="0" err="1"/>
              <a:t>pisane</a:t>
            </a:r>
            <a:r>
              <a:rPr lang="en-US" dirty="0"/>
              <a:t>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pokretima</a:t>
            </a:r>
            <a:r>
              <a:rPr lang="en-US" dirty="0"/>
              <a:t> </a:t>
            </a:r>
            <a:r>
              <a:rPr lang="en-US" dirty="0" err="1"/>
              <a:t>prstiju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ruke</a:t>
            </a:r>
            <a:r>
              <a:rPr lang="en-US" dirty="0"/>
              <a:t> u </a:t>
            </a:r>
            <a:r>
              <a:rPr lang="en-US" dirty="0" err="1"/>
              <a:t>vazduhu</a:t>
            </a:r>
            <a:r>
              <a:rPr lang="en-US" dirty="0" smtClean="0"/>
              <a:t>.</a:t>
            </a:r>
            <a:endParaRPr lang="sr-Latn-RS" dirty="0" smtClean="0"/>
          </a:p>
          <a:p>
            <a:pPr lvl="0"/>
            <a:r>
              <a:rPr lang="en-US" dirty="0" err="1" smtClean="0"/>
              <a:t>Slušni</a:t>
            </a:r>
            <a:r>
              <a:rPr lang="en-US" dirty="0" smtClean="0"/>
              <a:t> </a:t>
            </a:r>
            <a:r>
              <a:rPr lang="en-US" dirty="0" err="1"/>
              <a:t>aparat</a:t>
            </a:r>
            <a:r>
              <a:rPr lang="en-US" dirty="0"/>
              <a:t> (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jednome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oba</a:t>
            </a:r>
            <a:r>
              <a:rPr lang="en-US" dirty="0"/>
              <a:t> </a:t>
            </a:r>
            <a:r>
              <a:rPr lang="en-US" dirty="0" err="1"/>
              <a:t>uha</a:t>
            </a:r>
            <a:r>
              <a:rPr lang="en-US" dirty="0" smtClean="0"/>
              <a:t>)</a:t>
            </a:r>
            <a:r>
              <a:rPr lang="sr-Latn-RS" dirty="0" smtClean="0"/>
              <a:t>, k</a:t>
            </a:r>
            <a:r>
              <a:rPr lang="en-US" dirty="0" err="1" smtClean="0"/>
              <a:t>ohlearni</a:t>
            </a:r>
            <a:r>
              <a:rPr lang="en-US" dirty="0" smtClean="0"/>
              <a:t> implant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117209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634082"/>
          </a:xfrm>
        </p:spPr>
        <p:txBody>
          <a:bodyPr/>
          <a:lstStyle/>
          <a:p>
            <a:r>
              <a:rPr lang="sr-Latn-RS" b="1" dirty="0" smtClean="0"/>
              <a:t>Implikacije za nastavni </a:t>
            </a:r>
            <a:r>
              <a:rPr lang="sr-Latn-RS" b="1" dirty="0" smtClean="0"/>
              <a:t>proces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8424936" cy="5421216"/>
          </a:xfrm>
        </p:spPr>
        <p:txBody>
          <a:bodyPr/>
          <a:lstStyle/>
          <a:p>
            <a:pPr marL="0" indent="0" algn="just">
              <a:buNone/>
            </a:pPr>
            <a:endParaRPr lang="sr-Latn-RS" sz="1800" dirty="0" smtClean="0"/>
          </a:p>
          <a:p>
            <a:pPr algn="just"/>
            <a:r>
              <a:rPr lang="en-US" dirty="0" err="1" smtClean="0"/>
              <a:t>Dijete</a:t>
            </a:r>
            <a:r>
              <a:rPr lang="en-US" dirty="0" smtClean="0"/>
              <a:t> </a:t>
            </a:r>
            <a:r>
              <a:rPr lang="en-US" dirty="0" err="1"/>
              <a:t>teško</a:t>
            </a:r>
            <a:r>
              <a:rPr lang="en-US" dirty="0"/>
              <a:t> </a:t>
            </a:r>
            <a:r>
              <a:rPr lang="en-US" dirty="0" err="1"/>
              <a:t>uči</a:t>
            </a:r>
            <a:r>
              <a:rPr lang="en-US" dirty="0"/>
              <a:t> </a:t>
            </a:r>
            <a:r>
              <a:rPr lang="en-US" dirty="0" err="1"/>
              <a:t>govor</a:t>
            </a:r>
            <a:r>
              <a:rPr lang="en-US" dirty="0"/>
              <a:t>, </a:t>
            </a:r>
            <a:r>
              <a:rPr lang="en-US" dirty="0" err="1" smtClean="0"/>
              <a:t>javljaju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problemi</a:t>
            </a:r>
            <a:r>
              <a:rPr lang="en-US" dirty="0"/>
              <a:t> u </a:t>
            </a:r>
            <a:r>
              <a:rPr lang="en-US" dirty="0" err="1"/>
              <a:t>usvajanju</a:t>
            </a:r>
            <a:r>
              <a:rPr lang="en-US" dirty="0"/>
              <a:t> </a:t>
            </a:r>
            <a:r>
              <a:rPr lang="en-US" dirty="0" err="1"/>
              <a:t>govornog</a:t>
            </a:r>
            <a:r>
              <a:rPr lang="en-US" dirty="0"/>
              <a:t> i </a:t>
            </a:r>
            <a:r>
              <a:rPr lang="en-US" dirty="0" err="1"/>
              <a:t>pisanog</a:t>
            </a:r>
            <a:r>
              <a:rPr lang="en-US" dirty="0"/>
              <a:t> </a:t>
            </a:r>
            <a:r>
              <a:rPr lang="en-US" dirty="0" err="1"/>
              <a:t>jezika</a:t>
            </a:r>
            <a:r>
              <a:rPr lang="en-US" dirty="0"/>
              <a:t>, </a:t>
            </a:r>
            <a:r>
              <a:rPr lang="en-US" dirty="0" err="1"/>
              <a:t>siromaštvo</a:t>
            </a:r>
            <a:r>
              <a:rPr lang="en-US" dirty="0"/>
              <a:t> </a:t>
            </a:r>
            <a:r>
              <a:rPr lang="en-US" dirty="0" err="1"/>
              <a:t>predstava</a:t>
            </a:r>
            <a:r>
              <a:rPr lang="en-US" dirty="0"/>
              <a:t> i </a:t>
            </a:r>
            <a:r>
              <a:rPr lang="en-US" dirty="0" err="1"/>
              <a:t>pojmova</a:t>
            </a:r>
            <a:r>
              <a:rPr lang="en-US" dirty="0"/>
              <a:t> </a:t>
            </a:r>
            <a:r>
              <a:rPr lang="en-US" dirty="0" err="1"/>
              <a:t>rječnika</a:t>
            </a:r>
            <a:r>
              <a:rPr lang="en-US" dirty="0"/>
              <a:t>, </a:t>
            </a:r>
            <a:r>
              <a:rPr lang="en-US" dirty="0" err="1"/>
              <a:t>agramatičnost</a:t>
            </a:r>
            <a:r>
              <a:rPr lang="en-US" dirty="0"/>
              <a:t>, </a:t>
            </a:r>
            <a:r>
              <a:rPr lang="en-US" dirty="0" err="1" smtClean="0"/>
              <a:t>razumjevanj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pisanog</a:t>
            </a:r>
            <a:r>
              <a:rPr lang="en-US" dirty="0"/>
              <a:t> </a:t>
            </a:r>
            <a:r>
              <a:rPr lang="en-US" dirty="0" err="1"/>
              <a:t>teksta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 </a:t>
            </a:r>
            <a:endParaRPr lang="sr-Latn-RS" dirty="0"/>
          </a:p>
          <a:p>
            <a:pPr algn="just"/>
            <a:r>
              <a:rPr lang="en-US" dirty="0" err="1" smtClean="0"/>
              <a:t>Ograničenja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socijalnoj</a:t>
            </a:r>
            <a:r>
              <a:rPr lang="en-US" dirty="0"/>
              <a:t> </a:t>
            </a:r>
            <a:r>
              <a:rPr lang="en-US" dirty="0" err="1"/>
              <a:t>interakciji</a:t>
            </a:r>
            <a:r>
              <a:rPr lang="en-US" dirty="0"/>
              <a:t>, </a:t>
            </a:r>
            <a:r>
              <a:rPr lang="en-US" dirty="0" err="1" smtClean="0"/>
              <a:t>komunikacij</a:t>
            </a:r>
            <a:r>
              <a:rPr lang="sr-Latn-RS" dirty="0" smtClean="0"/>
              <a:t>a otežava</a:t>
            </a:r>
            <a:r>
              <a:rPr lang="en-US" dirty="0" smtClean="0"/>
              <a:t> </a:t>
            </a:r>
            <a:r>
              <a:rPr lang="en-US" dirty="0" err="1" smtClean="0"/>
              <a:t>strukturisanj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društvenog</a:t>
            </a:r>
            <a:r>
              <a:rPr lang="en-US" dirty="0" smtClean="0"/>
              <a:t> </a:t>
            </a:r>
            <a:r>
              <a:rPr lang="en-US" dirty="0" err="1"/>
              <a:t>života</a:t>
            </a:r>
            <a:r>
              <a:rPr lang="en-US" dirty="0" smtClean="0"/>
              <a:t>.</a:t>
            </a:r>
            <a:endParaRPr lang="sr-Latn-RS" dirty="0" smtClean="0"/>
          </a:p>
          <a:p>
            <a:pPr algn="just"/>
            <a:r>
              <a:rPr lang="en-US" dirty="0" err="1" smtClean="0"/>
              <a:t>Neke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nastavnih</a:t>
            </a:r>
            <a:r>
              <a:rPr lang="en-US" dirty="0"/>
              <a:t> </a:t>
            </a:r>
            <a:r>
              <a:rPr lang="en-US" dirty="0" err="1"/>
              <a:t>sadržaja</a:t>
            </a:r>
            <a:r>
              <a:rPr lang="en-US" dirty="0"/>
              <a:t> ova </a:t>
            </a:r>
            <a:r>
              <a:rPr lang="sr-Latn-RS" dirty="0" smtClean="0"/>
              <a:t>đ</a:t>
            </a:r>
            <a:r>
              <a:rPr lang="en-US" dirty="0" err="1" smtClean="0"/>
              <a:t>eca</a:t>
            </a:r>
            <a:r>
              <a:rPr lang="en-US" dirty="0" smtClean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usvajati</a:t>
            </a:r>
            <a:r>
              <a:rPr lang="en-US" dirty="0"/>
              <a:t> sa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odstupanjem</a:t>
            </a:r>
            <a:r>
              <a:rPr lang="en-US" dirty="0"/>
              <a:t>,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prirode</a:t>
            </a:r>
            <a:r>
              <a:rPr lang="en-US" dirty="0"/>
              <a:t> </a:t>
            </a:r>
            <a:r>
              <a:rPr lang="en-US" dirty="0" err="1"/>
              <a:t>smetnji</a:t>
            </a:r>
            <a:r>
              <a:rPr lang="en-US" dirty="0"/>
              <a:t> (</a:t>
            </a:r>
            <a:r>
              <a:rPr lang="en-US" dirty="0" err="1"/>
              <a:t>strani</a:t>
            </a:r>
            <a:r>
              <a:rPr lang="en-US" dirty="0"/>
              <a:t> </a:t>
            </a:r>
            <a:r>
              <a:rPr lang="en-US" dirty="0" err="1"/>
              <a:t>jezik</a:t>
            </a:r>
            <a:r>
              <a:rPr lang="en-US" dirty="0"/>
              <a:t> – </a:t>
            </a:r>
            <a:r>
              <a:rPr lang="en-US" dirty="0" err="1"/>
              <a:t>izgovor</a:t>
            </a:r>
            <a:r>
              <a:rPr lang="en-US" dirty="0"/>
              <a:t>, </a:t>
            </a:r>
            <a:r>
              <a:rPr lang="en-US" dirty="0" err="1"/>
              <a:t>muzička</a:t>
            </a:r>
            <a:r>
              <a:rPr lang="en-US" dirty="0"/>
              <a:t> </a:t>
            </a:r>
            <a:r>
              <a:rPr lang="en-US" dirty="0" err="1"/>
              <a:t>kultura</a:t>
            </a:r>
            <a:r>
              <a:rPr lang="en-US" dirty="0"/>
              <a:t> – </a:t>
            </a:r>
            <a:r>
              <a:rPr lang="en-US" dirty="0" err="1"/>
              <a:t>pjevanje</a:t>
            </a:r>
            <a:r>
              <a:rPr lang="en-US" dirty="0"/>
              <a:t>). </a:t>
            </a:r>
            <a:endParaRPr lang="sr-Latn-RS" dirty="0" smtClean="0"/>
          </a:p>
          <a:p>
            <a:pPr algn="just"/>
            <a:r>
              <a:rPr lang="en-US" dirty="0" smtClean="0"/>
              <a:t>Rad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času</a:t>
            </a:r>
            <a:r>
              <a:rPr lang="en-US" dirty="0"/>
              <a:t> i </a:t>
            </a:r>
            <a:r>
              <a:rPr lang="en-US" dirty="0" err="1"/>
              <a:t>zadaci</a:t>
            </a:r>
            <a:r>
              <a:rPr lang="en-US" dirty="0"/>
              <a:t> se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zasnivati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očuvanim</a:t>
            </a:r>
            <a:r>
              <a:rPr lang="en-US" dirty="0"/>
              <a:t> </a:t>
            </a:r>
            <a:r>
              <a:rPr lang="en-US" dirty="0" err="1"/>
              <a:t>sposobnostima</a:t>
            </a:r>
            <a:r>
              <a:rPr lang="en-US" dirty="0"/>
              <a:t> </a:t>
            </a:r>
            <a:r>
              <a:rPr lang="sr-Latn-RS" dirty="0" smtClean="0"/>
              <a:t>đ</a:t>
            </a:r>
            <a:r>
              <a:rPr lang="en-US" dirty="0" err="1" smtClean="0"/>
              <a:t>ece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sadržaja</a:t>
            </a:r>
            <a:r>
              <a:rPr lang="en-US" dirty="0"/>
              <a:t> </a:t>
            </a:r>
            <a:r>
              <a:rPr lang="en-US" dirty="0" err="1"/>
              <a:t>pojedinih</a:t>
            </a:r>
            <a:r>
              <a:rPr lang="en-US" dirty="0"/>
              <a:t> </a:t>
            </a:r>
            <a:r>
              <a:rPr lang="en-US" dirty="0" err="1"/>
              <a:t>predmeta</a:t>
            </a:r>
            <a:r>
              <a:rPr lang="en-US" dirty="0"/>
              <a:t>.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2821377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P</a:t>
            </a:r>
            <a:r>
              <a:rPr lang="sr-Latn-CS" b="1" dirty="0" smtClean="0">
                <a:solidFill>
                  <a:srgbClr val="002060"/>
                </a:solidFill>
              </a:rPr>
              <a:t>OSTUPCI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endParaRPr lang="en-US" dirty="0" smtClean="0">
              <a:solidFill>
                <a:srgbClr val="002060"/>
              </a:solidFill>
            </a:endParaRPr>
          </a:p>
          <a:p>
            <a:pPr algn="just"/>
            <a:r>
              <a:rPr lang="sr-Latn-CS" dirty="0" smtClean="0"/>
              <a:t>O</a:t>
            </a:r>
            <a:r>
              <a:rPr lang="en-US" dirty="0" err="1" smtClean="0"/>
              <a:t>pservacija</a:t>
            </a:r>
            <a:endParaRPr lang="en-US" dirty="0" smtClean="0"/>
          </a:p>
          <a:p>
            <a:pPr algn="just"/>
            <a:r>
              <a:rPr lang="sr-Latn-CS" dirty="0" smtClean="0"/>
              <a:t>I</a:t>
            </a:r>
            <a:r>
              <a:rPr lang="en-US" dirty="0" err="1" smtClean="0"/>
              <a:t>ntervju</a:t>
            </a:r>
            <a:r>
              <a:rPr lang="en-US" dirty="0" smtClean="0"/>
              <a:t>  sa  </a:t>
            </a:r>
            <a:r>
              <a:rPr lang="en-US" dirty="0" err="1" smtClean="0"/>
              <a:t>roditeljima</a:t>
            </a:r>
            <a:r>
              <a:rPr lang="en-US" dirty="0" smtClean="0"/>
              <a:t> (</a:t>
            </a:r>
            <a:r>
              <a:rPr lang="en-US" dirty="0" err="1" smtClean="0"/>
              <a:t>uzrok</a:t>
            </a:r>
            <a:r>
              <a:rPr lang="en-US" dirty="0" smtClean="0"/>
              <a:t> </a:t>
            </a:r>
            <a:r>
              <a:rPr lang="en-US" dirty="0" err="1" smtClean="0"/>
              <a:t>smetnje</a:t>
            </a:r>
            <a:r>
              <a:rPr lang="en-US" dirty="0" smtClean="0"/>
              <a:t>, </a:t>
            </a:r>
            <a:r>
              <a:rPr lang="en-US" dirty="0" err="1" smtClean="0"/>
              <a:t>trajanj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prije</a:t>
            </a:r>
            <a:r>
              <a:rPr lang="en-US" dirty="0" smtClean="0"/>
              <a:t>  </a:t>
            </a:r>
            <a:r>
              <a:rPr lang="en-US" dirty="0" err="1" smtClean="0"/>
              <a:t>audiološke</a:t>
            </a:r>
            <a:r>
              <a:rPr lang="en-US" dirty="0" smtClean="0"/>
              <a:t>  </a:t>
            </a:r>
            <a:r>
              <a:rPr lang="en-US" dirty="0" err="1" smtClean="0"/>
              <a:t>dijagnostike</a:t>
            </a:r>
            <a:r>
              <a:rPr lang="en-US" dirty="0" smtClean="0"/>
              <a:t>  i  </a:t>
            </a:r>
            <a:r>
              <a:rPr lang="en-US" dirty="0" err="1" smtClean="0"/>
              <a:t>početka</a:t>
            </a:r>
            <a:r>
              <a:rPr lang="en-US" dirty="0" smtClean="0"/>
              <a:t>  </a:t>
            </a:r>
            <a:r>
              <a:rPr lang="en-US" dirty="0" err="1" smtClean="0"/>
              <a:t>nošenja</a:t>
            </a:r>
            <a:r>
              <a:rPr lang="en-US" dirty="0" smtClean="0"/>
              <a:t>  </a:t>
            </a:r>
            <a:r>
              <a:rPr lang="en-US" dirty="0" err="1" smtClean="0"/>
              <a:t>slušnih</a:t>
            </a:r>
            <a:r>
              <a:rPr lang="en-US" dirty="0" smtClean="0"/>
              <a:t> </a:t>
            </a:r>
            <a:r>
              <a:rPr lang="en-US" dirty="0" err="1" smtClean="0"/>
              <a:t>aparata</a:t>
            </a:r>
            <a:r>
              <a:rPr lang="en-US" dirty="0" smtClean="0"/>
              <a:t>  </a:t>
            </a:r>
            <a:r>
              <a:rPr lang="en-US" dirty="0" err="1" smtClean="0"/>
              <a:t>ili</a:t>
            </a:r>
            <a:r>
              <a:rPr lang="en-US" dirty="0" smtClean="0"/>
              <a:t>  </a:t>
            </a:r>
            <a:r>
              <a:rPr lang="en-US" dirty="0" err="1" smtClean="0"/>
              <a:t>implantacije</a:t>
            </a:r>
            <a:r>
              <a:rPr lang="en-US" dirty="0" smtClean="0"/>
              <a:t>, </a:t>
            </a:r>
            <a:r>
              <a:rPr lang="en-US" dirty="0" err="1" smtClean="0"/>
              <a:t>prethodna</a:t>
            </a:r>
            <a:r>
              <a:rPr lang="en-US" dirty="0" smtClean="0"/>
              <a:t>  </a:t>
            </a:r>
            <a:r>
              <a:rPr lang="en-US" dirty="0" err="1" smtClean="0"/>
              <a:t>slušna</a:t>
            </a:r>
            <a:r>
              <a:rPr lang="en-US" dirty="0" smtClean="0"/>
              <a:t>  </a:t>
            </a:r>
            <a:r>
              <a:rPr lang="en-US" dirty="0" err="1" smtClean="0"/>
              <a:t>iskustva</a:t>
            </a:r>
            <a:r>
              <a:rPr lang="en-US" dirty="0" smtClean="0"/>
              <a:t>)</a:t>
            </a:r>
          </a:p>
          <a:p>
            <a:pPr algn="just"/>
            <a:r>
              <a:rPr lang="sr-Latn-CS" dirty="0" smtClean="0"/>
              <a:t>P</a:t>
            </a:r>
            <a:r>
              <a:rPr lang="en-US" dirty="0" err="1" smtClean="0"/>
              <a:t>rocjena</a:t>
            </a:r>
            <a:r>
              <a:rPr lang="en-US" dirty="0" smtClean="0"/>
              <a:t>  </a:t>
            </a:r>
            <a:r>
              <a:rPr lang="en-US" dirty="0" err="1" smtClean="0"/>
              <a:t>slušnog</a:t>
            </a:r>
            <a:r>
              <a:rPr lang="en-US" dirty="0" smtClean="0"/>
              <a:t>  </a:t>
            </a:r>
            <a:r>
              <a:rPr lang="en-US" dirty="0" err="1" smtClean="0"/>
              <a:t>i</a:t>
            </a:r>
            <a:r>
              <a:rPr lang="en-US" dirty="0" smtClean="0"/>
              <a:t>  </a:t>
            </a:r>
            <a:r>
              <a:rPr lang="en-US" dirty="0" err="1" smtClean="0"/>
              <a:t>govornog</a:t>
            </a:r>
            <a:r>
              <a:rPr lang="en-US" dirty="0" smtClean="0"/>
              <a:t>  </a:t>
            </a:r>
            <a:r>
              <a:rPr lang="en-US" dirty="0" err="1" smtClean="0"/>
              <a:t>statusa</a:t>
            </a:r>
            <a:endParaRPr lang="sr-Latn-CS" dirty="0" smtClean="0"/>
          </a:p>
          <a:p>
            <a:pPr algn="just"/>
            <a:r>
              <a:rPr lang="sr-Latn-CS" dirty="0" smtClean="0"/>
              <a:t>P</a:t>
            </a:r>
            <a:r>
              <a:rPr lang="en-US" dirty="0" err="1" smtClean="0"/>
              <a:t>laniranje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</a:t>
            </a:r>
            <a:r>
              <a:rPr lang="sr-Latn-CS" dirty="0" err="1" smtClean="0"/>
              <a:t>z</a:t>
            </a:r>
            <a:r>
              <a:rPr lang="en-US" dirty="0" err="1" smtClean="0"/>
              <a:t>avisno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sr-Latn-CS" dirty="0" smtClean="0"/>
              <a:t>u</a:t>
            </a:r>
            <a:r>
              <a:rPr lang="en-US" dirty="0" err="1" smtClean="0"/>
              <a:t>zrast</a:t>
            </a:r>
            <a:r>
              <a:rPr lang="sr-Latn-CS" dirty="0" smtClean="0"/>
              <a:t>a</a:t>
            </a:r>
            <a:r>
              <a:rPr lang="en-US" dirty="0" smtClean="0"/>
              <a:t> (</a:t>
            </a:r>
            <a:r>
              <a:rPr lang="en-US" dirty="0" err="1" smtClean="0"/>
              <a:t>kada</a:t>
            </a:r>
            <a:r>
              <a:rPr lang="en-US" dirty="0" smtClean="0"/>
              <a:t> je </a:t>
            </a:r>
            <a:r>
              <a:rPr lang="en-US" dirty="0" err="1" smtClean="0"/>
              <a:t>urađen</a:t>
            </a:r>
            <a:r>
              <a:rPr lang="sr-Latn-CS" dirty="0" smtClean="0"/>
              <a:t>a  kohlearna implantacija</a:t>
            </a:r>
            <a:r>
              <a:rPr lang="en-US" dirty="0" smtClean="0"/>
              <a:t>)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 lvl="0"/>
            <a:endParaRPr lang="en-US" dirty="0" smtClean="0"/>
          </a:p>
          <a:p>
            <a:endParaRPr lang="sr-Latn-CS" dirty="0" smtClean="0"/>
          </a:p>
          <a:p>
            <a:pPr lvl="0"/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>
                <a:solidFill>
                  <a:srgbClr val="002060"/>
                </a:solidFill>
              </a:rPr>
              <a:t>Planir</a:t>
            </a:r>
            <a:r>
              <a:rPr lang="en-US" b="1" dirty="0" err="1" smtClean="0">
                <a:solidFill>
                  <a:srgbClr val="002060"/>
                </a:solidFill>
              </a:rPr>
              <a:t>anje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ra</a:t>
            </a:r>
            <a:r>
              <a:rPr lang="sr-Latn-CS" b="1" dirty="0" smtClean="0">
                <a:solidFill>
                  <a:srgbClr val="002060"/>
                </a:solidFill>
              </a:rPr>
              <a:t>da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>
            <a:normAutofit/>
          </a:bodyPr>
          <a:lstStyle/>
          <a:p>
            <a:pPr lvl="0"/>
            <a:endParaRPr lang="sr-Latn-CS" dirty="0" smtClean="0"/>
          </a:p>
          <a:p>
            <a:pPr lvl="0"/>
            <a:r>
              <a:rPr lang="en-US" dirty="0" err="1" smtClean="0"/>
              <a:t>Auditivni</a:t>
            </a:r>
            <a:r>
              <a:rPr lang="en-US" dirty="0" smtClean="0"/>
              <a:t> </a:t>
            </a:r>
            <a:r>
              <a:rPr lang="en-US" dirty="0" err="1" smtClean="0"/>
              <a:t>trening</a:t>
            </a:r>
            <a:endParaRPr lang="en-US" dirty="0" smtClean="0"/>
          </a:p>
          <a:p>
            <a:pPr lvl="0"/>
            <a:r>
              <a:rPr lang="en-US" dirty="0" smtClean="0"/>
              <a:t>Program  </a:t>
            </a:r>
            <a:r>
              <a:rPr lang="en-US" dirty="0" err="1" smtClean="0"/>
              <a:t>za</a:t>
            </a:r>
            <a:r>
              <a:rPr lang="en-US" dirty="0" smtClean="0"/>
              <a:t>  </a:t>
            </a:r>
            <a:r>
              <a:rPr lang="en-US" dirty="0" err="1" smtClean="0"/>
              <a:t>podsticanje</a:t>
            </a:r>
            <a:r>
              <a:rPr lang="sr-Latn-CS" dirty="0" smtClean="0"/>
              <a:t>  </a:t>
            </a:r>
            <a:r>
              <a:rPr lang="en-US" dirty="0" err="1" smtClean="0"/>
              <a:t>govorno</a:t>
            </a:r>
            <a:r>
              <a:rPr lang="sr-Latn-CS" dirty="0" smtClean="0"/>
              <a:t>-</a:t>
            </a:r>
            <a:r>
              <a:rPr lang="en-US" dirty="0" err="1" smtClean="0"/>
              <a:t>jezičkog</a:t>
            </a:r>
            <a:r>
              <a:rPr lang="en-US" dirty="0" smtClean="0"/>
              <a:t>  </a:t>
            </a:r>
            <a:r>
              <a:rPr lang="en-US" dirty="0" err="1" smtClean="0"/>
              <a:t>razvoja</a:t>
            </a:r>
            <a:endParaRPr lang="en-US" dirty="0" smtClean="0"/>
          </a:p>
          <a:p>
            <a:pPr lvl="0"/>
            <a:r>
              <a:rPr lang="en-US" dirty="0" smtClean="0"/>
              <a:t>Program  </a:t>
            </a:r>
            <a:r>
              <a:rPr lang="en-US" dirty="0" err="1" smtClean="0"/>
              <a:t>za</a:t>
            </a:r>
            <a:r>
              <a:rPr lang="en-US" dirty="0" smtClean="0"/>
              <a:t>  </a:t>
            </a:r>
            <a:r>
              <a:rPr lang="en-US" dirty="0" err="1" smtClean="0"/>
              <a:t>podsticanje</a:t>
            </a:r>
            <a:r>
              <a:rPr lang="en-US" dirty="0" smtClean="0"/>
              <a:t>  </a:t>
            </a:r>
            <a:r>
              <a:rPr lang="en-US" dirty="0" err="1" smtClean="0"/>
              <a:t>kognitivnog</a:t>
            </a:r>
            <a:r>
              <a:rPr lang="en-US" dirty="0" smtClean="0"/>
              <a:t>  </a:t>
            </a:r>
            <a:r>
              <a:rPr lang="en-US" dirty="0" err="1" smtClean="0"/>
              <a:t>razvoja</a:t>
            </a:r>
            <a:endParaRPr lang="en-US" dirty="0" smtClean="0"/>
          </a:p>
          <a:p>
            <a:pPr lvl="0"/>
            <a:r>
              <a:rPr lang="sr-Latn-CS" dirty="0" smtClean="0"/>
              <a:t>Habilitacioni  rad  sa  đecom  koja  imaju  smetnju  sluha  uzrasta  do  3.g. – rana  intervencija</a:t>
            </a:r>
            <a:endParaRPr lang="en-US" dirty="0" smtClean="0"/>
          </a:p>
          <a:p>
            <a:pPr lvl="0"/>
            <a:r>
              <a:rPr lang="sr-Latn-CS" dirty="0" smtClean="0"/>
              <a:t>Individualni  rehabilitacioni  rad  </a:t>
            </a:r>
            <a:r>
              <a:rPr lang="sr-Latn-CS" dirty="0" smtClean="0"/>
              <a:t>uz  </a:t>
            </a:r>
            <a:r>
              <a:rPr lang="sr-Latn-CS" dirty="0" smtClean="0"/>
              <a:t>uključivanje  roditelja  kao  saradnika  </a:t>
            </a:r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>
                <a:solidFill>
                  <a:srgbClr val="002060"/>
                </a:solidFill>
              </a:rPr>
              <a:t>Planir</a:t>
            </a:r>
            <a:r>
              <a:rPr lang="en-US" b="1" dirty="0" err="1" smtClean="0">
                <a:solidFill>
                  <a:srgbClr val="002060"/>
                </a:solidFill>
              </a:rPr>
              <a:t>anje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ra</a:t>
            </a:r>
            <a:r>
              <a:rPr lang="sr-Latn-CS" b="1" dirty="0" smtClean="0">
                <a:solidFill>
                  <a:srgbClr val="002060"/>
                </a:solidFill>
              </a:rPr>
              <a:t>da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>
            <a:normAutofit fontScale="92500" lnSpcReduction="10000"/>
          </a:bodyPr>
          <a:lstStyle/>
          <a:p>
            <a:pPr lvl="0"/>
            <a:endParaRPr lang="sr-Latn-CS" dirty="0" smtClean="0"/>
          </a:p>
          <a:p>
            <a:pPr lvl="0"/>
            <a:r>
              <a:rPr lang="sr-Latn-CS" dirty="0" smtClean="0"/>
              <a:t>Rad u grupi </a:t>
            </a:r>
          </a:p>
          <a:p>
            <a:pPr lvl="0">
              <a:buNone/>
            </a:pPr>
            <a:endParaRPr lang="sr-Latn-CS" dirty="0" smtClean="0"/>
          </a:p>
          <a:p>
            <a:pPr lvl="0"/>
            <a:r>
              <a:rPr lang="en-US" dirty="0" err="1" smtClean="0"/>
              <a:t>Konsultativno</a:t>
            </a:r>
            <a:r>
              <a:rPr lang="en-US" dirty="0" smtClean="0"/>
              <a:t>  </a:t>
            </a:r>
            <a:r>
              <a:rPr lang="en-US" dirty="0" err="1" smtClean="0"/>
              <a:t>instruktivni</a:t>
            </a:r>
            <a:r>
              <a:rPr lang="en-US" dirty="0" smtClean="0"/>
              <a:t>  </a:t>
            </a:r>
            <a:r>
              <a:rPr lang="en-US" dirty="0" err="1" smtClean="0"/>
              <a:t>rad</a:t>
            </a:r>
            <a:r>
              <a:rPr lang="en-US" dirty="0" smtClean="0"/>
              <a:t>  </a:t>
            </a:r>
            <a:r>
              <a:rPr lang="en-US" dirty="0" err="1" smtClean="0"/>
              <a:t>sa</a:t>
            </a:r>
            <a:r>
              <a:rPr lang="en-US" dirty="0" smtClean="0"/>
              <a:t>  </a:t>
            </a:r>
            <a:r>
              <a:rPr lang="en-US" dirty="0" err="1" smtClean="0"/>
              <a:t>nastavnicima</a:t>
            </a:r>
            <a:endParaRPr lang="sr-Latn-CS" dirty="0" smtClean="0"/>
          </a:p>
          <a:p>
            <a:pPr lvl="0">
              <a:buNone/>
            </a:pPr>
            <a:endParaRPr lang="en-US" dirty="0" smtClean="0"/>
          </a:p>
          <a:p>
            <a:pPr lvl="0" algn="just"/>
            <a:r>
              <a:rPr lang="en-US" dirty="0" err="1" smtClean="0"/>
              <a:t>Savjetodavni</a:t>
            </a:r>
            <a:r>
              <a:rPr lang="en-US" dirty="0" smtClean="0"/>
              <a:t>  rad  sa  </a:t>
            </a:r>
            <a:r>
              <a:rPr lang="en-US" dirty="0" err="1" smtClean="0"/>
              <a:t>roditeljima</a:t>
            </a:r>
            <a:r>
              <a:rPr lang="sr-Latn-CS" dirty="0" smtClean="0"/>
              <a:t> </a:t>
            </a:r>
            <a:r>
              <a:rPr lang="sr-Latn-CS" dirty="0" smtClean="0"/>
              <a:t>(o </a:t>
            </a:r>
            <a:r>
              <a:rPr lang="sr-Latn-CS" dirty="0" smtClean="0"/>
              <a:t>smetnji sluha, načinu rada, istrajnosti, strpljivosti, entuzijazamu, optimizmu, važnosti pravilnog usmjeravanja đeteta - razvoj </a:t>
            </a:r>
            <a:r>
              <a:rPr lang="sr-Latn-CS" dirty="0" smtClean="0"/>
              <a:t>osobina</a:t>
            </a:r>
            <a:r>
              <a:rPr lang="sr-Latn-CS" dirty="0" smtClean="0"/>
              <a:t>: </a:t>
            </a:r>
            <a:r>
              <a:rPr lang="sr-Latn-CS" dirty="0" smtClean="0"/>
              <a:t>samostalnosti</a:t>
            </a:r>
            <a:r>
              <a:rPr lang="sr-Latn-CS" dirty="0" smtClean="0"/>
              <a:t>, </a:t>
            </a:r>
            <a:r>
              <a:rPr lang="sr-Latn-CS" dirty="0" smtClean="0"/>
              <a:t>samopouzdanja, prihvatanju </a:t>
            </a:r>
            <a:r>
              <a:rPr lang="sr-Latn-CS" dirty="0" smtClean="0"/>
              <a:t>odgovornosti, neuspjeha, radna disciplina...)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 </a:t>
            </a:r>
          </a:p>
          <a:p>
            <a:pPr lvl="0">
              <a:buNone/>
            </a:pPr>
            <a:r>
              <a:rPr lang="sr-Latn-CS" dirty="0" smtClean="0"/>
              <a:t> </a:t>
            </a:r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Tehnička</a:t>
            </a:r>
            <a:r>
              <a:rPr lang="en-US" b="1" dirty="0"/>
              <a:t> </a:t>
            </a:r>
            <a:r>
              <a:rPr lang="en-US" b="1" dirty="0" err="1" smtClean="0"/>
              <a:t>prilagođavanja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280920" cy="4997152"/>
          </a:xfrm>
        </p:spPr>
        <p:txBody>
          <a:bodyPr/>
          <a:lstStyle/>
          <a:p>
            <a:pPr lvl="0" algn="just"/>
            <a:r>
              <a:rPr lang="en-US" dirty="0" err="1" smtClean="0"/>
              <a:t>Kompjuter</a:t>
            </a:r>
            <a:endParaRPr lang="en-US" dirty="0"/>
          </a:p>
          <a:p>
            <a:pPr lvl="0" algn="just"/>
            <a:r>
              <a:rPr lang="en-US" dirty="0" err="1" smtClean="0"/>
              <a:t>Omogućiti</a:t>
            </a:r>
            <a:r>
              <a:rPr lang="en-US" dirty="0" smtClean="0"/>
              <a:t> </a:t>
            </a:r>
            <a:r>
              <a:rPr lang="sr-Latn-RS" dirty="0" smtClean="0"/>
              <a:t>đ</a:t>
            </a:r>
            <a:r>
              <a:rPr lang="en-US" dirty="0" err="1" smtClean="0"/>
              <a:t>etetu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 smtClean="0"/>
              <a:t>śedi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prvoj</a:t>
            </a:r>
            <a:r>
              <a:rPr lang="en-US" dirty="0"/>
              <a:t> </a:t>
            </a:r>
            <a:r>
              <a:rPr lang="en-US" dirty="0" err="1"/>
              <a:t>klupi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centralnom</a:t>
            </a:r>
            <a:r>
              <a:rPr lang="en-US" dirty="0"/>
              <a:t>  </a:t>
            </a:r>
            <a:r>
              <a:rPr lang="en-US" dirty="0" err="1"/>
              <a:t>mijestu</a:t>
            </a:r>
            <a:r>
              <a:rPr lang="en-US" dirty="0"/>
              <a:t> (1-1.5m od </a:t>
            </a:r>
            <a:r>
              <a:rPr lang="en-US" dirty="0" err="1"/>
              <a:t>govornika</a:t>
            </a:r>
            <a:r>
              <a:rPr lang="en-US" dirty="0"/>
              <a:t>) </a:t>
            </a:r>
            <a:r>
              <a:rPr lang="en-US" dirty="0" err="1"/>
              <a:t>kako</a:t>
            </a:r>
            <a:r>
              <a:rPr lang="en-US" dirty="0"/>
              <a:t> bi </a:t>
            </a:r>
            <a:r>
              <a:rPr lang="en-US" dirty="0" err="1"/>
              <a:t>mogao</a:t>
            </a:r>
            <a:r>
              <a:rPr lang="en-US" dirty="0"/>
              <a:t> da </a:t>
            </a:r>
            <a:r>
              <a:rPr lang="en-US" dirty="0" err="1"/>
              <a:t>vidi</a:t>
            </a:r>
            <a:r>
              <a:rPr lang="en-US" dirty="0"/>
              <a:t> </a:t>
            </a:r>
            <a:r>
              <a:rPr lang="en-US" dirty="0" err="1"/>
              <a:t>pokrete</a:t>
            </a:r>
            <a:r>
              <a:rPr lang="en-US" dirty="0"/>
              <a:t> </a:t>
            </a:r>
            <a:r>
              <a:rPr lang="en-US" dirty="0" err="1"/>
              <a:t>usana</a:t>
            </a:r>
            <a:r>
              <a:rPr lang="en-US" dirty="0"/>
              <a:t> </a:t>
            </a:r>
            <a:r>
              <a:rPr lang="en-US" dirty="0" err="1"/>
              <a:t>predavača</a:t>
            </a:r>
            <a:r>
              <a:rPr lang="en-US" dirty="0"/>
              <a:t> </a:t>
            </a:r>
          </a:p>
          <a:p>
            <a:pPr lvl="0" algn="just"/>
            <a:r>
              <a:rPr lang="en-US" dirty="0" err="1" smtClean="0"/>
              <a:t>Eliminisati</a:t>
            </a:r>
            <a:r>
              <a:rPr lang="en-US" dirty="0" smtClean="0"/>
              <a:t> </a:t>
            </a:r>
            <a:r>
              <a:rPr lang="en-US" dirty="0" err="1"/>
              <a:t>zvukove</a:t>
            </a:r>
            <a:r>
              <a:rPr lang="en-US" dirty="0"/>
              <a:t> u </a:t>
            </a:r>
            <a:r>
              <a:rPr lang="en-US" dirty="0" err="1"/>
              <a:t>pozadini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se </a:t>
            </a:r>
            <a:r>
              <a:rPr lang="en-US" dirty="0" err="1"/>
              <a:t>pojačavaju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slušnog</a:t>
            </a:r>
            <a:r>
              <a:rPr lang="en-US" dirty="0"/>
              <a:t> </a:t>
            </a:r>
            <a:r>
              <a:rPr lang="en-US" dirty="0" err="1"/>
              <a:t>aparata</a:t>
            </a:r>
            <a:r>
              <a:rPr lang="en-US" dirty="0"/>
              <a:t> i </a:t>
            </a:r>
            <a:r>
              <a:rPr lang="en-US" dirty="0" err="1"/>
              <a:t>ometaju</a:t>
            </a:r>
            <a:r>
              <a:rPr lang="en-US" dirty="0"/>
              <a:t> </a:t>
            </a:r>
            <a:r>
              <a:rPr lang="en-US" dirty="0" err="1"/>
              <a:t>osobu</a:t>
            </a:r>
            <a:r>
              <a:rPr lang="en-US" dirty="0"/>
              <a:t> sa </a:t>
            </a:r>
            <a:r>
              <a:rPr lang="en-US" dirty="0" err="1"/>
              <a:t>slušnim</a:t>
            </a:r>
            <a:r>
              <a:rPr lang="en-US" dirty="0"/>
              <a:t> </a:t>
            </a:r>
            <a:r>
              <a:rPr lang="en-US" dirty="0" err="1"/>
              <a:t>smetnjama</a:t>
            </a:r>
            <a:r>
              <a:rPr lang="en-US" dirty="0"/>
              <a:t> (</a:t>
            </a:r>
            <a:r>
              <a:rPr lang="en-US" dirty="0" err="1"/>
              <a:t>zatvoriti</a:t>
            </a:r>
            <a:r>
              <a:rPr lang="en-US" dirty="0"/>
              <a:t> </a:t>
            </a:r>
            <a:r>
              <a:rPr lang="en-US" dirty="0" err="1"/>
              <a:t>prozore</a:t>
            </a:r>
            <a:r>
              <a:rPr lang="en-US" dirty="0"/>
              <a:t>, </a:t>
            </a:r>
            <a:r>
              <a:rPr lang="en-US" dirty="0" err="1"/>
              <a:t>utišati</a:t>
            </a:r>
            <a:r>
              <a:rPr lang="en-US" dirty="0"/>
              <a:t> </a:t>
            </a:r>
            <a:r>
              <a:rPr lang="en-US" dirty="0" err="1"/>
              <a:t>klima</a:t>
            </a:r>
            <a:r>
              <a:rPr lang="en-US" dirty="0"/>
              <a:t> </a:t>
            </a:r>
            <a:r>
              <a:rPr lang="en-US" dirty="0" err="1"/>
              <a:t>uređaje</a:t>
            </a:r>
            <a:r>
              <a:rPr lang="en-US" dirty="0"/>
              <a:t> 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/>
              <a:t>dr. </a:t>
            </a:r>
            <a:r>
              <a:rPr lang="en-US" dirty="0" err="1"/>
              <a:t>aparate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ometajući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)</a:t>
            </a:r>
          </a:p>
          <a:p>
            <a:pPr algn="just"/>
            <a:r>
              <a:rPr lang="en-US" dirty="0" err="1" smtClean="0"/>
              <a:t>Izvor</a:t>
            </a:r>
            <a:r>
              <a:rPr lang="en-US" dirty="0" smtClean="0"/>
              <a:t> </a:t>
            </a:r>
            <a:r>
              <a:rPr lang="en-US" dirty="0" err="1"/>
              <a:t>svijetlosti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usmjeren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lice  </a:t>
            </a:r>
            <a:r>
              <a:rPr lang="en-US" dirty="0" err="1"/>
              <a:t>ispitivača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pomagača</a:t>
            </a:r>
            <a:r>
              <a:rPr lang="en-US" dirty="0"/>
              <a:t>  </a:t>
            </a:r>
            <a:r>
              <a:rPr lang="en-US" dirty="0" err="1"/>
              <a:t>kako</a:t>
            </a:r>
            <a:r>
              <a:rPr lang="en-US" dirty="0"/>
              <a:t> bi  </a:t>
            </a:r>
            <a:r>
              <a:rPr lang="en-US" dirty="0" err="1"/>
              <a:t>učenik</a:t>
            </a:r>
            <a:r>
              <a:rPr lang="en-US" dirty="0"/>
              <a:t> </a:t>
            </a:r>
            <a:r>
              <a:rPr lang="en-US" dirty="0" err="1"/>
              <a:t>mogao</a:t>
            </a:r>
            <a:r>
              <a:rPr lang="en-US" dirty="0"/>
              <a:t> da  </a:t>
            </a:r>
            <a:r>
              <a:rPr lang="en-US" dirty="0" err="1"/>
              <a:t>vidi</a:t>
            </a:r>
            <a:r>
              <a:rPr lang="en-US" dirty="0"/>
              <a:t> lice, </a:t>
            </a:r>
            <a:r>
              <a:rPr lang="en-US" dirty="0" err="1"/>
              <a:t>šake</a:t>
            </a:r>
            <a:r>
              <a:rPr lang="en-US" dirty="0"/>
              <a:t>, </a:t>
            </a:r>
            <a:r>
              <a:rPr lang="en-US" dirty="0" err="1"/>
              <a:t>usne</a:t>
            </a:r>
            <a:endParaRPr lang="en-US" dirty="0"/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5192723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5632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2000" b="1" dirty="0" smtClean="0"/>
              <a:t>MJERE  PRILAGOĐAVANJA  U  ODNOSU  NA  </a:t>
            </a:r>
            <a:r>
              <a:rPr lang="en-US" sz="2000" b="1" dirty="0" smtClean="0"/>
              <a:t>SMETNJU</a:t>
            </a:r>
            <a:r>
              <a:rPr lang="sr-Latn-RS" sz="2000" b="1" dirty="0" smtClean="0"/>
              <a:t> (1)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 </a:t>
            </a:r>
            <a:endParaRPr lang="en-US" sz="2000" b="1" dirty="0"/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algn="just"/>
            <a:r>
              <a:rPr lang="en-US" dirty="0" err="1" smtClean="0"/>
              <a:t>Upoznati</a:t>
            </a:r>
            <a:r>
              <a:rPr lang="en-US" dirty="0" smtClean="0"/>
              <a:t>  </a:t>
            </a:r>
            <a:r>
              <a:rPr lang="en-US" dirty="0" smtClean="0"/>
              <a:t>se  sa  </a:t>
            </a:r>
            <a:r>
              <a:rPr lang="en-US" dirty="0" err="1" smtClean="0"/>
              <a:t>preporukama</a:t>
            </a:r>
            <a:r>
              <a:rPr lang="en-US" dirty="0" smtClean="0"/>
              <a:t>  </a:t>
            </a:r>
            <a:r>
              <a:rPr lang="en-US" dirty="0" err="1" smtClean="0"/>
              <a:t>navedenim</a:t>
            </a:r>
            <a:r>
              <a:rPr lang="en-US" dirty="0" smtClean="0"/>
              <a:t>  u  </a:t>
            </a:r>
            <a:r>
              <a:rPr lang="en-US" dirty="0" err="1" smtClean="0"/>
              <a:t>Rješenju</a:t>
            </a:r>
            <a:r>
              <a:rPr lang="en-US" dirty="0" smtClean="0"/>
              <a:t>  o  </a:t>
            </a:r>
            <a:r>
              <a:rPr lang="en-US" dirty="0" err="1" smtClean="0"/>
              <a:t>usmjeravanju</a:t>
            </a:r>
            <a:endParaRPr lang="sr-Latn-CS" dirty="0" smtClean="0"/>
          </a:p>
          <a:p>
            <a:pPr algn="just"/>
            <a:r>
              <a:rPr lang="en-US" dirty="0" err="1" smtClean="0"/>
              <a:t>Upoznati</a:t>
            </a:r>
            <a:r>
              <a:rPr lang="en-US" dirty="0" smtClean="0"/>
              <a:t>  </a:t>
            </a:r>
            <a:r>
              <a:rPr lang="en-US" dirty="0" smtClean="0"/>
              <a:t>se  sa  </a:t>
            </a:r>
            <a:r>
              <a:rPr lang="en-US" dirty="0" err="1" smtClean="0"/>
              <a:t>karakteristikama</a:t>
            </a:r>
            <a:r>
              <a:rPr lang="en-US" dirty="0" smtClean="0"/>
              <a:t>  i  </a:t>
            </a:r>
            <a:r>
              <a:rPr lang="en-US" dirty="0" err="1" smtClean="0"/>
              <a:t>mogućnostima</a:t>
            </a:r>
            <a:r>
              <a:rPr lang="en-US" dirty="0" smtClean="0"/>
              <a:t>  </a:t>
            </a:r>
            <a:r>
              <a:rPr lang="en-US" dirty="0" err="1" smtClean="0"/>
              <a:t>đeteta</a:t>
            </a:r>
            <a:r>
              <a:rPr lang="sr-Latn-RS" dirty="0" smtClean="0"/>
              <a:t>, </a:t>
            </a:r>
            <a:r>
              <a:rPr lang="en-US" dirty="0" err="1" smtClean="0"/>
              <a:t>posebno</a:t>
            </a:r>
            <a:r>
              <a:rPr lang="en-US" dirty="0" smtClean="0"/>
              <a:t>  </a:t>
            </a:r>
            <a:r>
              <a:rPr lang="en-US" dirty="0" smtClean="0"/>
              <a:t>sa  </a:t>
            </a:r>
            <a:r>
              <a:rPr lang="en-US" dirty="0" err="1" smtClean="0"/>
              <a:t>tipom</a:t>
            </a:r>
            <a:r>
              <a:rPr lang="en-US" dirty="0" smtClean="0"/>
              <a:t>   i  </a:t>
            </a:r>
            <a:r>
              <a:rPr lang="en-US" dirty="0" err="1" smtClean="0"/>
              <a:t>stepenom</a:t>
            </a:r>
            <a:r>
              <a:rPr lang="en-US" dirty="0" smtClean="0"/>
              <a:t>  </a:t>
            </a:r>
            <a:r>
              <a:rPr lang="en-US" dirty="0" err="1" smtClean="0"/>
              <a:t>smetnje</a:t>
            </a:r>
            <a:endParaRPr lang="sr-Latn-CS" dirty="0" smtClean="0"/>
          </a:p>
          <a:p>
            <a:pPr algn="just"/>
            <a:r>
              <a:rPr lang="en-US" dirty="0" err="1" smtClean="0"/>
              <a:t>Razgovarati</a:t>
            </a:r>
            <a:r>
              <a:rPr lang="en-US" dirty="0" smtClean="0"/>
              <a:t>  </a:t>
            </a:r>
            <a:r>
              <a:rPr lang="en-US" dirty="0" smtClean="0"/>
              <a:t>sa  </a:t>
            </a:r>
            <a:r>
              <a:rPr lang="en-US" dirty="0" err="1" smtClean="0"/>
              <a:t>roditeljima</a:t>
            </a:r>
            <a:r>
              <a:rPr lang="en-US" dirty="0" smtClean="0"/>
              <a:t>  i  </a:t>
            </a:r>
            <a:r>
              <a:rPr lang="en-US" dirty="0" err="1" smtClean="0"/>
              <a:t>licima</a:t>
            </a:r>
            <a:r>
              <a:rPr lang="en-US" dirty="0" smtClean="0"/>
              <a:t>  </a:t>
            </a:r>
            <a:r>
              <a:rPr lang="en-US" dirty="0" err="1" smtClean="0"/>
              <a:t>koja</a:t>
            </a:r>
            <a:r>
              <a:rPr lang="en-US" dirty="0" smtClean="0"/>
              <a:t>  </a:t>
            </a:r>
            <a:r>
              <a:rPr lang="en-US" dirty="0" err="1" smtClean="0"/>
              <a:t>su</a:t>
            </a:r>
            <a:r>
              <a:rPr lang="en-US" dirty="0" smtClean="0"/>
              <a:t>  </a:t>
            </a:r>
            <a:r>
              <a:rPr lang="en-US" dirty="0" err="1" smtClean="0"/>
              <a:t>radila</a:t>
            </a:r>
            <a:r>
              <a:rPr lang="en-US" dirty="0" smtClean="0"/>
              <a:t>  sa  </a:t>
            </a:r>
            <a:r>
              <a:rPr lang="en-US" dirty="0" err="1" smtClean="0"/>
              <a:t>đetetom</a:t>
            </a:r>
            <a:r>
              <a:rPr lang="en-US" dirty="0" smtClean="0"/>
              <a:t>  do  </a:t>
            </a:r>
            <a:r>
              <a:rPr lang="en-US" dirty="0" err="1" smtClean="0"/>
              <a:t>polaska</a:t>
            </a:r>
            <a:r>
              <a:rPr lang="en-US" dirty="0" smtClean="0"/>
              <a:t>  u  </a:t>
            </a:r>
            <a:r>
              <a:rPr lang="en-US" dirty="0" err="1" smtClean="0"/>
              <a:t>vrtić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školu</a:t>
            </a:r>
            <a:endParaRPr lang="sr-Latn-RS" dirty="0" smtClean="0"/>
          </a:p>
          <a:p>
            <a:pPr marL="273050" lvl="8" indent="-273050" algn="just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r>
              <a:rPr lang="en-US" sz="2400" dirty="0" err="1"/>
              <a:t>Tražiti</a:t>
            </a:r>
            <a:r>
              <a:rPr lang="en-US" sz="2400" dirty="0"/>
              <a:t>  od  </a:t>
            </a:r>
            <a:r>
              <a:rPr lang="en-US" sz="2400" dirty="0" err="1"/>
              <a:t>roditelja</a:t>
            </a:r>
            <a:r>
              <a:rPr lang="en-US" sz="2400" dirty="0"/>
              <a:t>  </a:t>
            </a:r>
            <a:r>
              <a:rPr lang="en-US" sz="2400" dirty="0" err="1"/>
              <a:t>detaljna</a:t>
            </a:r>
            <a:r>
              <a:rPr lang="en-US" sz="2400" dirty="0"/>
              <a:t>  </a:t>
            </a:r>
            <a:r>
              <a:rPr lang="en-US" sz="2400" dirty="0" err="1"/>
              <a:t>uputstva</a:t>
            </a:r>
            <a:r>
              <a:rPr lang="en-US" sz="2400" dirty="0"/>
              <a:t>  i  </a:t>
            </a:r>
            <a:r>
              <a:rPr lang="en-US" sz="2400" dirty="0" err="1"/>
              <a:t>savjete</a:t>
            </a:r>
            <a:r>
              <a:rPr lang="en-US" sz="2400" dirty="0"/>
              <a:t>  da  li </a:t>
            </a:r>
            <a:r>
              <a:rPr lang="en-US" sz="2400" dirty="0" err="1"/>
              <a:t>dijete</a:t>
            </a:r>
            <a:r>
              <a:rPr lang="en-US" sz="2400" dirty="0"/>
              <a:t>  </a:t>
            </a:r>
            <a:r>
              <a:rPr lang="en-US" sz="2400" dirty="0" err="1"/>
              <a:t>zna</a:t>
            </a:r>
            <a:r>
              <a:rPr lang="en-US" sz="2400" dirty="0"/>
              <a:t>  </a:t>
            </a:r>
            <a:r>
              <a:rPr lang="en-US" sz="2400" dirty="0" err="1"/>
              <a:t>čuvati</a:t>
            </a:r>
            <a:r>
              <a:rPr lang="en-US" sz="2400" dirty="0"/>
              <a:t>  i  </a:t>
            </a:r>
            <a:r>
              <a:rPr lang="en-US" sz="2400" dirty="0" err="1"/>
              <a:t>rukovati</a:t>
            </a:r>
            <a:r>
              <a:rPr lang="en-US" sz="2400" dirty="0"/>
              <a:t>  </a:t>
            </a:r>
            <a:r>
              <a:rPr lang="en-US" sz="2400" dirty="0" err="1"/>
              <a:t>svojim</a:t>
            </a:r>
            <a:r>
              <a:rPr lang="en-US" sz="2400" dirty="0"/>
              <a:t>  </a:t>
            </a:r>
            <a:r>
              <a:rPr lang="en-US" sz="2400" dirty="0" err="1"/>
              <a:t>slušnom</a:t>
            </a:r>
            <a:r>
              <a:rPr lang="en-US" sz="2400" dirty="0"/>
              <a:t>  </a:t>
            </a:r>
            <a:r>
              <a:rPr lang="en-US" sz="2400" dirty="0" err="1"/>
              <a:t>aparatom</a:t>
            </a:r>
            <a:endParaRPr lang="sr-Latn-RS" sz="2400" dirty="0"/>
          </a:p>
          <a:p>
            <a:pPr marL="273050" lvl="8" indent="-273050" algn="just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r>
              <a:rPr lang="en-US" sz="2400" dirty="0" err="1"/>
              <a:t>Omogućiti</a:t>
            </a:r>
            <a:r>
              <a:rPr lang="en-US" sz="2400" dirty="0"/>
              <a:t>  </a:t>
            </a:r>
            <a:r>
              <a:rPr lang="en-US" sz="2400" dirty="0" err="1"/>
              <a:t>đetetu</a:t>
            </a:r>
            <a:r>
              <a:rPr lang="en-US" sz="2400" dirty="0"/>
              <a:t>  da  </a:t>
            </a:r>
            <a:r>
              <a:rPr lang="en-US" sz="2400" dirty="0" err="1"/>
              <a:t>istovremeno</a:t>
            </a:r>
            <a:r>
              <a:rPr lang="en-US" sz="2400" dirty="0"/>
              <a:t>  </a:t>
            </a:r>
            <a:r>
              <a:rPr lang="en-US" sz="2400" dirty="0" err="1"/>
              <a:t>sluša</a:t>
            </a:r>
            <a:r>
              <a:rPr lang="en-US" sz="2400" dirty="0"/>
              <a:t>  i  </a:t>
            </a:r>
            <a:r>
              <a:rPr lang="en-US" sz="2400" dirty="0" err="1"/>
              <a:t>gleda</a:t>
            </a:r>
            <a:r>
              <a:rPr lang="en-US" sz="2400" dirty="0"/>
              <a:t>,  </a:t>
            </a:r>
            <a:r>
              <a:rPr lang="en-US" sz="2400" dirty="0" err="1"/>
              <a:t>odnosno</a:t>
            </a:r>
            <a:r>
              <a:rPr lang="en-US" sz="2400" dirty="0"/>
              <a:t>  </a:t>
            </a:r>
            <a:r>
              <a:rPr lang="en-US" sz="2400" dirty="0" err="1"/>
              <a:t>śedi</a:t>
            </a:r>
            <a:r>
              <a:rPr lang="en-US" sz="2400" dirty="0"/>
              <a:t>  </a:t>
            </a:r>
            <a:r>
              <a:rPr lang="en-US" sz="2400" dirty="0" err="1"/>
              <a:t>na</a:t>
            </a:r>
            <a:r>
              <a:rPr lang="en-US" sz="2400" dirty="0"/>
              <a:t>  </a:t>
            </a:r>
            <a:r>
              <a:rPr lang="en-US" sz="2400" dirty="0" err="1"/>
              <a:t>mjestu</a:t>
            </a:r>
            <a:r>
              <a:rPr lang="en-US" sz="2400" dirty="0"/>
              <a:t>  sa  </a:t>
            </a:r>
            <a:r>
              <a:rPr lang="en-US" sz="2400" dirty="0" err="1"/>
              <a:t>kojeg</a:t>
            </a:r>
            <a:r>
              <a:rPr lang="en-US" sz="2400" dirty="0"/>
              <a:t>  </a:t>
            </a:r>
            <a:r>
              <a:rPr lang="en-US" sz="2400" dirty="0" err="1"/>
              <a:t>može</a:t>
            </a:r>
            <a:r>
              <a:rPr lang="en-US" sz="2400" dirty="0"/>
              <a:t>  dobro  </a:t>
            </a:r>
            <a:r>
              <a:rPr lang="en-US" sz="2400" dirty="0" err="1"/>
              <a:t>viđeti</a:t>
            </a:r>
            <a:r>
              <a:rPr lang="en-US" sz="2400" dirty="0"/>
              <a:t>  i  </a:t>
            </a:r>
            <a:r>
              <a:rPr lang="en-US" sz="2400" dirty="0" err="1"/>
              <a:t>pratiti</a:t>
            </a:r>
            <a:r>
              <a:rPr lang="en-US" sz="2400" dirty="0"/>
              <a:t>  lice  </a:t>
            </a:r>
            <a:r>
              <a:rPr lang="en-US" sz="2400" dirty="0" err="1"/>
              <a:t>onog</a:t>
            </a:r>
            <a:r>
              <a:rPr lang="en-US" sz="2400" dirty="0"/>
              <a:t>  </a:t>
            </a:r>
            <a:r>
              <a:rPr lang="en-US" sz="2400" dirty="0" err="1"/>
              <a:t>koji</a:t>
            </a:r>
            <a:r>
              <a:rPr lang="en-US" sz="2400" dirty="0"/>
              <a:t>  </a:t>
            </a:r>
            <a:r>
              <a:rPr lang="en-US" sz="2400" dirty="0" err="1"/>
              <a:t>govori</a:t>
            </a:r>
            <a:r>
              <a:rPr lang="en-US" sz="2400" dirty="0"/>
              <a:t> </a:t>
            </a:r>
            <a:endParaRPr lang="sr-Latn-CS" sz="2400" dirty="0"/>
          </a:p>
          <a:p>
            <a:pPr marL="273050" lvl="8" indent="-273050" algn="just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r>
              <a:rPr lang="en-US" sz="2400" dirty="0" err="1"/>
              <a:t>Omogućiti</a:t>
            </a:r>
            <a:r>
              <a:rPr lang="en-US" sz="2400" dirty="0"/>
              <a:t> da  </a:t>
            </a:r>
            <a:r>
              <a:rPr lang="en-US" sz="2400" dirty="0" err="1"/>
              <a:t>izvor</a:t>
            </a:r>
            <a:r>
              <a:rPr lang="en-US" sz="2400" dirty="0"/>
              <a:t>  </a:t>
            </a:r>
            <a:r>
              <a:rPr lang="en-US" sz="2400" dirty="0" err="1"/>
              <a:t>svjetlosti</a:t>
            </a:r>
            <a:r>
              <a:rPr lang="en-US" sz="2400" dirty="0"/>
              <a:t>  </a:t>
            </a:r>
            <a:r>
              <a:rPr lang="en-US" sz="2400" dirty="0" err="1"/>
              <a:t>bude</a:t>
            </a:r>
            <a:r>
              <a:rPr lang="en-US" sz="2400" dirty="0"/>
              <a:t>  </a:t>
            </a:r>
            <a:r>
              <a:rPr lang="en-US" sz="2400" dirty="0" err="1"/>
              <a:t>usmjeren</a:t>
            </a:r>
            <a:r>
              <a:rPr lang="en-US" sz="2400" dirty="0"/>
              <a:t>  </a:t>
            </a:r>
            <a:r>
              <a:rPr lang="en-US" sz="2400" dirty="0" err="1"/>
              <a:t>na</a:t>
            </a:r>
            <a:r>
              <a:rPr lang="en-US" sz="2400" dirty="0"/>
              <a:t>  lice  </a:t>
            </a:r>
            <a:r>
              <a:rPr lang="en-US" sz="2400" dirty="0" err="1"/>
              <a:t>govornika</a:t>
            </a:r>
            <a:endParaRPr lang="en-US" sz="2400" dirty="0"/>
          </a:p>
          <a:p>
            <a:pPr marL="0" indent="0" algn="just">
              <a:buNone/>
            </a:pPr>
            <a:endParaRPr lang="en-US" dirty="0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648072"/>
          </a:xfrm>
        </p:spPr>
        <p:txBody>
          <a:bodyPr>
            <a:normAutofit/>
          </a:bodyPr>
          <a:lstStyle/>
          <a:p>
            <a:r>
              <a:rPr lang="en-US" sz="2300" b="1" dirty="0"/>
              <a:t>MJERE  PRILAGOĐAVANJA  U  ODNOSU  NA  SMETNJU</a:t>
            </a:r>
            <a:r>
              <a:rPr lang="sr-Latn-RS" sz="2300" b="1" dirty="0"/>
              <a:t> (2</a:t>
            </a:r>
            <a:r>
              <a:rPr lang="sr-Latn-RS" sz="2300" b="1" dirty="0" smtClean="0"/>
              <a:t>)</a:t>
            </a:r>
            <a:endParaRPr lang="en-GB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196752"/>
            <a:ext cx="8424936" cy="5277200"/>
          </a:xfrm>
        </p:spPr>
        <p:txBody>
          <a:bodyPr/>
          <a:lstStyle/>
          <a:p>
            <a:pPr lvl="0" algn="just"/>
            <a:r>
              <a:rPr lang="en-US" sz="2000" dirty="0" err="1" smtClean="0"/>
              <a:t>Jezičko</a:t>
            </a:r>
            <a:r>
              <a:rPr lang="en-US" sz="2000" dirty="0" smtClean="0"/>
              <a:t> </a:t>
            </a:r>
            <a:r>
              <a:rPr lang="en-US" sz="2000" dirty="0" err="1"/>
              <a:t>preoblikovanje</a:t>
            </a:r>
            <a:r>
              <a:rPr lang="en-US" sz="2000" dirty="0"/>
              <a:t> </a:t>
            </a:r>
            <a:r>
              <a:rPr lang="en-US" sz="2000" dirty="0" err="1"/>
              <a:t>radnog</a:t>
            </a:r>
            <a:r>
              <a:rPr lang="en-US" sz="2000" dirty="0"/>
              <a:t> </a:t>
            </a:r>
            <a:r>
              <a:rPr lang="en-US" sz="2000" dirty="0" err="1"/>
              <a:t>materijala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da </a:t>
            </a:r>
            <a:r>
              <a:rPr lang="en-US" sz="2000" dirty="0" err="1"/>
              <a:t>sadržaj</a:t>
            </a:r>
            <a:r>
              <a:rPr lang="en-US" sz="2000" dirty="0"/>
              <a:t> </a:t>
            </a:r>
            <a:r>
              <a:rPr lang="en-US" sz="2000" dirty="0" err="1"/>
              <a:t>ostane</a:t>
            </a:r>
            <a:r>
              <a:rPr lang="en-US" sz="2000" dirty="0"/>
              <a:t> </a:t>
            </a:r>
            <a:r>
              <a:rPr lang="en-US" sz="2000" dirty="0" err="1"/>
              <a:t>isti</a:t>
            </a:r>
            <a:endParaRPr lang="en-US" sz="2000" dirty="0"/>
          </a:p>
          <a:p>
            <a:pPr lvl="0" algn="just"/>
            <a:r>
              <a:rPr lang="en-US" sz="2000" dirty="0" err="1" smtClean="0"/>
              <a:t>Koristiti</a:t>
            </a:r>
            <a:r>
              <a:rPr lang="en-US" sz="2000" dirty="0" smtClean="0"/>
              <a:t> </a:t>
            </a:r>
            <a:r>
              <a:rPr lang="en-US" sz="2000" dirty="0" err="1"/>
              <a:t>što</a:t>
            </a:r>
            <a:r>
              <a:rPr lang="en-US" sz="2000" dirty="0"/>
              <a:t> </a:t>
            </a:r>
            <a:r>
              <a:rPr lang="en-US" sz="2000" dirty="0" err="1"/>
              <a:t>više</a:t>
            </a:r>
            <a:r>
              <a:rPr lang="en-US" sz="2000" dirty="0"/>
              <a:t> </a:t>
            </a:r>
            <a:r>
              <a:rPr lang="en-US" sz="2000" dirty="0" err="1"/>
              <a:t>vizuelnih</a:t>
            </a:r>
            <a:r>
              <a:rPr lang="en-US" sz="2000" dirty="0"/>
              <a:t> </a:t>
            </a:r>
            <a:r>
              <a:rPr lang="en-US" sz="2000" dirty="0" err="1"/>
              <a:t>sredstava</a:t>
            </a:r>
            <a:r>
              <a:rPr lang="en-US" sz="2000" dirty="0"/>
              <a:t> (</a:t>
            </a:r>
            <a:r>
              <a:rPr lang="en-US" sz="2000" dirty="0" err="1"/>
              <a:t>grafički</a:t>
            </a:r>
            <a:r>
              <a:rPr lang="en-US" sz="2000" dirty="0"/>
              <a:t> </a:t>
            </a:r>
            <a:r>
              <a:rPr lang="en-US" sz="2000" dirty="0" err="1"/>
              <a:t>prikaz</a:t>
            </a:r>
            <a:r>
              <a:rPr lang="en-US" sz="2000" dirty="0"/>
              <a:t>/</a:t>
            </a:r>
            <a:r>
              <a:rPr lang="en-US" sz="2000" dirty="0" err="1"/>
              <a:t>slike</a:t>
            </a:r>
            <a:r>
              <a:rPr lang="en-US" sz="2000" dirty="0"/>
              <a:t>, </a:t>
            </a:r>
            <a:r>
              <a:rPr lang="en-US" sz="2000" dirty="0" err="1"/>
              <a:t>predmeti</a:t>
            </a:r>
            <a:r>
              <a:rPr lang="en-US" sz="2000" dirty="0"/>
              <a:t>, </a:t>
            </a:r>
            <a:r>
              <a:rPr lang="en-US" sz="2000" dirty="0" err="1"/>
              <a:t>modeli</a:t>
            </a:r>
            <a:r>
              <a:rPr lang="en-US" sz="2000" dirty="0"/>
              <a:t>) </a:t>
            </a:r>
            <a:r>
              <a:rPr lang="en-US" sz="2000" dirty="0" err="1"/>
              <a:t>olakšavaju</a:t>
            </a:r>
            <a:r>
              <a:rPr lang="en-US" sz="2000" dirty="0"/>
              <a:t> </a:t>
            </a:r>
            <a:r>
              <a:rPr lang="en-US" sz="2000" dirty="0" err="1"/>
              <a:t>razumjevanje</a:t>
            </a:r>
            <a:endParaRPr lang="en-US" sz="2000" dirty="0"/>
          </a:p>
          <a:p>
            <a:pPr lvl="0" algn="just"/>
            <a:r>
              <a:rPr lang="en-US" sz="2000" dirty="0" err="1" smtClean="0"/>
              <a:t>Naglasiti</a:t>
            </a:r>
            <a:r>
              <a:rPr lang="en-US" sz="2000" dirty="0" smtClean="0"/>
              <a:t> </a:t>
            </a:r>
            <a:r>
              <a:rPr lang="en-US" sz="2000" dirty="0" err="1" smtClean="0"/>
              <a:t>ključne</a:t>
            </a:r>
            <a:r>
              <a:rPr lang="en-US" sz="2000" dirty="0" smtClean="0"/>
              <a:t> </a:t>
            </a:r>
            <a:r>
              <a:rPr lang="en-US" sz="2000" dirty="0" err="1"/>
              <a:t>riječi</a:t>
            </a:r>
            <a:r>
              <a:rPr lang="en-US" sz="2000" dirty="0"/>
              <a:t> </a:t>
            </a:r>
          </a:p>
          <a:p>
            <a:pPr lvl="0" algn="just"/>
            <a:r>
              <a:rPr lang="en-US" sz="2000" dirty="0" err="1" smtClean="0"/>
              <a:t>Pojasniti</a:t>
            </a:r>
            <a:r>
              <a:rPr lang="en-US" sz="2000" dirty="0" smtClean="0"/>
              <a:t>  </a:t>
            </a:r>
            <a:r>
              <a:rPr lang="en-US" sz="2000" dirty="0" err="1"/>
              <a:t>nepoznate</a:t>
            </a:r>
            <a:r>
              <a:rPr lang="en-US" sz="2000" dirty="0"/>
              <a:t> </a:t>
            </a:r>
            <a:r>
              <a:rPr lang="en-US" sz="2000" dirty="0" err="1"/>
              <a:t>riječi</a:t>
            </a:r>
            <a:r>
              <a:rPr lang="en-US" sz="2000" dirty="0"/>
              <a:t> </a:t>
            </a:r>
            <a:r>
              <a:rPr lang="en-US" sz="2000" dirty="0" err="1"/>
              <a:t>sinonimom</a:t>
            </a:r>
            <a:r>
              <a:rPr lang="en-US" sz="2000" dirty="0"/>
              <a:t>; </a:t>
            </a:r>
            <a:r>
              <a:rPr lang="en-US" sz="2000" dirty="0" err="1"/>
              <a:t>ako</a:t>
            </a:r>
            <a:r>
              <a:rPr lang="en-US" sz="2000" dirty="0"/>
              <a:t> i </a:t>
            </a:r>
            <a:r>
              <a:rPr lang="en-US" sz="2000" dirty="0" err="1"/>
              <a:t>dalje</a:t>
            </a:r>
            <a:r>
              <a:rPr lang="en-US" sz="2000" dirty="0"/>
              <a:t> ne </a:t>
            </a:r>
            <a:r>
              <a:rPr lang="en-US" sz="2000" dirty="0" err="1"/>
              <a:t>razumije</a:t>
            </a:r>
            <a:r>
              <a:rPr lang="en-US" sz="2000" dirty="0"/>
              <a:t>, </a:t>
            </a:r>
            <a:r>
              <a:rPr lang="en-US" sz="2000" dirty="0" err="1"/>
              <a:t>koristi</a:t>
            </a:r>
            <a:r>
              <a:rPr lang="en-US" sz="2000" dirty="0"/>
              <a:t> se </a:t>
            </a:r>
            <a:r>
              <a:rPr lang="en-US" sz="2000" dirty="0" err="1"/>
              <a:t>opis</a:t>
            </a:r>
            <a:r>
              <a:rPr lang="en-US" sz="2000" dirty="0"/>
              <a:t> i </a:t>
            </a:r>
            <a:r>
              <a:rPr lang="en-US" sz="2000" dirty="0" err="1"/>
              <a:t>kontekst</a:t>
            </a:r>
            <a:r>
              <a:rPr lang="en-US" sz="2000" dirty="0"/>
              <a:t> </a:t>
            </a:r>
            <a:r>
              <a:rPr lang="en-US" sz="2000" dirty="0" err="1"/>
              <a:t>ukoliko</a:t>
            </a:r>
            <a:r>
              <a:rPr lang="en-US" sz="2000" dirty="0"/>
              <a:t> ne </a:t>
            </a:r>
            <a:r>
              <a:rPr lang="en-US" sz="2000" dirty="0" err="1"/>
              <a:t>sadrže</a:t>
            </a:r>
            <a:r>
              <a:rPr lang="en-US" sz="2000" dirty="0"/>
              <a:t> </a:t>
            </a:r>
            <a:r>
              <a:rPr lang="en-US" sz="2000" dirty="0" err="1"/>
              <a:t>odgovor</a:t>
            </a:r>
            <a:r>
              <a:rPr lang="en-US" sz="2000" dirty="0"/>
              <a:t>, a </a:t>
            </a:r>
            <a:r>
              <a:rPr lang="en-US" sz="2000" dirty="0" err="1"/>
              <a:t>objašnjenje</a:t>
            </a:r>
            <a:r>
              <a:rPr lang="en-US" sz="2000" dirty="0"/>
              <a:t> se </a:t>
            </a:r>
            <a:r>
              <a:rPr lang="en-US" sz="2000" dirty="0" err="1"/>
              <a:t>daje</a:t>
            </a:r>
            <a:r>
              <a:rPr lang="en-US" sz="2000" dirty="0"/>
              <a:t> </a:t>
            </a:r>
            <a:r>
              <a:rPr lang="en-US" sz="2000" dirty="0" err="1"/>
              <a:t>kratkim</a:t>
            </a:r>
            <a:r>
              <a:rPr lang="en-US" sz="2000" dirty="0"/>
              <a:t> </a:t>
            </a:r>
            <a:r>
              <a:rPr lang="en-US" sz="2000" dirty="0" err="1"/>
              <a:t>rečenicama</a:t>
            </a:r>
            <a:r>
              <a:rPr lang="en-US" sz="2000" dirty="0"/>
              <a:t> i sa </a:t>
            </a:r>
            <a:r>
              <a:rPr lang="en-US" sz="2000" dirty="0" err="1"/>
              <a:t>poznatim</a:t>
            </a:r>
            <a:r>
              <a:rPr lang="en-US" sz="2000" dirty="0"/>
              <a:t> </a:t>
            </a:r>
            <a:r>
              <a:rPr lang="en-US" sz="2000" dirty="0" err="1"/>
              <a:t>riječima</a:t>
            </a:r>
            <a:endParaRPr lang="en-US" sz="2000" dirty="0"/>
          </a:p>
          <a:p>
            <a:pPr lvl="0" algn="just"/>
            <a:r>
              <a:rPr lang="en-US" sz="2000" dirty="0" err="1" smtClean="0"/>
              <a:t>Prilagodi</a:t>
            </a:r>
            <a:r>
              <a:rPr lang="en-US" sz="2000" dirty="0" smtClean="0"/>
              <a:t> </a:t>
            </a:r>
            <a:r>
              <a:rPr lang="en-US" sz="2000" dirty="0" err="1"/>
              <a:t>brzinu</a:t>
            </a:r>
            <a:r>
              <a:rPr lang="en-US" sz="2000" dirty="0"/>
              <a:t> </a:t>
            </a:r>
            <a:r>
              <a:rPr lang="en-US" sz="2000" dirty="0" err="1"/>
              <a:t>govora</a:t>
            </a:r>
            <a:r>
              <a:rPr lang="en-US" sz="2000" dirty="0"/>
              <a:t>, </a:t>
            </a:r>
            <a:r>
              <a:rPr lang="en-US" sz="2000" dirty="0" err="1"/>
              <a:t>govor</a:t>
            </a:r>
            <a:r>
              <a:rPr lang="en-US" sz="2000" b="1" dirty="0"/>
              <a:t> </a:t>
            </a:r>
            <a:r>
              <a:rPr lang="en-US" sz="2000" dirty="0"/>
              <a:t>mora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izražajan</a:t>
            </a:r>
            <a:r>
              <a:rPr lang="en-US" sz="2000" dirty="0"/>
              <a:t>, </a:t>
            </a:r>
            <a:r>
              <a:rPr lang="en-US" sz="2000" dirty="0" err="1"/>
              <a:t>jasan</a:t>
            </a:r>
            <a:r>
              <a:rPr lang="en-US" sz="2000" dirty="0"/>
              <a:t>, </a:t>
            </a:r>
            <a:r>
              <a:rPr lang="en-US" sz="2000" dirty="0" err="1"/>
              <a:t>zasnovan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poznatim</a:t>
            </a:r>
            <a:r>
              <a:rPr lang="en-US" sz="2000" dirty="0"/>
              <a:t> </a:t>
            </a:r>
            <a:r>
              <a:rPr lang="en-US" sz="2000" dirty="0" err="1"/>
              <a:t>riječima</a:t>
            </a:r>
            <a:r>
              <a:rPr lang="en-US" sz="2000" b="1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nosiocima</a:t>
            </a:r>
            <a:r>
              <a:rPr lang="en-US" sz="2000" dirty="0"/>
              <a:t> </a:t>
            </a:r>
            <a:r>
              <a:rPr lang="en-US" sz="2000" dirty="0" err="1"/>
              <a:t>razumijevanja</a:t>
            </a:r>
            <a:r>
              <a:rPr lang="en-US" sz="2000" dirty="0"/>
              <a:t>;</a:t>
            </a:r>
          </a:p>
          <a:p>
            <a:pPr lvl="0" algn="just"/>
            <a:r>
              <a:rPr lang="en-US" sz="2000" dirty="0" err="1" smtClean="0"/>
              <a:t>Praviti</a:t>
            </a:r>
            <a:r>
              <a:rPr lang="en-US" sz="2000" dirty="0" smtClean="0"/>
              <a:t> </a:t>
            </a:r>
            <a:r>
              <a:rPr lang="en-US" sz="2000" dirty="0" err="1"/>
              <a:t>pauze</a:t>
            </a:r>
            <a:r>
              <a:rPr lang="en-US" sz="2000" dirty="0"/>
              <a:t> </a:t>
            </a:r>
            <a:r>
              <a:rPr lang="en-US" sz="2000" dirty="0" err="1"/>
              <a:t>tokom</a:t>
            </a:r>
            <a:r>
              <a:rPr lang="en-US" sz="2000" dirty="0"/>
              <a:t> </a:t>
            </a:r>
            <a:r>
              <a:rPr lang="en-US" sz="2000" dirty="0" err="1"/>
              <a:t>govora</a:t>
            </a:r>
            <a:r>
              <a:rPr lang="en-US" sz="2000" b="1" dirty="0"/>
              <a:t> </a:t>
            </a:r>
            <a:endParaRPr lang="en-US" sz="2000" dirty="0"/>
          </a:p>
          <a:p>
            <a:pPr lvl="0" algn="just"/>
            <a:r>
              <a:rPr lang="en-US" sz="2000" dirty="0" err="1" smtClean="0"/>
              <a:t>Sva</a:t>
            </a:r>
            <a:r>
              <a:rPr lang="en-US" sz="2000" dirty="0" smtClean="0"/>
              <a:t> </a:t>
            </a:r>
            <a:r>
              <a:rPr lang="en-US" sz="2000" dirty="0" err="1"/>
              <a:t>uputstva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se </a:t>
            </a:r>
            <a:r>
              <a:rPr lang="en-US" sz="2000" dirty="0" err="1"/>
              <a:t>daju</a:t>
            </a:r>
            <a:r>
              <a:rPr lang="en-US" sz="2000" dirty="0"/>
              <a:t> </a:t>
            </a:r>
            <a:r>
              <a:rPr lang="en-US" sz="2000" dirty="0" err="1"/>
              <a:t>usmeno</a:t>
            </a:r>
            <a:r>
              <a:rPr lang="en-US" sz="2000" dirty="0"/>
              <a:t>, </a:t>
            </a:r>
            <a:r>
              <a:rPr lang="en-US" sz="2000" dirty="0" err="1"/>
              <a:t>potrebno</a:t>
            </a:r>
            <a:r>
              <a:rPr lang="en-US" sz="2000" dirty="0"/>
              <a:t> je </a:t>
            </a:r>
            <a:r>
              <a:rPr lang="en-US" sz="2000" dirty="0" err="1"/>
              <a:t>dati</a:t>
            </a:r>
            <a:r>
              <a:rPr lang="en-US" sz="2000" dirty="0"/>
              <a:t> i u </a:t>
            </a:r>
            <a:r>
              <a:rPr lang="en-US" sz="2000" dirty="0" err="1"/>
              <a:t>pisanoj</a:t>
            </a:r>
            <a:r>
              <a:rPr lang="en-US" sz="2000" dirty="0"/>
              <a:t> </a:t>
            </a:r>
            <a:r>
              <a:rPr lang="en-US" sz="2000" dirty="0" err="1"/>
              <a:t>formi</a:t>
            </a:r>
            <a:r>
              <a:rPr lang="en-US" sz="2000" dirty="0"/>
              <a:t>, </a:t>
            </a:r>
            <a:r>
              <a:rPr lang="en-US" sz="2000" dirty="0" err="1"/>
              <a:t>kao</a:t>
            </a:r>
            <a:r>
              <a:rPr lang="en-US" sz="2000" dirty="0"/>
              <a:t> i </a:t>
            </a:r>
            <a:r>
              <a:rPr lang="en-US" sz="2000" dirty="0" err="1"/>
              <a:t>putem</a:t>
            </a:r>
            <a:r>
              <a:rPr lang="en-US" sz="2000" dirty="0"/>
              <a:t> </a:t>
            </a:r>
            <a:r>
              <a:rPr lang="en-US" sz="2000" dirty="0" err="1"/>
              <a:t>znakovnog</a:t>
            </a:r>
            <a:r>
              <a:rPr lang="en-US" sz="2000" dirty="0"/>
              <a:t> </a:t>
            </a:r>
            <a:r>
              <a:rPr lang="en-US" sz="2000" dirty="0" err="1"/>
              <a:t>jezika</a:t>
            </a:r>
            <a:r>
              <a:rPr lang="en-US" sz="2000" dirty="0"/>
              <a:t>, </a:t>
            </a:r>
            <a:r>
              <a:rPr lang="en-US" sz="2000" dirty="0" err="1"/>
              <a:t>radi</a:t>
            </a:r>
            <a:r>
              <a:rPr lang="en-US" sz="2000" dirty="0"/>
              <a:t> </a:t>
            </a:r>
            <a:r>
              <a:rPr lang="en-US" sz="2000" dirty="0" err="1"/>
              <a:t>lakšeg</a:t>
            </a:r>
            <a:r>
              <a:rPr lang="en-US" sz="2000" dirty="0"/>
              <a:t> </a:t>
            </a:r>
            <a:r>
              <a:rPr lang="en-US" sz="2000" dirty="0" err="1" smtClean="0"/>
              <a:t>razumijevanja</a:t>
            </a:r>
            <a:r>
              <a:rPr lang="sr-Latn-RS" sz="2000" dirty="0" smtClean="0"/>
              <a:t> </a:t>
            </a:r>
            <a:r>
              <a:rPr lang="en-US" sz="2000" dirty="0" err="1" smtClean="0"/>
              <a:t>omogućiti</a:t>
            </a:r>
            <a:r>
              <a:rPr lang="en-US" sz="2000" dirty="0" smtClean="0"/>
              <a:t> </a:t>
            </a:r>
            <a:r>
              <a:rPr lang="en-US" sz="2000" dirty="0" err="1"/>
              <a:t>ponavljanje</a:t>
            </a:r>
            <a:r>
              <a:rPr lang="en-US" sz="2000" dirty="0"/>
              <a:t> </a:t>
            </a:r>
            <a:r>
              <a:rPr lang="en-US" sz="2000" dirty="0" err="1"/>
              <a:t>uputstva</a:t>
            </a:r>
            <a:r>
              <a:rPr lang="en-US" sz="2000" dirty="0"/>
              <a:t>, </a:t>
            </a:r>
            <a:r>
              <a:rPr lang="en-US" sz="2000" dirty="0" err="1"/>
              <a:t>pitanja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i </a:t>
            </a:r>
            <a:r>
              <a:rPr lang="en-US" sz="2000" dirty="0" err="1"/>
              <a:t>pojašnjavanje</a:t>
            </a:r>
            <a:r>
              <a:rPr lang="en-US" sz="2000" dirty="0"/>
              <a:t>, </a:t>
            </a:r>
            <a:r>
              <a:rPr lang="en-US" sz="2000" dirty="0" err="1"/>
              <a:t>ukoliko</a:t>
            </a:r>
            <a:r>
              <a:rPr lang="en-US" sz="2000" dirty="0"/>
              <a:t> </a:t>
            </a:r>
            <a:r>
              <a:rPr lang="en-US" sz="2000" dirty="0" err="1"/>
              <a:t>ih</a:t>
            </a:r>
            <a:r>
              <a:rPr lang="en-US" sz="2000" dirty="0"/>
              <a:t> </a:t>
            </a:r>
            <a:r>
              <a:rPr lang="en-US" sz="2000" dirty="0" err="1"/>
              <a:t>kandidat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razumio</a:t>
            </a:r>
            <a:r>
              <a:rPr lang="en-US" sz="2000" dirty="0"/>
              <a:t> </a:t>
            </a:r>
            <a:r>
              <a:rPr lang="en-US" sz="2000" dirty="0" err="1"/>
              <a:t>jasno</a:t>
            </a:r>
            <a:r>
              <a:rPr lang="en-US" sz="2000" dirty="0"/>
              <a:t> </a:t>
            </a:r>
            <a:r>
              <a:rPr lang="en-US" sz="2000" dirty="0" err="1"/>
              <a:t>formulisati</a:t>
            </a:r>
            <a:r>
              <a:rPr lang="en-US" sz="2000" dirty="0"/>
              <a:t> </a:t>
            </a:r>
            <a:r>
              <a:rPr lang="en-US" sz="2000" dirty="0" err="1" smtClean="0"/>
              <a:t>pitanja</a:t>
            </a:r>
            <a:r>
              <a:rPr lang="sr-Latn-RS" sz="2000" dirty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18060467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2000" b="1" dirty="0" smtClean="0"/>
              <a:t>MJERE  PRILAGOĐAVANJA  U  ODNOSU  NA  </a:t>
            </a:r>
            <a:r>
              <a:rPr lang="en-US" sz="2000" b="1" dirty="0" smtClean="0"/>
              <a:t>SMETNJU</a:t>
            </a:r>
            <a:r>
              <a:rPr lang="sr-Latn-RS" sz="2000" b="1" dirty="0" smtClean="0"/>
              <a:t> (3)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 </a:t>
            </a:r>
            <a:endParaRPr lang="en-US" sz="2000" b="1" dirty="0"/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endParaRPr lang="en-US" sz="1200" dirty="0" smtClean="0">
              <a:solidFill>
                <a:srgbClr val="002060"/>
              </a:solidFill>
            </a:endParaRPr>
          </a:p>
          <a:p>
            <a:pPr marL="273050" lvl="8" indent="-273050" algn="just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r>
              <a:rPr lang="sr-Latn-CS" sz="2400" dirty="0" smtClean="0"/>
              <a:t>Nastavni  </a:t>
            </a:r>
            <a:r>
              <a:rPr lang="sr-Latn-CS" sz="2400" dirty="0"/>
              <a:t>materijal  prilagoditi mogućnostima  </a:t>
            </a:r>
            <a:r>
              <a:rPr lang="sr-Latn-CS" sz="2400" dirty="0" smtClean="0"/>
              <a:t>učenika</a:t>
            </a:r>
          </a:p>
          <a:p>
            <a:pPr algn="just"/>
            <a:r>
              <a:rPr lang="en-US" sz="2400" dirty="0" err="1" smtClean="0"/>
              <a:t>Koristiti</a:t>
            </a:r>
            <a:r>
              <a:rPr lang="en-US" sz="2400" dirty="0" smtClean="0"/>
              <a:t>  </a:t>
            </a:r>
            <a:r>
              <a:rPr lang="en-US" sz="2400" dirty="0" err="1" smtClean="0"/>
              <a:t>slajdove</a:t>
            </a:r>
            <a:r>
              <a:rPr lang="en-US" sz="2400" dirty="0" smtClean="0"/>
              <a:t>,  </a:t>
            </a:r>
            <a:r>
              <a:rPr lang="en-US" sz="2400" dirty="0" err="1" smtClean="0"/>
              <a:t>modele</a:t>
            </a:r>
            <a:r>
              <a:rPr lang="en-US" sz="2400" dirty="0" smtClean="0"/>
              <a:t>, </a:t>
            </a:r>
            <a:r>
              <a:rPr lang="en-US" sz="2400" dirty="0" err="1" smtClean="0"/>
              <a:t>dramatizaciju</a:t>
            </a:r>
            <a:r>
              <a:rPr lang="en-US" sz="2400" dirty="0" smtClean="0"/>
              <a:t>,  </a:t>
            </a:r>
            <a:r>
              <a:rPr lang="en-US" sz="2400" dirty="0" err="1" smtClean="0"/>
              <a:t>filmove</a:t>
            </a:r>
            <a:r>
              <a:rPr lang="en-US" sz="2400" dirty="0" smtClean="0"/>
              <a:t>, </a:t>
            </a:r>
            <a:r>
              <a:rPr lang="en-US" sz="2400" dirty="0" err="1" smtClean="0"/>
              <a:t>posebno</a:t>
            </a:r>
            <a:r>
              <a:rPr lang="en-US" sz="2400" dirty="0" smtClean="0"/>
              <a:t>  </a:t>
            </a:r>
            <a:r>
              <a:rPr lang="en-US" sz="2400" dirty="0" err="1" smtClean="0"/>
              <a:t>prilagođene</a:t>
            </a:r>
            <a:r>
              <a:rPr lang="en-US" sz="2400" dirty="0" smtClean="0"/>
              <a:t>  </a:t>
            </a:r>
            <a:r>
              <a:rPr lang="en-US" sz="2400" dirty="0" err="1" smtClean="0"/>
              <a:t>radne</a:t>
            </a:r>
            <a:r>
              <a:rPr lang="en-US" sz="2400" dirty="0" smtClean="0"/>
              <a:t>  </a:t>
            </a:r>
            <a:r>
              <a:rPr lang="en-US" sz="2400" dirty="0" err="1" smtClean="0"/>
              <a:t>listove</a:t>
            </a:r>
            <a:endParaRPr lang="sr-Latn-CS" sz="2400" dirty="0" smtClean="0"/>
          </a:p>
          <a:p>
            <a:pPr algn="just"/>
            <a:r>
              <a:rPr lang="en-US" sz="2400" dirty="0" err="1" smtClean="0"/>
              <a:t>Ohrabriti</a:t>
            </a:r>
            <a:r>
              <a:rPr lang="en-US" sz="2400" dirty="0" smtClean="0"/>
              <a:t>  </a:t>
            </a:r>
            <a:r>
              <a:rPr lang="en-US" sz="2400" dirty="0" err="1"/>
              <a:t>dijete</a:t>
            </a:r>
            <a:r>
              <a:rPr lang="en-US" sz="2400" dirty="0"/>
              <a:t> </a:t>
            </a:r>
            <a:r>
              <a:rPr lang="en-US" sz="2400" dirty="0" smtClean="0"/>
              <a:t>da  </a:t>
            </a:r>
            <a:r>
              <a:rPr lang="en-US" sz="2400" dirty="0"/>
              <a:t>pita  i  </a:t>
            </a:r>
            <a:r>
              <a:rPr lang="en-US" sz="2400" dirty="0" err="1"/>
              <a:t>pokaže</a:t>
            </a:r>
            <a:r>
              <a:rPr lang="en-US" sz="2400" dirty="0"/>
              <a:t>  </a:t>
            </a:r>
            <a:r>
              <a:rPr lang="en-US" sz="2400" dirty="0" err="1"/>
              <a:t>što</a:t>
            </a:r>
            <a:r>
              <a:rPr lang="en-US" sz="2400" dirty="0"/>
              <a:t>  ne  </a:t>
            </a:r>
            <a:r>
              <a:rPr lang="en-US" sz="2400" dirty="0" err="1"/>
              <a:t>razumije</a:t>
            </a:r>
            <a:r>
              <a:rPr lang="en-US" sz="2400" dirty="0"/>
              <a:t> </a:t>
            </a:r>
            <a:endParaRPr lang="sr-Latn-CS" sz="2400" dirty="0" smtClean="0"/>
          </a:p>
          <a:p>
            <a:pPr algn="just"/>
            <a:r>
              <a:rPr lang="en-US" sz="2400" dirty="0" err="1" smtClean="0"/>
              <a:t>Često</a:t>
            </a:r>
            <a:r>
              <a:rPr lang="en-US" sz="2400" dirty="0" smtClean="0"/>
              <a:t>  </a:t>
            </a:r>
            <a:r>
              <a:rPr lang="en-US" sz="2400" dirty="0" err="1" smtClean="0"/>
              <a:t>provjeriti</a:t>
            </a:r>
            <a:r>
              <a:rPr lang="en-US" sz="2400" dirty="0" smtClean="0"/>
              <a:t>  da  li  je </a:t>
            </a:r>
            <a:r>
              <a:rPr lang="en-US" sz="2400" dirty="0" err="1" smtClean="0"/>
              <a:t>dijete</a:t>
            </a:r>
            <a:r>
              <a:rPr lang="en-US" sz="2400" dirty="0" smtClean="0"/>
              <a:t>  </a:t>
            </a:r>
            <a:r>
              <a:rPr lang="en-US" sz="2400" dirty="0" err="1" smtClean="0"/>
              <a:t>pravilno</a:t>
            </a:r>
            <a:r>
              <a:rPr lang="en-US" sz="2400" dirty="0" smtClean="0"/>
              <a:t>  </a:t>
            </a:r>
            <a:r>
              <a:rPr lang="en-US" sz="2400" dirty="0" err="1" smtClean="0"/>
              <a:t>shvatilo</a:t>
            </a:r>
            <a:r>
              <a:rPr lang="en-US" sz="2400" dirty="0" smtClean="0"/>
              <a:t>  </a:t>
            </a:r>
            <a:r>
              <a:rPr lang="en-US" sz="2400" dirty="0" err="1" smtClean="0"/>
              <a:t>izloženi</a:t>
            </a:r>
            <a:r>
              <a:rPr lang="en-US" sz="2400" dirty="0" smtClean="0"/>
              <a:t>  </a:t>
            </a:r>
            <a:r>
              <a:rPr lang="en-US" sz="2400" dirty="0" err="1" smtClean="0"/>
              <a:t>sadržaj</a:t>
            </a:r>
            <a:r>
              <a:rPr lang="en-US" sz="2400" dirty="0" smtClean="0"/>
              <a:t>,  </a:t>
            </a:r>
            <a:r>
              <a:rPr lang="en-US" sz="2400" dirty="0" err="1" smtClean="0"/>
              <a:t>materijal</a:t>
            </a:r>
            <a:r>
              <a:rPr lang="en-US" sz="2400" dirty="0" smtClean="0"/>
              <a:t>,  </a:t>
            </a:r>
            <a:r>
              <a:rPr lang="en-US" sz="2400" dirty="0" err="1" smtClean="0"/>
              <a:t>nalog</a:t>
            </a:r>
            <a:r>
              <a:rPr lang="sr-Latn-RS" sz="2400" dirty="0"/>
              <a:t>.</a:t>
            </a:r>
            <a:endParaRPr lang="en-US" sz="2400" dirty="0" smtClean="0"/>
          </a:p>
          <a:p>
            <a:pPr algn="just"/>
            <a:r>
              <a:rPr lang="sr-Latn-CS" sz="2400" dirty="0"/>
              <a:t>Slova prelaziti pojedinačno i paziti da dijete usvoji i poveže  fonemu i grafemu</a:t>
            </a:r>
          </a:p>
          <a:p>
            <a:pPr marL="273050" lvl="8" indent="-273050" algn="just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r>
              <a:rPr lang="sr-Latn-CS" sz="2400" dirty="0" smtClean="0"/>
              <a:t>Učenje </a:t>
            </a:r>
            <a:r>
              <a:rPr lang="sr-Latn-CS" sz="2400" dirty="0"/>
              <a:t>sprovesti kroz igru, crtanje, modeliranje</a:t>
            </a:r>
          </a:p>
          <a:p>
            <a:pPr marL="273050" lvl="8" indent="-273050" algn="just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r>
              <a:rPr lang="sr-Latn-CS" sz="2400" dirty="0" smtClean="0"/>
              <a:t>Naučena </a:t>
            </a:r>
            <a:r>
              <a:rPr lang="sr-Latn-CS" sz="2400" dirty="0"/>
              <a:t>slova/glasove ugraditi u poznate, jednostavne pojmove, propratiti slikom ili </a:t>
            </a:r>
            <a:r>
              <a:rPr lang="sr-Latn-CS" sz="2400" dirty="0" smtClean="0"/>
              <a:t>modelom</a:t>
            </a:r>
            <a:endParaRPr lang="sr-Latn-CS" sz="2400" dirty="0"/>
          </a:p>
          <a:p>
            <a:pPr marL="273050" lvl="8" indent="-273050" algn="just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r>
              <a:rPr lang="sr-Latn-CS" sz="2400" dirty="0"/>
              <a:t>Voditi riječnik nepoznatih riječi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2000" b="1" dirty="0" smtClean="0"/>
              <a:t>MJERE  PRILAGOĐAVANJA  U  ODNOSU  NA  </a:t>
            </a:r>
            <a:r>
              <a:rPr lang="en-US" sz="2000" b="1" dirty="0" smtClean="0"/>
              <a:t>SMETNJU</a:t>
            </a:r>
            <a:r>
              <a:rPr lang="sr-Latn-RS" sz="2000" b="1" dirty="0" smtClean="0"/>
              <a:t> (4)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 </a:t>
            </a:r>
            <a:endParaRPr lang="en-US" sz="2000" b="1" dirty="0"/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62128"/>
          </a:xfrm>
        </p:spPr>
        <p:txBody>
          <a:bodyPr/>
          <a:lstStyle/>
          <a:p>
            <a:pPr marL="273050" lvl="8" indent="-273050" algn="just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r>
              <a:rPr lang="sr-Latn-CS" sz="2200" dirty="0" smtClean="0"/>
              <a:t>Svakodnevno </a:t>
            </a:r>
            <a:r>
              <a:rPr lang="sr-Latn-CS" sz="2200" dirty="0" smtClean="0"/>
              <a:t>razgovarati sa roditeljima, koristiti pisane poruke, telefonske pozive, obavještavati ih o obavezama, promjenama i zadacima kod kuće</a:t>
            </a:r>
          </a:p>
          <a:p>
            <a:pPr algn="just"/>
            <a:r>
              <a:rPr lang="en-US" sz="2200" dirty="0" err="1" smtClean="0"/>
              <a:t>Koristiti</a:t>
            </a:r>
            <a:r>
              <a:rPr lang="sr-Latn-CS" sz="2200" dirty="0" smtClean="0"/>
              <a:t> </a:t>
            </a:r>
            <a:r>
              <a:rPr lang="sr-Latn-CS" sz="2200" dirty="0" smtClean="0"/>
              <a:t>temetske radionice, razvijati inkluzivnu kulturu</a:t>
            </a:r>
          </a:p>
          <a:p>
            <a:pPr algn="just"/>
            <a:r>
              <a:rPr lang="sr-Latn-CS" sz="2200" dirty="0" smtClean="0"/>
              <a:t>Uočiti </a:t>
            </a:r>
            <a:r>
              <a:rPr lang="sr-Latn-CS" sz="2200" dirty="0" smtClean="0"/>
              <a:t>i istaći </a:t>
            </a:r>
            <a:r>
              <a:rPr lang="sr-Latn-CS" sz="2200" dirty="0" smtClean="0"/>
              <a:t>jake </a:t>
            </a:r>
            <a:r>
              <a:rPr lang="sr-Latn-CS" sz="2200" dirty="0" smtClean="0"/>
              <a:t>strane đeteta sa smetnjom sluha</a:t>
            </a:r>
          </a:p>
          <a:p>
            <a:pPr algn="just"/>
            <a:r>
              <a:rPr lang="sr-Latn-CS" sz="2200" dirty="0" smtClean="0"/>
              <a:t>Insistirati </a:t>
            </a:r>
            <a:r>
              <a:rPr lang="sr-Latn-CS" sz="2200" dirty="0" smtClean="0"/>
              <a:t>da dijete sa smetnjom sluha redovno ima  surdoaudiološk</a:t>
            </a:r>
            <a:r>
              <a:rPr lang="en-US" sz="2200" dirty="0" smtClean="0"/>
              <a:t>e</a:t>
            </a:r>
            <a:r>
              <a:rPr lang="sr-Latn-CS" sz="2200" dirty="0" smtClean="0"/>
              <a:t> </a:t>
            </a:r>
            <a:r>
              <a:rPr lang="en-US" sz="2200" dirty="0" err="1" smtClean="0"/>
              <a:t>i</a:t>
            </a:r>
            <a:r>
              <a:rPr lang="en-US" sz="2200" dirty="0" smtClean="0"/>
              <a:t> </a:t>
            </a:r>
            <a:r>
              <a:rPr lang="sr-Latn-CS" sz="2200" dirty="0" smtClean="0"/>
              <a:t> logopedsk</a:t>
            </a:r>
            <a:r>
              <a:rPr lang="en-US" sz="2200" dirty="0" smtClean="0"/>
              <a:t>e</a:t>
            </a:r>
            <a:r>
              <a:rPr lang="sr-Latn-CS" sz="2200" dirty="0" smtClean="0"/>
              <a:t> tretman</a:t>
            </a:r>
            <a:r>
              <a:rPr lang="en-US" sz="2200" dirty="0" smtClean="0"/>
              <a:t>e</a:t>
            </a:r>
          </a:p>
          <a:p>
            <a:pPr marL="273050" lvl="8" indent="-273050" algn="just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r>
              <a:rPr lang="sr-Latn-CS" sz="2200" dirty="0" smtClean="0"/>
              <a:t> </a:t>
            </a:r>
            <a:r>
              <a:rPr lang="sr-Latn-CS" sz="2200" dirty="0"/>
              <a:t>Na kraju klasifikacionih perioda roditeljima dati smjernice i  uputstva za naredni period</a:t>
            </a:r>
          </a:p>
          <a:p>
            <a:pPr algn="just"/>
            <a:r>
              <a:rPr lang="sr-Latn-ME" sz="2200" dirty="0" smtClean="0"/>
              <a:t>U </a:t>
            </a:r>
            <a:r>
              <a:rPr lang="sr-Latn-ME" sz="2200" dirty="0"/>
              <a:t>IROP-u prepoznati pomagala, aktivnosti, nastavne metode za postizanje ciljeva</a:t>
            </a:r>
          </a:p>
          <a:p>
            <a:pPr algn="just"/>
            <a:r>
              <a:rPr lang="sr-Latn-CS" sz="2200" dirty="0" smtClean="0"/>
              <a:t>Redovno </a:t>
            </a:r>
            <a:r>
              <a:rPr lang="sr-Latn-CS" sz="2200" dirty="0"/>
              <a:t>voditi portfolio učenika, pratiti postignuća i napredovanja a takođe i otežavajuće okolnosti i na osnovu </a:t>
            </a:r>
            <a:r>
              <a:rPr lang="sr-Latn-CS" sz="2200" dirty="0" smtClean="0"/>
              <a:t>omogućiti prohodnost</a:t>
            </a:r>
            <a:endParaRPr lang="sr-Latn-CS" sz="2200" dirty="0"/>
          </a:p>
          <a:p>
            <a:pPr>
              <a:buNone/>
            </a:pPr>
            <a:endParaRPr lang="en-US" sz="2200" dirty="0" smtClean="0"/>
          </a:p>
          <a:p>
            <a:endParaRPr lang="en-US" sz="2200" dirty="0"/>
          </a:p>
          <a:p>
            <a:pPr marL="273050" lvl="8" indent="-273050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endParaRPr lang="en-US" sz="2200" dirty="0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3460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dirty="0" smtClean="0">
                <a:solidFill>
                  <a:srgbClr val="002060"/>
                </a:solidFill>
              </a:rPr>
              <a:t>P</a:t>
            </a:r>
            <a:r>
              <a:rPr lang="sr-Latn-CS" sz="2400" b="1" dirty="0" smtClean="0">
                <a:solidFill>
                  <a:srgbClr val="002060"/>
                </a:solidFill>
              </a:rPr>
              <a:t>REDLOG: P</a:t>
            </a:r>
            <a:r>
              <a:rPr lang="en-US" sz="2400" b="1" dirty="0" err="1" smtClean="0">
                <a:solidFill>
                  <a:srgbClr val="002060"/>
                </a:solidFill>
              </a:rPr>
              <a:t>rogram</a:t>
            </a:r>
            <a:r>
              <a:rPr lang="en-US" sz="2400" b="1" dirty="0" smtClean="0">
                <a:solidFill>
                  <a:srgbClr val="002060"/>
                </a:solidFill>
              </a:rPr>
              <a:t>  </a:t>
            </a:r>
            <a:r>
              <a:rPr lang="en-US" sz="2400" b="1" dirty="0" err="1" smtClean="0">
                <a:solidFill>
                  <a:srgbClr val="002060"/>
                </a:solidFill>
              </a:rPr>
              <a:t>obuke</a:t>
            </a:r>
            <a:r>
              <a:rPr lang="en-US" sz="2400" b="1" dirty="0" smtClean="0">
                <a:solidFill>
                  <a:srgbClr val="002060"/>
                </a:solidFill>
              </a:rPr>
              <a:t>  </a:t>
            </a:r>
            <a:r>
              <a:rPr lang="en-US" sz="2400" b="1" dirty="0" err="1" smtClean="0">
                <a:solidFill>
                  <a:srgbClr val="002060"/>
                </a:solidFill>
              </a:rPr>
              <a:t>za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gestovni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jezik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sr-Latn-CS" sz="2400" b="1" dirty="0" smtClean="0">
                <a:solidFill>
                  <a:srgbClr val="002060"/>
                </a:solidFill>
              </a:rPr>
              <a:t>       - </a:t>
            </a:r>
            <a:r>
              <a:rPr lang="en-US" sz="2400" b="1" dirty="0" err="1" smtClean="0">
                <a:solidFill>
                  <a:srgbClr val="002060"/>
                </a:solidFill>
              </a:rPr>
              <a:t>osnovni</a:t>
            </a:r>
            <a:r>
              <a:rPr lang="en-US" sz="2400" b="1" dirty="0" smtClean="0">
                <a:solidFill>
                  <a:srgbClr val="002060"/>
                </a:solidFill>
              </a:rPr>
              <a:t>  </a:t>
            </a:r>
            <a:r>
              <a:rPr lang="en-US" sz="2400" b="1" dirty="0" err="1" smtClean="0">
                <a:solidFill>
                  <a:srgbClr val="002060"/>
                </a:solidFill>
              </a:rPr>
              <a:t>nivo</a:t>
            </a:r>
            <a:r>
              <a:rPr lang="sr-Latn-CS" sz="2400" b="1" dirty="0" smtClean="0">
                <a:solidFill>
                  <a:srgbClr val="002060"/>
                </a:solidFill>
              </a:rPr>
              <a:t> -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 </a:t>
            </a:r>
            <a:endParaRPr lang="en-US" sz="2800" b="1" dirty="0"/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endParaRPr lang="en-US" sz="12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US" sz="2400" dirty="0"/>
          </a:p>
          <a:p>
            <a:pPr marL="273050" lvl="8" indent="-273050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</a:pPr>
            <a:endParaRPr lang="en-US" sz="24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Content Placeholder 15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23872" y="1509698"/>
            <a:ext cx="7143800" cy="4639274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rnd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D6700BC08A9C4DABFD9CBE3F7A33F3" ma:contentTypeVersion="0" ma:contentTypeDescription="Create a new document." ma:contentTypeScope="" ma:versionID="234b911f82345fdc9eca88e64023731b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EA7769F-7ACB-43B2-B073-368E844C2AF6}"/>
</file>

<file path=customXml/itemProps2.xml><?xml version="1.0" encoding="utf-8"?>
<ds:datastoreItem xmlns:ds="http://schemas.openxmlformats.org/officeDocument/2006/customXml" ds:itemID="{DDC41776-C0D5-430B-B4D8-42557789364E}"/>
</file>

<file path=customXml/itemProps3.xml><?xml version="1.0" encoding="utf-8"?>
<ds:datastoreItem xmlns:ds="http://schemas.openxmlformats.org/officeDocument/2006/customXml" ds:itemID="{6291EA26-99A5-457D-8A35-D891143C9E21}"/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778</TotalTime>
  <Words>1128</Words>
  <Application>Microsoft Office PowerPoint</Application>
  <PresentationFormat>On-screen Show (4:3)</PresentationFormat>
  <Paragraphs>109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Origin</vt:lpstr>
      <vt:lpstr>PRAKTIČNI  SAVJETI  SURDOAUDIOLOGA </vt:lpstr>
      <vt:lpstr>Resursni centar za sluh i govor “Dr Peruta Ivanović” - Kotor</vt:lpstr>
      <vt:lpstr>KORISNICI</vt:lpstr>
      <vt:lpstr>Karakteristike 1</vt:lpstr>
      <vt:lpstr>Karakteristike 2</vt:lpstr>
      <vt:lpstr>Komunikološke strategije</vt:lpstr>
      <vt:lpstr>Implikacije za nastavni proces</vt:lpstr>
      <vt:lpstr>POSTUPCI</vt:lpstr>
      <vt:lpstr>Planiranje rada</vt:lpstr>
      <vt:lpstr>Planiranje rada</vt:lpstr>
      <vt:lpstr>Tehnička prilagođavanja</vt:lpstr>
      <vt:lpstr> MJERE  PRILAGOĐAVANJA  U  ODNOSU  NA  SMETNJU (1)  </vt:lpstr>
      <vt:lpstr>MJERE  PRILAGOĐAVANJA  U  ODNOSU  NA  SMETNJU (2)</vt:lpstr>
      <vt:lpstr> MJERE  PRILAGOĐAVANJA  U  ODNOSU  NA  SMETNJU (3)   </vt:lpstr>
      <vt:lpstr> MJERE  PRILAGOĐAVANJA  U  ODNOSU  NA  SMETNJU (4)  </vt:lpstr>
      <vt:lpstr>          PREDLOG: Program  obuke  za gestovni jezik        - osnovni  nivo - 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Resursni centar za sluh i govor-Kotor</dc:title>
  <dc:creator>PC1</dc:creator>
  <cp:lastModifiedBy>Tamara Milic</cp:lastModifiedBy>
  <cp:revision>98</cp:revision>
  <dcterms:created xsi:type="dcterms:W3CDTF">2013-04-14T11:00:52Z</dcterms:created>
  <dcterms:modified xsi:type="dcterms:W3CDTF">2016-11-21T16:08:33Z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0x0101001AD6700BC08A9C4DABFD9CBE3F7A33F3</vt:lpwstr>
  </property>
</Properties>
</file>