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4AE1DF-6F75-4A7D-8790-F5F31BF5A3B2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898296-6D6A-4C48-B142-8D6DF490B31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28802"/>
            <a:ext cx="7851648" cy="1928826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sz="5400" dirty="0" smtClean="0">
                <a:solidFill>
                  <a:schemeClr val="tx2">
                    <a:satMod val="130000"/>
                  </a:schemeClr>
                </a:solidFill>
                <a:latin typeface="Arial Rounded MT Bold" pitchFamily="34" charset="0"/>
              </a:rPr>
              <a:t/>
            </a:r>
            <a:br>
              <a:rPr lang="sr-Latn-ME" sz="5400" dirty="0" smtClean="0">
                <a:solidFill>
                  <a:schemeClr val="tx2">
                    <a:satMod val="130000"/>
                  </a:schemeClr>
                </a:solidFill>
                <a:latin typeface="Arial Rounded MT Bold" pitchFamily="34" charset="0"/>
              </a:rPr>
            </a:br>
            <a:r>
              <a:rPr lang="sr-Latn-ME" sz="7300" dirty="0" smtClean="0">
                <a:solidFill>
                  <a:schemeClr val="tx2">
                    <a:satMod val="130000"/>
                  </a:schemeClr>
                </a:solidFill>
                <a:latin typeface="+mn-lt"/>
              </a:rPr>
              <a:t/>
            </a:r>
            <a:br>
              <a:rPr lang="sr-Latn-ME" sz="7300" dirty="0" smtClean="0">
                <a:solidFill>
                  <a:schemeClr val="tx2">
                    <a:satMod val="130000"/>
                  </a:schemeClr>
                </a:solidFill>
                <a:latin typeface="+mn-lt"/>
              </a:rPr>
            </a:br>
            <a:r>
              <a:rPr lang="x-none" sz="7300" smtClean="0">
                <a:solidFill>
                  <a:schemeClr val="tx2">
                    <a:satMod val="130000"/>
                  </a:schemeClr>
                </a:solidFill>
                <a:latin typeface="+mn-lt"/>
              </a:rPr>
              <a:t>AUTIZAM</a:t>
            </a:r>
            <a:endParaRPr lang="en-US" sz="73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571744"/>
            <a:ext cx="7854696" cy="4000528"/>
          </a:xfrm>
        </p:spPr>
        <p:txBody>
          <a:bodyPr>
            <a:normAutofit/>
          </a:bodyPr>
          <a:lstStyle/>
          <a:p>
            <a:endParaRPr lang="sr-Latn-ME" dirty="0" smtClean="0"/>
          </a:p>
          <a:p>
            <a:endParaRPr lang="sr-Latn-ME" dirty="0" smtClean="0"/>
          </a:p>
          <a:p>
            <a:endParaRPr lang="sr-Latn-ME" dirty="0" smtClean="0"/>
          </a:p>
          <a:p>
            <a:endParaRPr lang="sr-Latn-ME" dirty="0" smtClean="0"/>
          </a:p>
          <a:p>
            <a:endParaRPr lang="sr-Latn-ME" dirty="0" smtClean="0"/>
          </a:p>
          <a:p>
            <a:r>
              <a:rPr lang="en-US" dirty="0" err="1" smtClean="0"/>
              <a:t>Dragana</a:t>
            </a:r>
            <a:r>
              <a:rPr lang="en-US" dirty="0" smtClean="0"/>
              <a:t> </a:t>
            </a:r>
            <a:r>
              <a:rPr lang="en-US" dirty="0" err="1" smtClean="0"/>
              <a:t>Joksimovi</a:t>
            </a:r>
            <a:r>
              <a:rPr lang="sr-Latn-CS" dirty="0" smtClean="0"/>
              <a:t>ć, defektolog</a:t>
            </a:r>
          </a:p>
          <a:p>
            <a:r>
              <a:rPr lang="sr-Latn-CS" dirty="0" smtClean="0"/>
              <a:t>Gordana Radulović, defektolog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8"/>
            <a:ext cx="2160588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Logo NEW M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85728"/>
            <a:ext cx="138588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357166"/>
            <a:ext cx="15001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ME" sz="3600" i="1" dirty="0" smtClean="0"/>
              <a:t>Kako</a:t>
            </a:r>
            <a:r>
              <a:rPr lang="sr-Latn-ME" sz="3600" i="1" dirty="0" smtClean="0"/>
              <a:t> </a:t>
            </a:r>
            <a:r>
              <a:rPr lang="sr-Latn-ME" sz="3600" i="1" dirty="0" smtClean="0"/>
              <a:t>prepoznajemo djecu sa poremećajem iz autističnog spektra?</a:t>
            </a:r>
            <a:endParaRPr lang="en-US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ME" sz="4800" dirty="0" smtClean="0">
                <a:solidFill>
                  <a:schemeClr val="tx1"/>
                </a:solidFill>
                <a:latin typeface="+mn-lt"/>
                <a:cs typeface="Calibri" pitchFamily="34" charset="0"/>
              </a:rPr>
              <a:t>Šta je autizam?</a:t>
            </a:r>
            <a:endParaRPr lang="en-US" sz="4800" dirty="0">
              <a:solidFill>
                <a:schemeClr val="tx1"/>
              </a:solidFill>
              <a:latin typeface="+mn-lt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Latn-ME" sz="2800" dirty="0" smtClean="0"/>
              <a:t/>
            </a:r>
            <a:br>
              <a:rPr lang="sr-Latn-ME" sz="2800" dirty="0" smtClean="0"/>
            </a:br>
            <a:r>
              <a:rPr lang="sr-Latn-ME" sz="2800" i="1" dirty="0" smtClean="0"/>
              <a:t>Autizam je složeni neurorazvojni poremećaj koji karakterišu značajna oštećenja u oblasti recipročnih socijalnih interakcija i obrazaca komunikacije, kao i ograničen, stereotipan i repetitivan repertoar ponašanja, interesovanja i aktivnosti 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Latn-ME" sz="4000" dirty="0" smtClean="0">
                <a:solidFill>
                  <a:schemeClr val="tx1"/>
                </a:solidFill>
              </a:rPr>
              <a:t>Klasifikacija poremećaja iz spektra autizam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sr-Latn-CS" sz="2800" dirty="0" smtClean="0"/>
              <a:t>Prema </a:t>
            </a:r>
            <a:r>
              <a:rPr lang="en-US" sz="2800" dirty="0" smtClean="0"/>
              <a:t>DSM</a:t>
            </a:r>
            <a:r>
              <a:rPr lang="sr-Latn-CS" sz="2800" dirty="0" smtClean="0"/>
              <a:t>-</a:t>
            </a:r>
            <a:r>
              <a:rPr lang="en-US" sz="2800" dirty="0" smtClean="0"/>
              <a:t>V</a:t>
            </a:r>
            <a:r>
              <a:rPr lang="sr-Latn-CS" sz="2800" dirty="0" smtClean="0"/>
              <a:t> smetnje iz spektra autizma obuhvataju:</a:t>
            </a:r>
          </a:p>
          <a:p>
            <a:pPr algn="just">
              <a:buNone/>
            </a:pPr>
            <a:r>
              <a:rPr lang="sr-Latn-CS" sz="2800" dirty="0" smtClean="0"/>
              <a:t> 1) Autizam, </a:t>
            </a:r>
          </a:p>
          <a:p>
            <a:pPr algn="just">
              <a:buNone/>
            </a:pPr>
            <a:r>
              <a:rPr lang="sr-Latn-CS" sz="2800" dirty="0" smtClean="0"/>
              <a:t>2) Aspergerov sindrom i </a:t>
            </a:r>
          </a:p>
          <a:p>
            <a:pPr>
              <a:buNone/>
            </a:pPr>
            <a:r>
              <a:rPr lang="sr-Latn-CS" sz="2800" dirty="0" smtClean="0"/>
              <a:t>3) Nespecifični razvojno-pervazivni poremećaj (NRPP).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71570"/>
          </a:xfrm>
        </p:spPr>
        <p:txBody>
          <a:bodyPr>
            <a:normAutofit/>
          </a:bodyPr>
          <a:lstStyle/>
          <a:p>
            <a:r>
              <a:rPr lang="sr-Latn-ME" sz="4400" dirty="0" smtClean="0">
                <a:solidFill>
                  <a:schemeClr val="tx1"/>
                </a:solidFill>
              </a:rPr>
              <a:t>Kriterijumi za postavljanje dijagnoze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2"/>
              </a:buClr>
              <a:buSzPct val="85000"/>
              <a:buFont typeface="Arial" charset="0"/>
              <a:buNone/>
            </a:pPr>
            <a:r>
              <a:rPr lang="en-US" altLang="en-US" sz="2400" u="sng" dirty="0" smtClean="0"/>
              <a:t>DSM-IV</a:t>
            </a:r>
          </a:p>
          <a:p>
            <a:pPr marL="273050" indent="-273050">
              <a:spcBef>
                <a:spcPts val="600"/>
              </a:spcBef>
              <a:buClr>
                <a:schemeClr val="accent2"/>
              </a:buClr>
              <a:buSzPct val="85000"/>
              <a:buFont typeface="Arial" charset="0"/>
              <a:buChar char="•"/>
            </a:pPr>
            <a:r>
              <a:rPr lang="en-US" altLang="en-US" sz="2400" dirty="0" err="1" smtClean="0"/>
              <a:t>Poremećaj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socijalnih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interakcija</a:t>
            </a:r>
            <a:endParaRPr lang="en-US" altLang="en-US" sz="2400" dirty="0" smtClean="0"/>
          </a:p>
          <a:p>
            <a:pPr marL="273050" indent="-273050">
              <a:spcBef>
                <a:spcPts val="600"/>
              </a:spcBef>
              <a:buClr>
                <a:schemeClr val="accent2"/>
              </a:buClr>
              <a:buSzPct val="85000"/>
              <a:buFont typeface="Arial" charset="0"/>
              <a:buChar char="•"/>
            </a:pPr>
            <a:r>
              <a:rPr lang="en-US" altLang="en-US" sz="2400" dirty="0" err="1" smtClean="0"/>
              <a:t>Poremećaj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komunikacije</a:t>
            </a:r>
            <a:endParaRPr lang="en-US" altLang="en-US" sz="2400" dirty="0" smtClean="0"/>
          </a:p>
          <a:p>
            <a:pPr marL="273050" indent="-273050">
              <a:spcBef>
                <a:spcPts val="600"/>
              </a:spcBef>
              <a:buClr>
                <a:schemeClr val="accent2"/>
              </a:buClr>
              <a:buSzPct val="85000"/>
              <a:buFont typeface="Arial" charset="0"/>
              <a:buChar char="•"/>
            </a:pPr>
            <a:r>
              <a:rPr lang="en-US" altLang="en-US" sz="2400" dirty="0" err="1" smtClean="0"/>
              <a:t>Stereotipni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obrasci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ponašanja</a:t>
            </a:r>
            <a:endParaRPr lang="sr-Latn-ME" altLang="en-US" sz="2400" dirty="0" smtClean="0"/>
          </a:p>
          <a:p>
            <a:pPr marL="273050" indent="-273050">
              <a:spcBef>
                <a:spcPts val="600"/>
              </a:spcBef>
              <a:buClr>
                <a:schemeClr val="accent2"/>
              </a:buClr>
              <a:buSzPct val="85000"/>
              <a:buFont typeface="Arial" charset="0"/>
              <a:buChar char="•"/>
            </a:pPr>
            <a:endParaRPr lang="sr-Latn-ME" altLang="en-US" sz="2400" dirty="0" smtClean="0"/>
          </a:p>
          <a:p>
            <a:pPr marL="273050" indent="-273050">
              <a:spcBef>
                <a:spcPts val="600"/>
              </a:spcBef>
              <a:buClr>
                <a:schemeClr val="accent2"/>
              </a:buClr>
              <a:buSzPct val="85000"/>
              <a:buFont typeface="Arial" charset="0"/>
              <a:buNone/>
            </a:pPr>
            <a:r>
              <a:rPr lang="en-US" altLang="en-US" sz="2400" u="sng" dirty="0" smtClean="0"/>
              <a:t>DSM-V</a:t>
            </a:r>
          </a:p>
          <a:p>
            <a:pPr marL="273050" indent="-273050">
              <a:spcBef>
                <a:spcPts val="600"/>
              </a:spcBef>
              <a:buClr>
                <a:schemeClr val="accent2"/>
              </a:buClr>
              <a:buSzPct val="85000"/>
              <a:buFont typeface="Arial" charset="0"/>
              <a:buChar char="•"/>
            </a:pPr>
            <a:r>
              <a:rPr lang="en-US" altLang="en-US" sz="2400" dirty="0" err="1" smtClean="0"/>
              <a:t>Socijalno-komunikacioni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deficiti</a:t>
            </a:r>
            <a:endParaRPr lang="en-US" altLang="en-US" sz="2400" dirty="0" smtClean="0"/>
          </a:p>
          <a:p>
            <a:pPr marL="273050" indent="-273050">
              <a:spcBef>
                <a:spcPts val="600"/>
              </a:spcBef>
              <a:buClr>
                <a:schemeClr val="accent2"/>
              </a:buClr>
              <a:buSzPct val="85000"/>
              <a:buFont typeface="Arial" charset="0"/>
              <a:buChar char="•"/>
            </a:pPr>
            <a:r>
              <a:rPr lang="en-US" altLang="en-US" sz="2400" dirty="0" err="1" smtClean="0"/>
              <a:t>Stereotipno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ponašanje</a:t>
            </a:r>
            <a:endParaRPr lang="en-US" alt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sr-Latn-ME" sz="4400" dirty="0" smtClean="0">
                <a:solidFill>
                  <a:schemeClr val="tx1"/>
                </a:solidFill>
              </a:rPr>
              <a:t>Uzroci autizma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</a:t>
            </a:r>
            <a:r>
              <a:rPr lang="en-US" dirty="0" err="1" smtClean="0"/>
              <a:t>danas</a:t>
            </a:r>
            <a:r>
              <a:rPr lang="en-US" dirty="0" smtClean="0"/>
              <a:t> </a:t>
            </a:r>
            <a:r>
              <a:rPr lang="en-US" dirty="0" err="1" smtClean="0"/>
              <a:t>ni</a:t>
            </a:r>
            <a:r>
              <a:rPr lang="sr-Latn-ME" dirty="0" smtClean="0"/>
              <a:t>s</a:t>
            </a:r>
            <a:r>
              <a:rPr lang="en-US" dirty="0" smtClean="0"/>
              <a:t>u </a:t>
            </a:r>
            <a:r>
              <a:rPr lang="en-US" dirty="0" err="1" smtClean="0"/>
              <a:t>utvrđeni</a:t>
            </a:r>
            <a:r>
              <a:rPr lang="en-US" dirty="0" smtClean="0"/>
              <a:t> </a:t>
            </a:r>
            <a:r>
              <a:rPr lang="en-US" dirty="0" err="1" smtClean="0"/>
              <a:t>uzrok</a:t>
            </a:r>
            <a:r>
              <a:rPr lang="en-US" dirty="0" smtClean="0"/>
              <a:t> (</a:t>
            </a:r>
            <a:r>
              <a:rPr lang="en-US" dirty="0" err="1" smtClean="0"/>
              <a:t>uzroci</a:t>
            </a:r>
            <a:r>
              <a:rPr lang="en-US" dirty="0" smtClean="0"/>
              <a:t>) </a:t>
            </a:r>
            <a:r>
              <a:rPr lang="en-US" dirty="0" err="1" smtClean="0"/>
              <a:t>nastanka</a:t>
            </a:r>
            <a:r>
              <a:rPr lang="en-US" dirty="0" smtClean="0"/>
              <a:t> </a:t>
            </a:r>
            <a:r>
              <a:rPr lang="en-US" dirty="0" err="1" smtClean="0"/>
              <a:t>autizma</a:t>
            </a:r>
            <a:r>
              <a:rPr lang="en-US" dirty="0" smtClean="0"/>
              <a:t>. </a:t>
            </a:r>
            <a:r>
              <a:rPr lang="en-US" dirty="0" err="1" smtClean="0"/>
              <a:t>Postoje</a:t>
            </a:r>
            <a:r>
              <a:rPr lang="en-US" dirty="0" smtClean="0"/>
              <a:t> </a:t>
            </a:r>
            <a:r>
              <a:rPr lang="en-US" dirty="0" err="1" smtClean="0"/>
              <a:t>ozbil</a:t>
            </a:r>
            <a:r>
              <a:rPr lang="sr-Latn-ME" dirty="0" smtClean="0"/>
              <a:t>jn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pokazatelji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autizam</a:t>
            </a:r>
            <a:r>
              <a:rPr lang="en-US" dirty="0" smtClean="0"/>
              <a:t> </a:t>
            </a:r>
            <a:r>
              <a:rPr lang="en-US" dirty="0" err="1" smtClean="0"/>
              <a:t>nastaje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posljedica</a:t>
            </a:r>
            <a:r>
              <a:rPr lang="en-US" dirty="0" smtClean="0"/>
              <a:t> </a:t>
            </a:r>
            <a:r>
              <a:rPr lang="en-US" dirty="0" err="1" smtClean="0"/>
              <a:t>različitih</a:t>
            </a:r>
            <a:r>
              <a:rPr lang="en-US" dirty="0" smtClean="0"/>
              <a:t> </a:t>
            </a:r>
            <a:r>
              <a:rPr lang="en-US" dirty="0" err="1" smtClean="0"/>
              <a:t>faktora</a:t>
            </a:r>
            <a:r>
              <a:rPr lang="en-US" dirty="0" smtClean="0"/>
              <a:t> (</a:t>
            </a:r>
            <a:r>
              <a:rPr lang="en-US" dirty="0" err="1" smtClean="0"/>
              <a:t>genetski</a:t>
            </a:r>
            <a:r>
              <a:rPr lang="en-US" dirty="0" smtClean="0"/>
              <a:t>, </a:t>
            </a:r>
            <a:r>
              <a:rPr lang="en-US" dirty="0" err="1" smtClean="0"/>
              <a:t>biohemijski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imunološki</a:t>
            </a:r>
            <a:r>
              <a:rPr lang="en-US" dirty="0" smtClean="0"/>
              <a:t>, </a:t>
            </a:r>
            <a:r>
              <a:rPr lang="en-US" dirty="0" err="1" smtClean="0"/>
              <a:t>rana</a:t>
            </a:r>
            <a:r>
              <a:rPr lang="en-US" dirty="0" smtClean="0"/>
              <a:t> </a:t>
            </a:r>
            <a:r>
              <a:rPr lang="en-US" dirty="0" err="1" smtClean="0"/>
              <a:t>oštećenja</a:t>
            </a:r>
            <a:r>
              <a:rPr lang="en-US" dirty="0" smtClean="0"/>
              <a:t> </a:t>
            </a:r>
            <a:r>
              <a:rPr lang="en-US" dirty="0" err="1" smtClean="0"/>
              <a:t>mozga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 </a:t>
            </a:r>
            <a:r>
              <a:rPr lang="en-US" dirty="0" err="1" smtClean="0"/>
              <a:t>faktori</a:t>
            </a:r>
            <a:r>
              <a:rPr lang="en-US" dirty="0" smtClean="0"/>
              <a:t> </a:t>
            </a:r>
            <a:r>
              <a:rPr lang="en-US" dirty="0" err="1" smtClean="0"/>
              <a:t>sredine</a:t>
            </a:r>
            <a:r>
              <a:rPr lang="en-US" dirty="0" smtClean="0"/>
              <a:t> u </a:t>
            </a:r>
            <a:r>
              <a:rPr lang="en-US" dirty="0" err="1" smtClean="0"/>
              <a:t>najširem</a:t>
            </a:r>
            <a:r>
              <a:rPr lang="en-US" dirty="0" smtClean="0"/>
              <a:t> </a:t>
            </a:r>
            <a:r>
              <a:rPr lang="en-US" dirty="0" err="1" smtClean="0"/>
              <a:t>smislu</a:t>
            </a:r>
            <a:r>
              <a:rPr lang="en-US" dirty="0" smtClean="0"/>
              <a:t>)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utiču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mozga</a:t>
            </a:r>
            <a:r>
              <a:rPr lang="en-US" dirty="0" smtClean="0"/>
              <a:t>, </a:t>
            </a:r>
            <a:r>
              <a:rPr lang="en-US" dirty="0" err="1" smtClean="0"/>
              <a:t>njegovu</a:t>
            </a:r>
            <a:r>
              <a:rPr lang="en-US" dirty="0" smtClean="0"/>
              <a:t> </a:t>
            </a:r>
            <a:r>
              <a:rPr lang="en-US" dirty="0" err="1" smtClean="0"/>
              <a:t>strukturu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funkcionisanje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sr-Latn-ME" sz="4400" dirty="0" smtClean="0">
                <a:solidFill>
                  <a:schemeClr val="tx1"/>
                </a:solidFill>
              </a:rPr>
              <a:t>Komorbiditet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Intelektualne</a:t>
            </a:r>
            <a:r>
              <a:rPr lang="en-US" dirty="0" smtClean="0"/>
              <a:t> </a:t>
            </a:r>
            <a:r>
              <a:rPr lang="sr-Latn-ME" dirty="0" smtClean="0"/>
              <a:t>smetnje</a:t>
            </a:r>
            <a:r>
              <a:rPr lang="en-US" dirty="0" smtClean="0"/>
              <a:t> </a:t>
            </a:r>
            <a:r>
              <a:rPr lang="en-US" dirty="0" err="1" smtClean="0"/>
              <a:t>prisutne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85-90% </a:t>
            </a:r>
            <a:r>
              <a:rPr lang="en-US" dirty="0" err="1" smtClean="0"/>
              <a:t>osoba</a:t>
            </a:r>
            <a:r>
              <a:rPr lang="en-US" dirty="0" smtClean="0"/>
              <a:t> s </a:t>
            </a:r>
            <a:r>
              <a:rPr lang="en-US" dirty="0" err="1" smtClean="0"/>
              <a:t>autizmom</a:t>
            </a:r>
            <a:r>
              <a:rPr lang="en-US" dirty="0" smtClean="0"/>
              <a:t>:</a:t>
            </a:r>
          </a:p>
          <a:p>
            <a:pPr algn="just"/>
            <a:r>
              <a:rPr lang="en-US" dirty="0" smtClean="0"/>
              <a:t>10-15%  </a:t>
            </a:r>
            <a:r>
              <a:rPr lang="en-US" dirty="0" err="1" smtClean="0"/>
              <a:t>prosječne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iznadprosječne</a:t>
            </a:r>
            <a:r>
              <a:rPr lang="en-US" dirty="0" smtClean="0"/>
              <a:t> </a:t>
            </a:r>
            <a:r>
              <a:rPr lang="en-US" dirty="0" err="1" smtClean="0"/>
              <a:t>inteligencije</a:t>
            </a:r>
            <a:endParaRPr lang="en-US" dirty="0" smtClean="0"/>
          </a:p>
          <a:p>
            <a:pPr algn="just"/>
            <a:r>
              <a:rPr lang="en-US" dirty="0" smtClean="0"/>
              <a:t>25-35%  </a:t>
            </a:r>
            <a:r>
              <a:rPr lang="en-US" dirty="0" err="1" smtClean="0"/>
              <a:t>granična</a:t>
            </a:r>
            <a:r>
              <a:rPr lang="en-US" dirty="0" smtClean="0"/>
              <a:t> / </a:t>
            </a:r>
            <a:r>
              <a:rPr lang="en-US" dirty="0" err="1" smtClean="0"/>
              <a:t>laka</a:t>
            </a:r>
            <a:r>
              <a:rPr lang="en-US" dirty="0" smtClean="0"/>
              <a:t> </a:t>
            </a:r>
            <a:r>
              <a:rPr lang="en-US" dirty="0" err="1" smtClean="0"/>
              <a:t>intelektulna</a:t>
            </a:r>
            <a:r>
              <a:rPr lang="en-US" dirty="0" smtClean="0"/>
              <a:t> </a:t>
            </a:r>
            <a:r>
              <a:rPr lang="sr-Latn-ME" dirty="0" smtClean="0"/>
              <a:t>smetnja</a:t>
            </a:r>
            <a:endParaRPr lang="en-US" dirty="0" smtClean="0"/>
          </a:p>
          <a:p>
            <a:pPr algn="just"/>
            <a:r>
              <a:rPr lang="en-US" dirty="0" smtClean="0"/>
              <a:t>50-65% 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umjerene</a:t>
            </a:r>
            <a:r>
              <a:rPr lang="en-US" dirty="0" smtClean="0"/>
              <a:t> do </a:t>
            </a:r>
            <a:r>
              <a:rPr lang="en-US" dirty="0" err="1" smtClean="0"/>
              <a:t>teške</a:t>
            </a:r>
            <a:r>
              <a:rPr lang="en-US" dirty="0" smtClean="0"/>
              <a:t> </a:t>
            </a:r>
            <a:r>
              <a:rPr lang="en-US" dirty="0" err="1" smtClean="0"/>
              <a:t>intelektualne</a:t>
            </a:r>
            <a:r>
              <a:rPr lang="en-US" dirty="0" smtClean="0"/>
              <a:t> </a:t>
            </a:r>
            <a:r>
              <a:rPr lang="sr-Latn-ME" dirty="0" smtClean="0"/>
              <a:t>smetnje</a:t>
            </a:r>
            <a:endParaRPr lang="en-US" dirty="0" smtClean="0"/>
          </a:p>
          <a:p>
            <a:pPr algn="just"/>
            <a:r>
              <a:rPr lang="en-US" dirty="0" err="1" smtClean="0"/>
              <a:t>nerazvijen</a:t>
            </a:r>
            <a:r>
              <a:rPr lang="en-US" dirty="0" smtClean="0"/>
              <a:t> </a:t>
            </a:r>
            <a:r>
              <a:rPr lang="en-US" dirty="0" err="1" smtClean="0"/>
              <a:t>govor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50% </a:t>
            </a:r>
            <a:r>
              <a:rPr lang="en-US" dirty="0" err="1" smtClean="0"/>
              <a:t>osoba</a:t>
            </a:r>
            <a:r>
              <a:rPr lang="en-US" dirty="0" smtClean="0"/>
              <a:t> s </a:t>
            </a:r>
            <a:r>
              <a:rPr lang="en-US" dirty="0" err="1" smtClean="0"/>
              <a:t>autizmom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Postavljanje dijagnoze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Dijagnoza</a:t>
            </a:r>
            <a:r>
              <a:rPr lang="en-US" dirty="0" smtClean="0"/>
              <a:t> se </a:t>
            </a:r>
            <a:r>
              <a:rPr lang="en-US" dirty="0" err="1" smtClean="0"/>
              <a:t>postavlja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prepoznavanja</a:t>
            </a:r>
            <a:r>
              <a:rPr lang="en-US" dirty="0" smtClean="0"/>
              <a:t> </a:t>
            </a:r>
            <a:r>
              <a:rPr lang="en-US" dirty="0" err="1" smtClean="0"/>
              <a:t>karakteristika</a:t>
            </a:r>
            <a:r>
              <a:rPr lang="en-US" dirty="0" smtClean="0"/>
              <a:t> u </a:t>
            </a:r>
            <a:r>
              <a:rPr lang="en-US" dirty="0" err="1" smtClean="0"/>
              <a:t>ponašanju</a:t>
            </a:r>
            <a:r>
              <a:rPr lang="en-US" dirty="0" smtClean="0"/>
              <a:t> </a:t>
            </a:r>
            <a:r>
              <a:rPr lang="en-US" dirty="0" err="1" smtClean="0"/>
              <a:t>djeteta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ne </a:t>
            </a:r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 smtClean="0"/>
              <a:t>nijedna</a:t>
            </a:r>
            <a:r>
              <a:rPr lang="en-US" dirty="0" smtClean="0"/>
              <a:t> </a:t>
            </a:r>
            <a:r>
              <a:rPr lang="en-US" dirty="0" err="1" smtClean="0"/>
              <a:t>medicinska</a:t>
            </a:r>
            <a:r>
              <a:rPr lang="en-US" dirty="0" smtClean="0"/>
              <a:t> </a:t>
            </a:r>
            <a:r>
              <a:rPr lang="en-US" dirty="0" err="1" smtClean="0"/>
              <a:t>tehnika</a:t>
            </a:r>
            <a:r>
              <a:rPr lang="en-US" dirty="0" smtClean="0"/>
              <a:t>, </a:t>
            </a:r>
            <a:r>
              <a:rPr lang="en-US" dirty="0" err="1" smtClean="0"/>
              <a:t>niti</a:t>
            </a:r>
            <a:r>
              <a:rPr lang="en-US" dirty="0" smtClean="0"/>
              <a:t> </a:t>
            </a:r>
            <a:r>
              <a:rPr lang="en-US" dirty="0" err="1" smtClean="0"/>
              <a:t>pregled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laboratorijska</a:t>
            </a:r>
            <a:r>
              <a:rPr lang="en-US" dirty="0" smtClean="0"/>
              <a:t> </a:t>
            </a:r>
            <a:r>
              <a:rPr lang="en-US" dirty="0" err="1" smtClean="0"/>
              <a:t>pretraga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nesumnjivo</a:t>
            </a:r>
            <a:r>
              <a:rPr lang="en-US" dirty="0" smtClean="0"/>
              <a:t> </a:t>
            </a:r>
            <a:r>
              <a:rPr lang="en-US" dirty="0" err="1" smtClean="0"/>
              <a:t>pokazati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postojanje</a:t>
            </a:r>
            <a:r>
              <a:rPr lang="en-US" dirty="0" smtClean="0"/>
              <a:t> </a:t>
            </a:r>
            <a:r>
              <a:rPr lang="en-US" dirty="0" err="1" smtClean="0"/>
              <a:t>poremećaja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Konačnu</a:t>
            </a:r>
            <a:r>
              <a:rPr lang="en-US" dirty="0" smtClean="0"/>
              <a:t> </a:t>
            </a:r>
            <a:r>
              <a:rPr lang="en-US" dirty="0" err="1" smtClean="0"/>
              <a:t>dijagnozu</a:t>
            </a:r>
            <a:r>
              <a:rPr lang="en-US" dirty="0" smtClean="0"/>
              <a:t> </a:t>
            </a:r>
            <a:r>
              <a:rPr lang="en-US" dirty="0" err="1" smtClean="0"/>
              <a:t>poremećaja</a:t>
            </a:r>
            <a:r>
              <a:rPr lang="en-US" dirty="0" smtClean="0"/>
              <a:t> </a:t>
            </a:r>
            <a:r>
              <a:rPr lang="en-US" dirty="0" err="1" smtClean="0"/>
              <a:t>postavlja</a:t>
            </a:r>
            <a:r>
              <a:rPr lang="en-US" dirty="0" smtClean="0"/>
              <a:t> </a:t>
            </a:r>
            <a:r>
              <a:rPr lang="en-US" dirty="0" err="1" smtClean="0"/>
              <a:t>tim</a:t>
            </a:r>
            <a:r>
              <a:rPr lang="en-US" dirty="0" smtClean="0"/>
              <a:t> </a:t>
            </a:r>
            <a:r>
              <a:rPr lang="en-US" dirty="0" err="1" smtClean="0"/>
              <a:t>stručnjaka</a:t>
            </a:r>
            <a:r>
              <a:rPr lang="en-US" dirty="0" smtClean="0"/>
              <a:t> (</a:t>
            </a:r>
            <a:r>
              <a:rPr lang="en-US" dirty="0" err="1" smtClean="0"/>
              <a:t>pedijatar</a:t>
            </a:r>
            <a:r>
              <a:rPr lang="en-US" dirty="0" smtClean="0"/>
              <a:t>, </a:t>
            </a:r>
            <a:r>
              <a:rPr lang="en-US" dirty="0" err="1" smtClean="0"/>
              <a:t>dječiji</a:t>
            </a:r>
            <a:r>
              <a:rPr lang="en-US" dirty="0" smtClean="0"/>
              <a:t> </a:t>
            </a:r>
            <a:r>
              <a:rPr lang="en-US" dirty="0" err="1" smtClean="0"/>
              <a:t>psihijatar</a:t>
            </a:r>
            <a:r>
              <a:rPr lang="en-US" dirty="0" smtClean="0"/>
              <a:t>, </a:t>
            </a:r>
            <a:r>
              <a:rPr lang="en-US" dirty="0" err="1" smtClean="0"/>
              <a:t>psiholog</a:t>
            </a:r>
            <a:r>
              <a:rPr lang="en-US" dirty="0" smtClean="0"/>
              <a:t> rehabilitator / </a:t>
            </a:r>
            <a:r>
              <a:rPr lang="en-US" dirty="0" err="1" smtClean="0"/>
              <a:t>defektolog</a:t>
            </a:r>
            <a:r>
              <a:rPr lang="en-US" dirty="0" smtClean="0"/>
              <a:t>, </a:t>
            </a:r>
            <a:r>
              <a:rPr lang="en-US" dirty="0" err="1" smtClean="0"/>
              <a:t>logoped</a:t>
            </a:r>
            <a:r>
              <a:rPr lang="en-US" dirty="0" smtClean="0"/>
              <a:t>, ...).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sr-Latn-ME" sz="4400" dirty="0" smtClean="0">
                <a:solidFill>
                  <a:schemeClr val="tx1"/>
                </a:solidFill>
              </a:rPr>
              <a:t>Karakteristike autizma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err="1" smtClean="0">
                <a:cs typeface="Arial" pitchFamily="34" charset="0"/>
              </a:rPr>
              <a:t>Karakteristike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komunikacije</a:t>
            </a:r>
            <a:endParaRPr lang="en-US" dirty="0" smtClean="0">
              <a:cs typeface="Arial" pitchFamily="34" charset="0"/>
            </a:endParaRPr>
          </a:p>
          <a:p>
            <a:pPr>
              <a:defRPr/>
            </a:pPr>
            <a:r>
              <a:rPr lang="x-none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Karakteristike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ponašanja</a:t>
            </a:r>
            <a:endParaRPr lang="en-US" dirty="0" smtClean="0">
              <a:cs typeface="Arial" pitchFamily="34" charset="0"/>
            </a:endParaRPr>
          </a:p>
          <a:p>
            <a:pPr>
              <a:defRPr/>
            </a:pPr>
            <a:r>
              <a:rPr lang="x-none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Karakterstike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učenja</a:t>
            </a:r>
            <a:endParaRPr lang="en-US" dirty="0" smtClean="0">
              <a:cs typeface="Arial" pitchFamily="34" charset="0"/>
            </a:endParaRPr>
          </a:p>
          <a:p>
            <a:pPr>
              <a:defRPr/>
            </a:pPr>
            <a:r>
              <a:rPr lang="x-none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Karakteristike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pažnje</a:t>
            </a:r>
            <a:endParaRPr lang="en-US" dirty="0" smtClean="0"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sr-Latn-ME" sz="4400" dirty="0" smtClean="0">
                <a:solidFill>
                  <a:schemeClr val="tx1"/>
                </a:solidFill>
              </a:rPr>
              <a:t>Karakteristike komunikacije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defRPr/>
            </a:pPr>
            <a:r>
              <a:rPr lang="en-GB" dirty="0" err="1" smtClean="0">
                <a:cs typeface="Arial" pitchFamily="34" charset="0"/>
              </a:rPr>
              <a:t>Prisutne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govorno-jezičke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teškoće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i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teškoće</a:t>
            </a:r>
            <a:r>
              <a:rPr lang="en-GB" dirty="0" smtClean="0">
                <a:cs typeface="Arial" pitchFamily="34" charset="0"/>
              </a:rPr>
              <a:t> u </a:t>
            </a:r>
            <a:r>
              <a:rPr lang="en-GB" dirty="0" err="1" smtClean="0">
                <a:cs typeface="Arial" pitchFamily="34" charset="0"/>
              </a:rPr>
              <a:t>verbalnoj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i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neverbalnoj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komunikaciji</a:t>
            </a:r>
            <a:r>
              <a:rPr lang="en-GB" dirty="0" smtClean="0">
                <a:cs typeface="Arial" pitchFamily="34" charset="0"/>
              </a:rPr>
              <a:t>.</a:t>
            </a:r>
            <a:r>
              <a:rPr lang="x-none" smtClean="0">
                <a:cs typeface="Arial" pitchFamily="34" charset="0"/>
              </a:rPr>
              <a:t> (narušeno razumijevanje i ekspresivni govor).Govor je konkretan, određen je sada i ovdje situacijom. </a:t>
            </a:r>
            <a:endParaRPr lang="en-US" dirty="0" smtClean="0">
              <a:cs typeface="Arial" pitchFamily="34" charset="0"/>
            </a:endParaRPr>
          </a:p>
          <a:p>
            <a:pPr algn="just">
              <a:defRPr/>
            </a:pPr>
            <a:r>
              <a:rPr lang="x-none" smtClean="0">
                <a:cs typeface="Arial" pitchFamily="34" charset="0"/>
              </a:rPr>
              <a:t> Spontani govor i ako se javi, gramatički nije ispravan, oskudan je i nezreo za kalendarski uzrast. </a:t>
            </a:r>
          </a:p>
          <a:p>
            <a:pPr algn="just">
              <a:defRPr/>
            </a:pPr>
            <a:r>
              <a:rPr lang="x-none" smtClean="0">
                <a:cs typeface="Arial" pitchFamily="34" charset="0"/>
              </a:rPr>
              <a:t> Izostanak emocija u govoru.</a:t>
            </a:r>
          </a:p>
          <a:p>
            <a:pPr algn="just">
              <a:buNone/>
              <a:defRPr/>
            </a:pPr>
            <a:endParaRPr lang="en-US" dirty="0" smtClean="0">
              <a:cs typeface="Arial" pitchFamily="34" charset="0"/>
            </a:endParaRPr>
          </a:p>
          <a:p>
            <a:pPr algn="just">
              <a:buNone/>
              <a:defRPr/>
            </a:pPr>
            <a:r>
              <a:rPr lang="en-GB" dirty="0" err="1" smtClean="0">
                <a:cs typeface="Arial" pitchFamily="34" charset="0"/>
              </a:rPr>
              <a:t>Teškoće</a:t>
            </a:r>
            <a:r>
              <a:rPr lang="en-GB" dirty="0" smtClean="0">
                <a:cs typeface="Arial" pitchFamily="34" charset="0"/>
              </a:rPr>
              <a:t> u </a:t>
            </a:r>
            <a:r>
              <a:rPr lang="en-GB" dirty="0" err="1" smtClean="0">
                <a:cs typeface="Arial" pitchFamily="34" charset="0"/>
              </a:rPr>
              <a:t>neverbalnoj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komunikaciji</a:t>
            </a:r>
            <a:r>
              <a:rPr lang="en-GB" dirty="0" smtClean="0">
                <a:cs typeface="Arial" pitchFamily="34" charset="0"/>
              </a:rPr>
              <a:t>:</a:t>
            </a:r>
            <a:r>
              <a:rPr lang="x-none" smtClean="0">
                <a:cs typeface="Arial" pitchFamily="34" charset="0"/>
              </a:rPr>
              <a:t>.</a:t>
            </a:r>
            <a:endParaRPr lang="en-US" dirty="0" smtClean="0">
              <a:cs typeface="Arial" pitchFamily="34" charset="0"/>
            </a:endParaRPr>
          </a:p>
          <a:p>
            <a:pPr algn="just">
              <a:defRPr/>
            </a:pP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neprimjeren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izraz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lica</a:t>
            </a:r>
            <a:endParaRPr lang="en-US" dirty="0" smtClean="0">
              <a:cs typeface="Arial" pitchFamily="34" charset="0"/>
            </a:endParaRPr>
          </a:p>
          <a:p>
            <a:pPr algn="just">
              <a:defRPr/>
            </a:pP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neu</a:t>
            </a:r>
            <a:r>
              <a:rPr lang="x-none" smtClean="0">
                <a:cs typeface="Arial" pitchFamily="34" charset="0"/>
              </a:rPr>
              <a:t>o</a:t>
            </a:r>
            <a:r>
              <a:rPr lang="en-GB" dirty="0" err="1" smtClean="0">
                <a:cs typeface="Arial" pitchFamily="34" charset="0"/>
              </a:rPr>
              <a:t>bičajena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upotreba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gesta</a:t>
            </a:r>
            <a:r>
              <a:rPr lang="x-none" smtClean="0">
                <a:cs typeface="Arial" pitchFamily="34" charset="0"/>
              </a:rPr>
              <a:t> i mimike</a:t>
            </a:r>
            <a:endParaRPr lang="en-US" dirty="0" smtClean="0">
              <a:cs typeface="Arial" pitchFamily="34" charset="0"/>
            </a:endParaRPr>
          </a:p>
          <a:p>
            <a:pPr algn="just">
              <a:defRPr/>
            </a:pP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izostanak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kontakta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očima</a:t>
            </a:r>
            <a:endParaRPr lang="en-US" dirty="0" smtClean="0">
              <a:cs typeface="Arial" pitchFamily="34" charset="0"/>
            </a:endParaRPr>
          </a:p>
          <a:p>
            <a:pPr algn="just">
              <a:defRPr/>
            </a:pP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neobični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položaj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tijela</a:t>
            </a:r>
            <a:endParaRPr lang="en-US" dirty="0" smtClean="0">
              <a:cs typeface="Arial" pitchFamily="34" charset="0"/>
            </a:endParaRPr>
          </a:p>
          <a:p>
            <a:pPr algn="just">
              <a:defRPr/>
            </a:pP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pomanjkanje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uzajamnog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ili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zajedničkog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fokusiranja</a:t>
            </a:r>
            <a:r>
              <a:rPr lang="en-GB" dirty="0" smtClean="0">
                <a:cs typeface="Arial" pitchFamily="34" charset="0"/>
              </a:rPr>
              <a:t> </a:t>
            </a:r>
            <a:r>
              <a:rPr lang="en-GB" dirty="0" err="1" smtClean="0">
                <a:cs typeface="Arial" pitchFamily="34" charset="0"/>
              </a:rPr>
              <a:t>pažnje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sr-Latn-ME" sz="4400" dirty="0" smtClean="0">
                <a:solidFill>
                  <a:schemeClr val="tx1"/>
                </a:solidFill>
              </a:rPr>
              <a:t>Karakteristike ponašanja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x-none" smtClean="0">
                <a:cs typeface="Arial" pitchFamily="34" charset="0"/>
              </a:rPr>
              <a:t>Zaokupljenost jednim ili više stereotipnih ili restriktivnih modela interesa koja je </a:t>
            </a:r>
            <a:r>
              <a:rPr lang="en-US" dirty="0" smtClean="0">
                <a:cs typeface="Arial" pitchFamily="34" charset="0"/>
              </a:rPr>
              <a:t>neo</a:t>
            </a:r>
            <a:r>
              <a:rPr lang="sr-Latn-RS" dirty="0" smtClean="0">
                <a:cs typeface="Arial" pitchFamily="34" charset="0"/>
              </a:rPr>
              <a:t>č</a:t>
            </a:r>
            <a:r>
              <a:rPr lang="en-US" dirty="0" err="1" smtClean="0">
                <a:cs typeface="Arial" pitchFamily="34" charset="0"/>
              </a:rPr>
              <a:t>ekivanog</a:t>
            </a:r>
            <a:r>
              <a:rPr lang="x-none" smtClean="0">
                <a:cs typeface="Arial" pitchFamily="34" charset="0"/>
              </a:rPr>
              <a:t> intenzitet</a:t>
            </a:r>
            <a:r>
              <a:rPr lang="sr-Latn-RS" dirty="0" smtClean="0">
                <a:cs typeface="Arial" pitchFamily="34" charset="0"/>
              </a:rPr>
              <a:t>a</a:t>
            </a:r>
            <a:r>
              <a:rPr lang="x-none" smtClean="0">
                <a:cs typeface="Arial" pitchFamily="34" charset="0"/>
              </a:rPr>
              <a:t> (slaganje predmeta u besmislen niz)</a:t>
            </a:r>
          </a:p>
          <a:p>
            <a:pPr>
              <a:defRPr/>
            </a:pPr>
            <a:r>
              <a:rPr lang="x-none" smtClean="0">
                <a:cs typeface="Arial" pitchFamily="34" charset="0"/>
              </a:rPr>
              <a:t> Uočljiva nefleksibilna priklanjanja specifičnim, </a:t>
            </a:r>
          </a:p>
          <a:p>
            <a:pPr>
              <a:buNone/>
              <a:defRPr/>
            </a:pPr>
            <a:r>
              <a:rPr lang="x-none" smtClean="0">
                <a:cs typeface="Arial" pitchFamily="34" charset="0"/>
              </a:rPr>
              <a:t>nefunkcionalnim rutinama i ritualima (isti put od kuće do škole)</a:t>
            </a:r>
          </a:p>
          <a:p>
            <a:pPr>
              <a:defRPr/>
            </a:pPr>
            <a:r>
              <a:rPr lang="x-none" smtClean="0">
                <a:cs typeface="Arial" pitchFamily="34" charset="0"/>
              </a:rPr>
              <a:t> Stereotipni i repetitivni motorički manirizmi (skakutanje, pucketanje prstima, lepršanje)</a:t>
            </a:r>
          </a:p>
          <a:p>
            <a:pPr>
              <a:defRPr/>
            </a:pPr>
            <a:r>
              <a:rPr lang="x-none" smtClean="0">
                <a:cs typeface="Arial" pitchFamily="34" charset="0"/>
              </a:rPr>
              <a:t> Trajna zaokupljenost djelovima predmeta (uočavanje samo točkova na prevoznim sredstvima)</a:t>
            </a:r>
            <a:endParaRPr lang="en-US" dirty="0" smtClean="0"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sr-Latn-ME" sz="4400" dirty="0" smtClean="0">
                <a:solidFill>
                  <a:schemeClr val="tx1"/>
                </a:solidFill>
              </a:rPr>
              <a:t>Karakteristike učenja i pažnje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sr-Latn-CS" dirty="0" smtClean="0"/>
              <a:t>Nefleksibilnost i rigidnost misaonog procesa, teškoće u kreativnosti, zakašnjelost ili odsustvo imaginacije, teškoće u razlikovanju imaginarnog od stvarnog itd. </a:t>
            </a:r>
          </a:p>
          <a:p>
            <a:pPr algn="just">
              <a:defRPr/>
            </a:pPr>
            <a:r>
              <a:rPr lang="sr-Latn-CS" dirty="0" smtClean="0"/>
              <a:t>Može se uočiti jednokanalna pažnja, kognitivne razlike, teškoće u učenju: učenje teče nejednako, s regresijama, platoima i iznenadnim napretkom, teškoće u sintezi informacija i povezivanju, u praćenju, planiranju i sl. </a:t>
            </a:r>
          </a:p>
          <a:p>
            <a:pPr algn="just">
              <a:defRPr/>
            </a:pPr>
            <a:r>
              <a:rPr lang="sr-Latn-CS" dirty="0" smtClean="0"/>
              <a:t>U kognitivnoj sferi se primjećuje nivo konkretnog mišljenja što na pojavnom nivou stvara impresiju da sve tumače i prihvataju „bukvalno“.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ME" sz="3600" i="1" dirty="0" smtClean="0"/>
              <a:t>Postavljanje ciljeva i strategija u radu sa djecom sa poremećajem iz autističnog spektra</a:t>
            </a:r>
            <a:endParaRPr lang="en-US" sz="3600" i="1" dirty="0" smtClean="0"/>
          </a:p>
          <a:p>
            <a:endParaRPr lang="en-US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sr-Latn-ME" sz="4400" dirty="0" smtClean="0">
                <a:solidFill>
                  <a:schemeClr val="tx1"/>
                </a:solidFill>
              </a:rPr>
              <a:t>Pristupi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indent="-283464" algn="just">
              <a:defRPr/>
            </a:pPr>
            <a:r>
              <a:rPr lang="en-US" altLang="en-US" dirty="0" smtClean="0"/>
              <a:t>U </a:t>
            </a:r>
            <a:r>
              <a:rPr lang="en-US" altLang="en-US" dirty="0" err="1" smtClean="0"/>
              <a:t>radu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sa</a:t>
            </a:r>
            <a:r>
              <a:rPr lang="en-US" altLang="en-US" dirty="0" smtClean="0"/>
              <a:t> </a:t>
            </a:r>
            <a:r>
              <a:rPr lang="sr-Latn-ME" altLang="en-US" dirty="0" smtClean="0"/>
              <a:t>dj</a:t>
            </a:r>
            <a:r>
              <a:rPr lang="en-US" altLang="en-US" dirty="0" err="1" smtClean="0"/>
              <a:t>ecom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autizmom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koriste</a:t>
            </a:r>
            <a:r>
              <a:rPr lang="en-US" altLang="en-US" dirty="0" smtClean="0"/>
              <a:t> se </a:t>
            </a:r>
            <a:r>
              <a:rPr lang="en-US" altLang="en-US" dirty="0" err="1" smtClean="0"/>
              <a:t>specijalizovane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metode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kao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što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su</a:t>
            </a:r>
            <a:r>
              <a:rPr lang="en-US" altLang="en-US" dirty="0" smtClean="0"/>
              <a:t> PECS, ABA, TEACH </a:t>
            </a:r>
            <a:r>
              <a:rPr lang="en-US" altLang="en-US" dirty="0" err="1" smtClean="0"/>
              <a:t>metod</a:t>
            </a:r>
            <a:r>
              <a:rPr lang="en-US" altLang="en-US" dirty="0" smtClean="0"/>
              <a:t>, floor time </a:t>
            </a:r>
            <a:r>
              <a:rPr lang="en-US" altLang="en-US" dirty="0" err="1" smtClean="0"/>
              <a:t>i</a:t>
            </a:r>
            <a:r>
              <a:rPr lang="en-US" altLang="en-US" dirty="0" smtClean="0"/>
              <a:t> dr.</a:t>
            </a:r>
          </a:p>
          <a:p>
            <a:pPr marL="365760" indent="-283464" algn="just">
              <a:defRPr/>
            </a:pPr>
            <a:r>
              <a:rPr lang="en-US" altLang="en-US" dirty="0" err="1" smtClean="0"/>
              <a:t>Većina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metoda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bazira</a:t>
            </a:r>
            <a:r>
              <a:rPr lang="en-US" altLang="en-US" dirty="0" smtClean="0"/>
              <a:t> se </a:t>
            </a:r>
            <a:r>
              <a:rPr lang="en-US" altLang="en-US" dirty="0" err="1" smtClean="0"/>
              <a:t>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bihejvioralnom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modelu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učenja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koji</a:t>
            </a:r>
            <a:r>
              <a:rPr lang="en-US" altLang="en-US" dirty="0" smtClean="0"/>
              <a:t> se </a:t>
            </a:r>
            <a:r>
              <a:rPr lang="en-US" altLang="en-US" dirty="0" err="1" smtClean="0"/>
              <a:t>zasniva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potkrepljenju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pozitivnih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obrazaca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ponašanja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klasično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uslovljavanje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instrumentalno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učenje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učenje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modelu</a:t>
            </a:r>
            <a:r>
              <a:rPr lang="en-US" altLang="en-US" dirty="0" smtClean="0"/>
              <a:t>) </a:t>
            </a:r>
            <a:r>
              <a:rPr lang="en-US" altLang="en-US" dirty="0" err="1" smtClean="0"/>
              <a:t>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vizuelnog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prikaza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sadržaja</a:t>
            </a:r>
            <a:r>
              <a:rPr lang="en-US" altLang="en-US" dirty="0" smtClean="0"/>
              <a:t>.</a:t>
            </a:r>
          </a:p>
          <a:p>
            <a:pPr marL="365760" indent="-283464" algn="just">
              <a:defRPr/>
            </a:pPr>
            <a:r>
              <a:rPr lang="en-US" altLang="en-US" dirty="0" err="1" smtClean="0"/>
              <a:t>Sve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metode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imaju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jasne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principe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rada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strukturu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koju</a:t>
            </a:r>
            <a:r>
              <a:rPr lang="en-US" altLang="en-US" dirty="0" smtClean="0"/>
              <a:t> je </a:t>
            </a:r>
            <a:r>
              <a:rPr lang="en-US" altLang="en-US" dirty="0" err="1" smtClean="0"/>
              <a:t>potrebno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sprovesti</a:t>
            </a:r>
            <a:r>
              <a:rPr lang="en-US" altLang="en-US" dirty="0" smtClean="0"/>
              <a:t> u </a:t>
            </a:r>
            <a:r>
              <a:rPr lang="en-US" altLang="en-US" dirty="0" err="1" smtClean="0"/>
              <a:t>radu</a:t>
            </a:r>
            <a:r>
              <a:rPr lang="en-US" alt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sr-Latn-ME" sz="4400" dirty="0" smtClean="0">
                <a:solidFill>
                  <a:schemeClr val="tx1"/>
                </a:solidFill>
              </a:rPr>
              <a:t>Socijalne priče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sr-Latn-CS" altLang="en-US" dirty="0" smtClean="0"/>
              <a:t>Uz pomoć tzv. </a:t>
            </a:r>
            <a:r>
              <a:rPr lang="sr-Latn-CS" altLang="en-US" i="1" dirty="0" smtClean="0"/>
              <a:t>socijalnih priča dj</a:t>
            </a:r>
            <a:r>
              <a:rPr lang="sr-Latn-CS" altLang="en-US" dirty="0" smtClean="0"/>
              <a:t>eca s autizmom se podučavaju socijalnim vještinama. Socijalne priče se pišu za određenu situaciju pojedinog </a:t>
            </a:r>
            <a:r>
              <a:rPr lang="sr-Latn-CS" altLang="en-US" dirty="0" smtClean="0"/>
              <a:t>djeteta. </a:t>
            </a:r>
            <a:r>
              <a:rPr lang="sr-Latn-CS" altLang="en-US" dirty="0" smtClean="0"/>
              <a:t>One slikovito, uz pomoć opšte prihvaćenih pravila i uputstava, pomažu djetetu da se bolje snalazi u socijalnim situacijama. Ove priče opisuju interakcije, situacije, ponašanja, vještine i sl.</a:t>
            </a:r>
            <a:endParaRPr lang="en-US" altLang="en-US" dirty="0" smtClean="0"/>
          </a:p>
          <a:p>
            <a:pPr algn="just"/>
            <a:r>
              <a:rPr lang="sr-Latn-CS" altLang="en-US" dirty="0" smtClean="0"/>
              <a:t>Napisane su na osnovu nekoliko tipova rečenica na način koji je djetetu blizak i razumljiv tačno i objektivno odgovara na pitanja: Gdje se situacija dešava? Ko je u njoj? Šta se dešava? Zašto se dešava?, nude model ponašanja u određenoj situaciji,</a:t>
            </a:r>
            <a:r>
              <a:rPr lang="sr-Latn-CS" altLang="en-US" b="1" dirty="0" smtClean="0"/>
              <a:t> </a:t>
            </a:r>
            <a:r>
              <a:rPr lang="sr-Latn-CS" altLang="en-US" dirty="0" smtClean="0"/>
              <a:t>naglašavaju opšte vrijednosti i važnost poruke koja će djetetu obezbijediti sigurnost, identifikujte ko može da pomogne osobi u određenoj situaciji i sl.</a:t>
            </a:r>
            <a:endParaRPr lang="en-US" alt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S</a:t>
            </a:r>
            <a:r>
              <a:rPr lang="sr-Latn-ME" sz="4400" dirty="0" smtClean="0">
                <a:solidFill>
                  <a:schemeClr val="tx1"/>
                </a:solidFill>
              </a:rPr>
              <a:t>trategije 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CS" dirty="0" smtClean="0"/>
              <a:t>Kontakt očima -</a:t>
            </a:r>
            <a:r>
              <a:rPr lang="en-US" dirty="0" smtClean="0"/>
              <a:t> je </a:t>
            </a:r>
            <a:r>
              <a:rPr lang="en-US" dirty="0" err="1" smtClean="0"/>
              <a:t>neverbalna</a:t>
            </a:r>
            <a:r>
              <a:rPr lang="en-US" dirty="0" smtClean="0"/>
              <a:t> </a:t>
            </a:r>
            <a:r>
              <a:rPr lang="en-US" dirty="0" err="1" smtClean="0"/>
              <a:t>vještina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</a:t>
            </a:r>
            <a:r>
              <a:rPr lang="en-US" dirty="0" err="1" smtClean="0"/>
              <a:t>djeca</a:t>
            </a:r>
            <a:r>
              <a:rPr lang="en-US" dirty="0" smtClean="0"/>
              <a:t> s </a:t>
            </a:r>
            <a:r>
              <a:rPr lang="en-US" dirty="0" err="1" smtClean="0"/>
              <a:t>autizmom</a:t>
            </a:r>
            <a:r>
              <a:rPr lang="en-US" dirty="0" smtClean="0"/>
              <a:t> ne </a:t>
            </a:r>
            <a:r>
              <a:rPr lang="en-US" dirty="0" err="1" smtClean="0"/>
              <a:t>razvijaju</a:t>
            </a:r>
            <a:r>
              <a:rPr lang="en-US" dirty="0" smtClean="0"/>
              <a:t> </a:t>
            </a:r>
            <a:r>
              <a:rPr lang="en-US" dirty="0" err="1" smtClean="0"/>
              <a:t>prirodno</a:t>
            </a:r>
            <a:r>
              <a:rPr lang="en-US" dirty="0" smtClean="0"/>
              <a:t>, </a:t>
            </a:r>
            <a:r>
              <a:rPr lang="en-US" dirty="0" err="1" smtClean="0"/>
              <a:t>zapravo</a:t>
            </a:r>
            <a:r>
              <a:rPr lang="en-US" dirty="0" smtClean="0"/>
              <a:t> se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osjećati</a:t>
            </a:r>
            <a:r>
              <a:rPr lang="en-US" dirty="0" smtClean="0"/>
              <a:t> </a:t>
            </a:r>
            <a:r>
              <a:rPr lang="en-US" dirty="0" err="1" smtClean="0"/>
              <a:t>neprijatno</a:t>
            </a:r>
            <a:r>
              <a:rPr lang="en-US" dirty="0" smtClean="0"/>
              <a:t> </a:t>
            </a:r>
            <a:r>
              <a:rPr lang="en-US" dirty="0" err="1" smtClean="0"/>
              <a:t>gledajući</a:t>
            </a:r>
            <a:r>
              <a:rPr lang="en-US" dirty="0" smtClean="0"/>
              <a:t> </a:t>
            </a:r>
            <a:r>
              <a:rPr lang="en-US" dirty="0" err="1" smtClean="0"/>
              <a:t>direktno</a:t>
            </a:r>
            <a:r>
              <a:rPr lang="en-US" dirty="0" smtClean="0"/>
              <a:t> u </a:t>
            </a:r>
            <a:r>
              <a:rPr lang="en-US" dirty="0" err="1" smtClean="0"/>
              <a:t>drugu</a:t>
            </a:r>
            <a:r>
              <a:rPr lang="en-US" dirty="0" smtClean="0"/>
              <a:t> </a:t>
            </a:r>
            <a:r>
              <a:rPr lang="en-US" dirty="0" err="1" smtClean="0"/>
              <a:t>osobu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Da</a:t>
            </a:r>
            <a:r>
              <a:rPr lang="en-US" dirty="0" smtClean="0"/>
              <a:t> bi se </a:t>
            </a:r>
            <a:r>
              <a:rPr lang="en-US" dirty="0" err="1" smtClean="0"/>
              <a:t>podstakao</a:t>
            </a:r>
            <a:r>
              <a:rPr lang="en-US" dirty="0" smtClean="0"/>
              <a:t> </a:t>
            </a:r>
            <a:r>
              <a:rPr lang="en-US" dirty="0" err="1" smtClean="0"/>
              <a:t>kontakt</a:t>
            </a:r>
            <a:r>
              <a:rPr lang="en-US" dirty="0" smtClean="0"/>
              <a:t> </a:t>
            </a:r>
            <a:r>
              <a:rPr lang="en-US" dirty="0" err="1" smtClean="0"/>
              <a:t>pogledom</a:t>
            </a:r>
            <a:r>
              <a:rPr lang="en-US" dirty="0" smtClean="0"/>
              <a:t> </a:t>
            </a:r>
            <a:r>
              <a:rPr lang="en-US" dirty="0" err="1" smtClean="0"/>
              <a:t>važno</a:t>
            </a:r>
            <a:r>
              <a:rPr lang="en-US" dirty="0" smtClean="0"/>
              <a:t> je </a:t>
            </a:r>
            <a:r>
              <a:rPr lang="en-US" dirty="0" err="1" smtClean="0"/>
              <a:t>ponuditi</a:t>
            </a:r>
            <a:r>
              <a:rPr lang="en-US" dirty="0" smtClean="0"/>
              <a:t> </a:t>
            </a:r>
            <a:r>
              <a:rPr lang="en-US" dirty="0" err="1" smtClean="0"/>
              <a:t>nešto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privući</a:t>
            </a:r>
            <a:r>
              <a:rPr lang="en-US" dirty="0" smtClean="0"/>
              <a:t> </a:t>
            </a:r>
            <a:r>
              <a:rPr lang="en-US" dirty="0" err="1" smtClean="0"/>
              <a:t>djetetovu</a:t>
            </a:r>
            <a:r>
              <a:rPr lang="en-US" dirty="0" smtClean="0"/>
              <a:t> </a:t>
            </a:r>
            <a:r>
              <a:rPr lang="en-US" dirty="0" err="1" smtClean="0"/>
              <a:t>pažnju</a:t>
            </a:r>
            <a:r>
              <a:rPr lang="en-US" dirty="0" smtClean="0"/>
              <a:t>, 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služiti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nagrada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uspjeh</a:t>
            </a:r>
            <a:r>
              <a:rPr lang="en-US" dirty="0" smtClean="0"/>
              <a:t>. </a:t>
            </a:r>
            <a:r>
              <a:rPr lang="en-US" dirty="0" err="1" smtClean="0"/>
              <a:t>Mogu</a:t>
            </a:r>
            <a:r>
              <a:rPr lang="en-US" dirty="0" smtClean="0"/>
              <a:t> se </a:t>
            </a:r>
            <a:r>
              <a:rPr lang="en-US" dirty="0" err="1" smtClean="0"/>
              <a:t>koristiti</a:t>
            </a:r>
            <a:r>
              <a:rPr lang="en-US" dirty="0" smtClean="0"/>
              <a:t> 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svjetlucajuće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zvučne</a:t>
            </a:r>
            <a:r>
              <a:rPr lang="en-US" dirty="0" smtClean="0"/>
              <a:t> </a:t>
            </a:r>
            <a:r>
              <a:rPr lang="en-US" dirty="0" err="1" smtClean="0"/>
              <a:t>igračke</a:t>
            </a:r>
            <a:r>
              <a:rPr lang="en-US" dirty="0" smtClean="0"/>
              <a:t>, </a:t>
            </a:r>
            <a:r>
              <a:rPr lang="en-US" dirty="0" err="1" smtClean="0"/>
              <a:t>balončići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sapunice</a:t>
            </a:r>
            <a:r>
              <a:rPr lang="en-US" dirty="0" smtClean="0"/>
              <a:t>, </a:t>
            </a:r>
            <a:r>
              <a:rPr lang="en-US" dirty="0" err="1" smtClean="0"/>
              <a:t>baloni</a:t>
            </a:r>
            <a:r>
              <a:rPr lang="en-US" dirty="0" smtClean="0"/>
              <a:t>, </a:t>
            </a:r>
            <a:r>
              <a:rPr lang="en-US" dirty="0" err="1" smtClean="0"/>
              <a:t>igre</a:t>
            </a:r>
            <a:r>
              <a:rPr lang="en-US" dirty="0" smtClean="0"/>
              <a:t> </a:t>
            </a:r>
            <a:r>
              <a:rPr lang="en-US" dirty="0" err="1" smtClean="0"/>
              <a:t>skrivanja</a:t>
            </a:r>
            <a:r>
              <a:rPr lang="en-US" dirty="0" smtClean="0"/>
              <a:t>, </a:t>
            </a:r>
            <a:r>
              <a:rPr lang="en-US" dirty="0" err="1" smtClean="0"/>
              <a:t>pjevanje</a:t>
            </a:r>
            <a:r>
              <a:rPr lang="en-US" dirty="0" smtClean="0"/>
              <a:t> </a:t>
            </a:r>
            <a:r>
              <a:rPr lang="en-US" dirty="0" err="1" smtClean="0"/>
              <a:t>pjesmica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pokrete</a:t>
            </a:r>
            <a:r>
              <a:rPr lang="en-US" dirty="0" smtClean="0"/>
              <a:t>, </a:t>
            </a:r>
            <a:r>
              <a:rPr lang="en-US" dirty="0" err="1" smtClean="0"/>
              <a:t>aktivnosti</a:t>
            </a:r>
            <a:r>
              <a:rPr lang="en-US" dirty="0" smtClean="0"/>
              <a:t> </a:t>
            </a:r>
            <a:r>
              <a:rPr lang="en-US" dirty="0" err="1" smtClean="0"/>
              <a:t>pred</a:t>
            </a:r>
            <a:r>
              <a:rPr lang="en-US" dirty="0" smtClean="0"/>
              <a:t> </a:t>
            </a:r>
            <a:r>
              <a:rPr lang="en-US" dirty="0" err="1" smtClean="0"/>
              <a:t>ogledalom</a:t>
            </a:r>
            <a:r>
              <a:rPr lang="en-US" dirty="0" smtClean="0"/>
              <a:t>, </a:t>
            </a:r>
            <a:r>
              <a:rPr lang="en-US" dirty="0" err="1" smtClean="0"/>
              <a:t>itd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Podsticanje</a:t>
            </a:r>
            <a:r>
              <a:rPr lang="en-US" dirty="0" smtClean="0"/>
              <a:t> </a:t>
            </a:r>
            <a:r>
              <a:rPr lang="en-US" dirty="0" err="1" smtClean="0"/>
              <a:t>interaktivne</a:t>
            </a:r>
            <a:r>
              <a:rPr lang="en-US" dirty="0" smtClean="0"/>
              <a:t> </a:t>
            </a:r>
            <a:r>
              <a:rPr lang="en-US" dirty="0" err="1" smtClean="0"/>
              <a:t>igre-svaka</a:t>
            </a:r>
            <a:r>
              <a:rPr lang="en-US" dirty="0" smtClean="0"/>
              <a:t> </a:t>
            </a:r>
            <a:r>
              <a:rPr lang="en-US" dirty="0" err="1" smtClean="0"/>
              <a:t>igra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podra</a:t>
            </a:r>
            <a:r>
              <a:rPr lang="sr-Latn-CS" dirty="0" smtClean="0"/>
              <a:t>z</a:t>
            </a:r>
            <a:r>
              <a:rPr lang="en-US" dirty="0" err="1" smtClean="0"/>
              <a:t>umijeva</a:t>
            </a:r>
            <a:r>
              <a:rPr lang="en-US" dirty="0" smtClean="0"/>
              <a:t> </a:t>
            </a:r>
            <a:r>
              <a:rPr lang="en-US" dirty="0" err="1" smtClean="0"/>
              <a:t>dva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vi</a:t>
            </a:r>
            <a:r>
              <a:rPr lang="sr-Latn-CS" dirty="0" smtClean="0"/>
              <a:t>š</a:t>
            </a:r>
            <a:r>
              <a:rPr lang="en-US" dirty="0" smtClean="0"/>
              <a:t>e u</a:t>
            </a:r>
            <a:r>
              <a:rPr lang="sr-Latn-CS" dirty="0" smtClean="0"/>
              <a:t>č</a:t>
            </a:r>
            <a:r>
              <a:rPr lang="en-US" dirty="0" err="1" smtClean="0"/>
              <a:t>esnika</a:t>
            </a:r>
            <a:r>
              <a:rPr lang="en-US" dirty="0" smtClean="0"/>
              <a:t>,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sr-Latn-CS" dirty="0" smtClean="0"/>
              <a:t>prate jedni druge u igri i razvijaju je.</a:t>
            </a:r>
          </a:p>
          <a:p>
            <a:r>
              <a:rPr lang="sr-Latn-CS" dirty="0" smtClean="0"/>
              <a:t>I</a:t>
            </a:r>
            <a:r>
              <a:rPr lang="en-US" dirty="0" err="1" smtClean="0"/>
              <a:t>dej</a:t>
            </a:r>
            <a:r>
              <a:rPr lang="sr-Latn-C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interaktivne</a:t>
            </a:r>
            <a:r>
              <a:rPr lang="en-US" dirty="0" smtClean="0"/>
              <a:t> </a:t>
            </a:r>
            <a:r>
              <a:rPr lang="en-US" dirty="0" err="1" smtClean="0"/>
              <a:t>igre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: </a:t>
            </a:r>
            <a:r>
              <a:rPr lang="en-US" dirty="0" err="1" smtClean="0"/>
              <a:t>igre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vodom</a:t>
            </a:r>
            <a:r>
              <a:rPr lang="en-US" dirty="0" smtClean="0"/>
              <a:t>, </a:t>
            </a:r>
            <a:r>
              <a:rPr lang="en-US" dirty="0" err="1" smtClean="0"/>
              <a:t>igre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otvorenom</a:t>
            </a:r>
            <a:r>
              <a:rPr lang="en-US" dirty="0" smtClean="0"/>
              <a:t>, </a:t>
            </a:r>
            <a:r>
              <a:rPr lang="en-US" dirty="0" err="1" smtClean="0"/>
              <a:t>dinamičke</a:t>
            </a:r>
            <a:r>
              <a:rPr lang="en-US" dirty="0" smtClean="0"/>
              <a:t> </a:t>
            </a:r>
            <a:r>
              <a:rPr lang="en-US" dirty="0" err="1" smtClean="0"/>
              <a:t>motorne</a:t>
            </a:r>
            <a:r>
              <a:rPr lang="en-US" dirty="0" smtClean="0"/>
              <a:t> </a:t>
            </a:r>
            <a:r>
              <a:rPr lang="en-US" dirty="0" err="1" smtClean="0"/>
              <a:t>igre</a:t>
            </a:r>
            <a:r>
              <a:rPr lang="en-US" dirty="0" smtClean="0"/>
              <a:t>, </a:t>
            </a:r>
            <a:r>
              <a:rPr lang="en-US" dirty="0" err="1" smtClean="0"/>
              <a:t>igre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lutkama</a:t>
            </a:r>
            <a:endParaRPr lang="en-US" dirty="0" smtClean="0"/>
          </a:p>
          <a:p>
            <a:r>
              <a:rPr lang="sr-Latn-ME" dirty="0" smtClean="0"/>
              <a:t>Vizuelni rasporedi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sr-Latn-ME" sz="4400" dirty="0" smtClean="0">
                <a:solidFill>
                  <a:schemeClr val="tx1"/>
                </a:solidFill>
              </a:rPr>
              <a:t>Preporuke za rad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CS" altLang="en-US" dirty="0" smtClean="0"/>
              <a:t>U radu s djecom s autizmom dominiraju vizuelni pristupi, komunikacija uz pomoć sličica, strukturisano podučavanje (</a:t>
            </a:r>
            <a:r>
              <a:rPr lang="sr-Latn-ME" altLang="en-US" dirty="0" smtClean="0"/>
              <a:t>p</a:t>
            </a:r>
            <a:r>
              <a:rPr lang="x-none" smtClean="0"/>
              <a:t>otrebno je da razum</a:t>
            </a:r>
            <a:r>
              <a:rPr lang="sr-Latn-ME" dirty="0" smtClean="0"/>
              <a:t>ij</a:t>
            </a:r>
            <a:r>
              <a:rPr lang="x-none" smtClean="0"/>
              <a:t>emo način mišljenja </a:t>
            </a:r>
            <a:r>
              <a:rPr lang="sr-Latn-ME" dirty="0" smtClean="0"/>
              <a:t>djeteta</a:t>
            </a:r>
            <a:r>
              <a:rPr lang="x-none" smtClean="0"/>
              <a:t> sa autizmom</a:t>
            </a:r>
            <a:r>
              <a:rPr lang="sr-Latn-ME" dirty="0" smtClean="0"/>
              <a:t>, p</a:t>
            </a:r>
            <a:r>
              <a:rPr lang="x-none" smtClean="0"/>
              <a:t>lanovi rada su individualizovani</a:t>
            </a:r>
            <a:r>
              <a:rPr lang="sr-Latn-ME" dirty="0" smtClean="0"/>
              <a:t>, o</a:t>
            </a:r>
            <a:r>
              <a:rPr lang="x-none" smtClean="0"/>
              <a:t>rganizuje se sredina u kojoj d</a:t>
            </a:r>
            <a:r>
              <a:rPr lang="en-US" dirty="0" err="1" smtClean="0"/>
              <a:t>ij</a:t>
            </a:r>
            <a:r>
              <a:rPr lang="x-none" smtClean="0"/>
              <a:t>ete boravi</a:t>
            </a:r>
            <a:r>
              <a:rPr lang="sr-Latn-ME" dirty="0" smtClean="0"/>
              <a:t>, p</a:t>
            </a:r>
            <a:r>
              <a:rPr lang="x-none" smtClean="0"/>
              <a:t>ruža se vizuelna podrška da bi zadaci bili jasni i da bi aktivnosti bile predvidljive</a:t>
            </a:r>
            <a:r>
              <a:rPr lang="sr-Latn-ME" dirty="0" smtClean="0"/>
              <a:t>)</a:t>
            </a:r>
            <a:r>
              <a:rPr lang="sr-Latn-CS" altLang="en-US" dirty="0" smtClean="0"/>
              <a:t>, modifikovanje ponašanja i dr. </a:t>
            </a:r>
            <a:endParaRPr lang="en-US" alt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indent="-283464" algn="just">
              <a:lnSpc>
                <a:spcPct val="80000"/>
              </a:lnSpc>
              <a:defRPr/>
            </a:pPr>
            <a:r>
              <a:rPr lang="sr-Latn-ME" altLang="en-US" dirty="0" smtClean="0"/>
              <a:t>O</a:t>
            </a:r>
            <a:r>
              <a:rPr lang="en-US" altLang="en-US" dirty="0" err="1" smtClean="0"/>
              <a:t>baviti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razgovor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roditeljima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uz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prisustvo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stru</a:t>
            </a:r>
            <a:r>
              <a:rPr lang="sr-Latn-ME" altLang="en-US" dirty="0" smtClean="0"/>
              <a:t>č</a:t>
            </a:r>
            <a:r>
              <a:rPr lang="en-US" altLang="en-US" dirty="0" smtClean="0"/>
              <a:t>ne </a:t>
            </a:r>
            <a:r>
              <a:rPr lang="en-US" altLang="en-US" dirty="0" err="1" smtClean="0"/>
              <a:t>sluzbe</a:t>
            </a:r>
            <a:r>
              <a:rPr lang="en-US" altLang="en-US" dirty="0" smtClean="0"/>
              <a:t>.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en-US" altLang="en-US" dirty="0" err="1" smtClean="0"/>
              <a:t>Uraditi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procjenu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djeteta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sposobnosti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senzorni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profil</a:t>
            </a:r>
            <a:r>
              <a:rPr lang="sr-Latn-ME" altLang="en-US" dirty="0" smtClean="0"/>
              <a:t>, IROP</a:t>
            </a:r>
            <a:r>
              <a:rPr lang="en-US" altLang="en-US" dirty="0" smtClean="0"/>
              <a:t>…).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sr-Latn-ME" altLang="en-US" dirty="0" smtClean="0"/>
              <a:t>U</a:t>
            </a:r>
            <a:r>
              <a:rPr lang="en-US" altLang="en-US" dirty="0" err="1" smtClean="0"/>
              <a:t>poznati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dijete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učionicom</a:t>
            </a:r>
            <a:r>
              <a:rPr lang="en-US" altLang="en-US" dirty="0" smtClean="0"/>
              <a:t> – </a:t>
            </a:r>
            <a:r>
              <a:rPr lang="en-US" altLang="en-US" dirty="0" err="1" smtClean="0"/>
              <a:t>prostorom</a:t>
            </a:r>
            <a:r>
              <a:rPr lang="en-US" altLang="en-US" dirty="0" smtClean="0"/>
              <a:t> u </a:t>
            </a:r>
            <a:r>
              <a:rPr lang="en-US" altLang="en-US" dirty="0" err="1" smtClean="0"/>
              <a:t>kojem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boravi</a:t>
            </a:r>
            <a:r>
              <a:rPr lang="en-US" altLang="en-US" dirty="0" smtClean="0"/>
              <a:t>.</a:t>
            </a:r>
            <a:endParaRPr lang="x-none" altLang="en-US" smtClean="0"/>
          </a:p>
          <a:p>
            <a:pPr marL="365760" indent="-283464" algn="just">
              <a:lnSpc>
                <a:spcPct val="80000"/>
              </a:lnSpc>
              <a:defRPr/>
            </a:pPr>
            <a:r>
              <a:rPr lang="en-US" altLang="en-US" dirty="0" smtClean="0"/>
              <a:t>Na </a:t>
            </a:r>
            <a:r>
              <a:rPr lang="en-US" altLang="en-US" dirty="0" err="1" smtClean="0"/>
              <a:t>zidu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treba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bude</a:t>
            </a:r>
            <a:r>
              <a:rPr lang="en-US" altLang="en-US" dirty="0" smtClean="0"/>
              <a:t> ok</a:t>
            </a:r>
            <a:r>
              <a:rPr lang="x-none" altLang="en-US" smtClean="0"/>
              <a:t>a</a:t>
            </a:r>
            <a:r>
              <a:rPr lang="en-US" altLang="en-US" dirty="0" err="1" smtClean="0"/>
              <a:t>čen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njegov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dnevni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raspored</a:t>
            </a:r>
            <a:r>
              <a:rPr lang="en-US" altLang="en-US" dirty="0" smtClean="0"/>
              <a:t>.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en-US" altLang="en-US" dirty="0" err="1" smtClean="0"/>
              <a:t>Materijal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za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rad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staviti</a:t>
            </a:r>
            <a:r>
              <a:rPr lang="en-US" altLang="en-US" dirty="0" smtClean="0"/>
              <a:t> u </a:t>
            </a:r>
            <a:r>
              <a:rPr lang="en-US" altLang="en-US" dirty="0" err="1" smtClean="0"/>
              <a:t>odgovarajuću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kutiju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označen</a:t>
            </a:r>
            <a:r>
              <a:rPr lang="x-none" altLang="en-US" smtClean="0"/>
              <a:t>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slikom</a:t>
            </a:r>
            <a:r>
              <a:rPr lang="en-US" altLang="en-US" dirty="0" smtClean="0"/>
              <a:t> tog </a:t>
            </a:r>
            <a:r>
              <a:rPr lang="en-US" altLang="en-US" dirty="0" err="1" smtClean="0"/>
              <a:t>predmeta</a:t>
            </a:r>
            <a:r>
              <a:rPr lang="en-US" alt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Dijete</a:t>
            </a:r>
            <a:r>
              <a:rPr lang="x-none" smtClean="0"/>
              <a:t> treba da zna gd</a:t>
            </a:r>
            <a:r>
              <a:rPr lang="en-US" dirty="0" smtClean="0"/>
              <a:t>j</a:t>
            </a:r>
            <a:r>
              <a:rPr lang="x-none" smtClean="0"/>
              <a:t>e se nalaze neke stvari.</a:t>
            </a:r>
            <a:endParaRPr lang="en-US" dirty="0" smtClean="0"/>
          </a:p>
          <a:p>
            <a:r>
              <a:rPr lang="x-none" smtClean="0"/>
              <a:t>D</a:t>
            </a:r>
            <a:r>
              <a:rPr lang="en-US" dirty="0" err="1" smtClean="0"/>
              <a:t>ij</a:t>
            </a:r>
            <a:r>
              <a:rPr lang="x-none" smtClean="0"/>
              <a:t>ete treba da zna na kome se m</a:t>
            </a:r>
            <a:r>
              <a:rPr lang="en-US" dirty="0" smtClean="0"/>
              <a:t>j</a:t>
            </a:r>
            <a:r>
              <a:rPr lang="x-none" smtClean="0"/>
              <a:t>estu nešto radi.</a:t>
            </a:r>
            <a:r>
              <a:rPr lang="en-US" dirty="0" smtClean="0"/>
              <a:t> </a:t>
            </a:r>
          </a:p>
          <a:p>
            <a:r>
              <a:rPr lang="x-none" smtClean="0"/>
              <a:t>Postavite uočljive granice</a:t>
            </a:r>
            <a:r>
              <a:rPr lang="en-US" dirty="0" smtClean="0"/>
              <a:t> </a:t>
            </a:r>
          </a:p>
          <a:p>
            <a:r>
              <a:rPr lang="x-none" smtClean="0"/>
              <a:t>Uklonite (ublažite) distraktore</a:t>
            </a:r>
            <a:r>
              <a:rPr lang="en-US" dirty="0" smtClean="0"/>
              <a:t> </a:t>
            </a:r>
          </a:p>
          <a:p>
            <a:r>
              <a:rPr lang="x-none" smtClean="0"/>
              <a:t>Obezb</a:t>
            </a:r>
            <a:r>
              <a:rPr lang="en-US" dirty="0" err="1" smtClean="0"/>
              <a:t>ij</a:t>
            </a:r>
            <a:r>
              <a:rPr lang="x-none" smtClean="0"/>
              <a:t>edite prostor za različite aktivnosti.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 dirty="0" smtClean="0"/>
              <a:t>Najdjelotvornije su vizuelne aktivnosti organizovane u rasporedu. Vizuelna pomagala i simboli se prema složenosti nižu od jednostavnih i konkretnih do apstraktnih. Mogu imati formu stvarnog predmeta ili situacije, crno-bijele ili slike (fotografije) u boji, grafičkog simbola. </a:t>
            </a:r>
            <a:endParaRPr lang="en-US" alt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 fontScale="85000" lnSpcReduction="20000"/>
          </a:bodyPr>
          <a:lstStyle/>
          <a:p>
            <a:pPr marL="365760" indent="-283464" algn="just">
              <a:lnSpc>
                <a:spcPct val="80000"/>
              </a:lnSpc>
              <a:defRPr/>
            </a:pPr>
            <a:r>
              <a:rPr lang="x-none" smtClean="0"/>
              <a:t>Prije korišćenja vizuelnog rasporeda treba pokazati simbol i imenovati aktivnost neposredno uoči same aktivnosti (slika + imenovanje + aktivnost).</a:t>
            </a:r>
            <a:endParaRPr lang="en-US" dirty="0" smtClean="0"/>
          </a:p>
          <a:p>
            <a:pPr marL="365760" indent="-283464" algn="just">
              <a:lnSpc>
                <a:spcPct val="80000"/>
              </a:lnSpc>
              <a:defRPr/>
            </a:pPr>
            <a:r>
              <a:rPr lang="x-none" smtClean="0"/>
              <a:t>D</a:t>
            </a:r>
            <a:r>
              <a:rPr lang="en-US" dirty="0" smtClean="0"/>
              <a:t>a</a:t>
            </a:r>
            <a:r>
              <a:rPr lang="x-none" smtClean="0"/>
              <a:t>vati </a:t>
            </a:r>
            <a:r>
              <a:rPr lang="en-US" dirty="0" err="1" smtClean="0"/>
              <a:t>jasna</a:t>
            </a:r>
            <a:r>
              <a:rPr lang="en-US" dirty="0" smtClean="0"/>
              <a:t> </a:t>
            </a:r>
            <a:r>
              <a:rPr lang="en-US" dirty="0" err="1" smtClean="0"/>
              <a:t>uputstva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navodi</a:t>
            </a:r>
            <a:r>
              <a:rPr lang="sr-Latn-ME" dirty="0" smtClean="0"/>
              <a:t>ti</a:t>
            </a:r>
            <a:r>
              <a:rPr lang="en-US" dirty="0" smtClean="0"/>
              <a:t> </a:t>
            </a:r>
            <a:r>
              <a:rPr lang="sr-Latn-ME" dirty="0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št</a:t>
            </a:r>
            <a:r>
              <a:rPr lang="sr-Latn-ME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radi</a:t>
            </a:r>
            <a:r>
              <a:rPr lang="en-US" dirty="0" smtClean="0"/>
              <a:t> </a:t>
            </a:r>
            <a:r>
              <a:rPr lang="x-none" smtClean="0"/>
              <a:t>- p</a:t>
            </a:r>
            <a:r>
              <a:rPr lang="en-US" dirty="0" err="1" smtClean="0"/>
              <a:t>rovjeravati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li</a:t>
            </a:r>
            <a:r>
              <a:rPr lang="en-US" dirty="0" smtClean="0"/>
              <a:t> </a:t>
            </a:r>
            <a:r>
              <a:rPr lang="en-US" dirty="0" err="1" smtClean="0"/>
              <a:t>dijete</a:t>
            </a:r>
            <a:r>
              <a:rPr lang="en-US" dirty="0" smtClean="0"/>
              <a:t> </a:t>
            </a:r>
            <a:r>
              <a:rPr lang="en-US" dirty="0" err="1" smtClean="0"/>
              <a:t>razumije</a:t>
            </a:r>
            <a:endParaRPr lang="x-none" smtClean="0"/>
          </a:p>
          <a:p>
            <a:pPr marL="365760" indent="-283464" algn="just">
              <a:defRPr/>
            </a:pPr>
            <a:r>
              <a:rPr lang="x-none" smtClean="0"/>
              <a:t>Vizuelni raspored se može odnositi na dio dana ili cijeli dan. Uobičajene aktivnosti </a:t>
            </a:r>
            <a:r>
              <a:rPr lang="sr-Latn-ME" dirty="0" smtClean="0"/>
              <a:t>dj</a:t>
            </a:r>
            <a:r>
              <a:rPr lang="x-none" smtClean="0"/>
              <a:t>eteta razloži</a:t>
            </a:r>
            <a:r>
              <a:rPr lang="sr-Latn-ME" dirty="0" smtClean="0"/>
              <a:t>ti</a:t>
            </a:r>
            <a:r>
              <a:rPr lang="x-none" smtClean="0"/>
              <a:t> na manje cjeline ili aktivnosti. Koristi simbole</a:t>
            </a:r>
            <a:r>
              <a:rPr lang="en-US" dirty="0" smtClean="0"/>
              <a:t>/</a:t>
            </a:r>
            <a:r>
              <a:rPr lang="x-none" smtClean="0"/>
              <a:t>fotografije koje predstavljaju aktivnosti. Nalijepi fotografije/simbole pomoću čička ili ljepila na karton ili drugu podlogu, onim redom kojim se aktivnosti odvijaju tokom dana. </a:t>
            </a:r>
          </a:p>
          <a:p>
            <a:pPr marL="365760" indent="-283464" algn="just">
              <a:defRPr/>
            </a:pPr>
            <a:r>
              <a:rPr lang="x-none" smtClean="0"/>
              <a:t>Pokazati aktivnost koja slijedi na osnovu slike (fotografije) koje označavaju radne aktivnosti. Pokazati i predmet koji će se koristiti za narednu aktivnost. 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en-US" dirty="0" err="1" smtClean="0"/>
              <a:t>Pravovremena</a:t>
            </a:r>
            <a:r>
              <a:rPr lang="en-US" dirty="0" smtClean="0"/>
              <a:t> </a:t>
            </a:r>
            <a:r>
              <a:rPr lang="en-US" dirty="0" err="1" smtClean="0"/>
              <a:t>obavještenja</a:t>
            </a:r>
            <a:r>
              <a:rPr lang="en-US" dirty="0" smtClean="0"/>
              <a:t> o </a:t>
            </a:r>
            <a:r>
              <a:rPr lang="en-US" dirty="0" err="1" smtClean="0"/>
              <a:t>promjenama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endParaRPr lang="x-none" smtClean="0"/>
          </a:p>
          <a:p>
            <a:pPr marL="365760" indent="-283464" algn="just">
              <a:lnSpc>
                <a:spcPct val="80000"/>
              </a:lnSpc>
              <a:defRPr/>
            </a:pPr>
            <a:r>
              <a:rPr lang="en-US" altLang="en-US" dirty="0" err="1" smtClean="0"/>
              <a:t>Kada</a:t>
            </a:r>
            <a:r>
              <a:rPr lang="en-US" altLang="en-US" dirty="0" smtClean="0"/>
              <a:t> </a:t>
            </a:r>
            <a:r>
              <a:rPr lang="sr-Latn-ME" altLang="en-US" dirty="0" smtClean="0"/>
              <a:t>dijete </a:t>
            </a:r>
            <a:r>
              <a:rPr lang="en-US" altLang="en-US" dirty="0" err="1" smtClean="0"/>
              <a:t>završi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zadate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aktivnosti</a:t>
            </a:r>
            <a:r>
              <a:rPr lang="x-none" altLang="en-US" smtClean="0"/>
              <a:t> omogućiti nagradu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x-none" smtClean="0"/>
              <a:t>U</a:t>
            </a:r>
            <a:r>
              <a:rPr lang="en-US" dirty="0" err="1" smtClean="0"/>
              <a:t>kaz</a:t>
            </a:r>
            <a:r>
              <a:rPr lang="x-none" smtClean="0"/>
              <a:t>ivati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potvrđ</a:t>
            </a:r>
            <a:r>
              <a:rPr lang="x-none" smtClean="0"/>
              <a:t>ivati</a:t>
            </a:r>
            <a:r>
              <a:rPr lang="en-US" dirty="0" smtClean="0"/>
              <a:t> </a:t>
            </a:r>
            <a:r>
              <a:rPr lang="en-US" dirty="0" err="1" smtClean="0"/>
              <a:t>dozvoljeno</a:t>
            </a:r>
            <a:r>
              <a:rPr lang="en-US" dirty="0" smtClean="0"/>
              <a:t>/</a:t>
            </a:r>
            <a:r>
              <a:rPr lang="en-US" dirty="0" err="1" smtClean="0"/>
              <a:t>nedozvoljeno</a:t>
            </a:r>
            <a:r>
              <a:rPr lang="en-US" dirty="0" smtClean="0"/>
              <a:t> </a:t>
            </a:r>
            <a:r>
              <a:rPr lang="en-US" dirty="0" err="1" smtClean="0"/>
              <a:t>ponašanje</a:t>
            </a:r>
            <a:r>
              <a:rPr lang="x-none" smtClean="0"/>
              <a:t> - k</a:t>
            </a:r>
            <a:r>
              <a:rPr lang="en-US" dirty="0" err="1" smtClean="0"/>
              <a:t>oristi</a:t>
            </a:r>
            <a:r>
              <a:rPr lang="sr-Latn-ME" dirty="0" smtClean="0"/>
              <a:t>ti</a:t>
            </a:r>
            <a:r>
              <a:rPr lang="en-US" dirty="0" smtClean="0"/>
              <a:t> </a:t>
            </a:r>
            <a:r>
              <a:rPr lang="en-US" dirty="0" err="1" smtClean="0"/>
              <a:t>nagrađivanje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ohrabrivanje</a:t>
            </a:r>
            <a:r>
              <a:rPr lang="x-none" smtClean="0"/>
              <a:t>, umanjuje a</a:t>
            </a:r>
            <a:r>
              <a:rPr lang="sr-Latn-ME" dirty="0" smtClean="0"/>
              <a:t>n</a:t>
            </a:r>
            <a:r>
              <a:rPr lang="x-none" smtClean="0"/>
              <a:t>ksioznost</a:t>
            </a:r>
            <a:r>
              <a:rPr lang="en-US" dirty="0" smtClean="0"/>
              <a:t> </a:t>
            </a:r>
            <a:endParaRPr lang="x-none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578" y="1920875"/>
            <a:ext cx="2495843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9578" y="1920875"/>
            <a:ext cx="2495843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charset="0"/>
              <a:buChar char="•"/>
            </a:pPr>
            <a:r>
              <a:rPr lang="en-US" altLang="en-US" sz="2800" dirty="0" err="1" smtClean="0"/>
              <a:t>Zadatke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podjeliti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na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jednostavne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konkretne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radnje</a:t>
            </a:r>
            <a:r>
              <a:rPr lang="en-US" altLang="en-US" sz="2800" dirty="0" smtClean="0"/>
              <a:t>.</a:t>
            </a:r>
          </a:p>
          <a:p>
            <a:pPr algn="just">
              <a:buFont typeface="Arial" charset="0"/>
              <a:buChar char="•"/>
            </a:pPr>
            <a:r>
              <a:rPr lang="en-US" altLang="en-US" sz="2800" dirty="0" err="1" smtClean="0"/>
              <a:t>Uv</a:t>
            </a:r>
            <a:r>
              <a:rPr lang="sr-Latn-ME" altLang="en-US" sz="2800" dirty="0" smtClean="0"/>
              <a:t>i</a:t>
            </a:r>
            <a:r>
              <a:rPr lang="en-US" altLang="en-US" sz="2800" dirty="0" err="1" smtClean="0"/>
              <a:t>jek</a:t>
            </a:r>
            <a:r>
              <a:rPr lang="en-US" altLang="en-US" sz="2800" dirty="0" smtClean="0"/>
              <a:t> se u </a:t>
            </a:r>
            <a:r>
              <a:rPr lang="en-US" altLang="en-US" sz="2800" dirty="0" err="1" smtClean="0"/>
              <a:t>istim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situacijama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obraćati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na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isti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način</a:t>
            </a:r>
            <a:r>
              <a:rPr lang="en-US" altLang="en-US" sz="2800" dirty="0" smtClean="0"/>
              <a:t> – </a:t>
            </a:r>
            <a:r>
              <a:rPr lang="en-US" altLang="en-US" sz="2800" dirty="0" err="1" smtClean="0"/>
              <a:t>jednostavnim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preciznim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rječnikom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bez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metafora</a:t>
            </a:r>
            <a:r>
              <a:rPr lang="en-US" altLang="en-US" sz="2800" dirty="0" smtClean="0"/>
              <a:t>, </a:t>
            </a:r>
            <a:r>
              <a:rPr lang="en-US" altLang="en-US" sz="2800" dirty="0" err="1" smtClean="0"/>
              <a:t>asocijacija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i</a:t>
            </a:r>
            <a:r>
              <a:rPr lang="en-US" altLang="en-US" sz="2800" dirty="0" smtClean="0"/>
              <a:t> sl. </a:t>
            </a:r>
          </a:p>
          <a:p>
            <a:pPr algn="just">
              <a:buFont typeface="Arial" charset="0"/>
              <a:buChar char="•"/>
            </a:pPr>
            <a:r>
              <a:rPr lang="en-US" altLang="en-US" sz="2800" dirty="0" smtClean="0"/>
              <a:t>U </a:t>
            </a:r>
            <a:r>
              <a:rPr lang="en-US" altLang="en-US" sz="2800" dirty="0" err="1" smtClean="0"/>
              <a:t>obraćanju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gledati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dijete</a:t>
            </a:r>
            <a:r>
              <a:rPr lang="en-US" altLang="en-US" sz="2800" dirty="0" smtClean="0"/>
              <a:t> u </a:t>
            </a:r>
            <a:r>
              <a:rPr lang="en-US" altLang="en-US" sz="2800" dirty="0" err="1" smtClean="0"/>
              <a:t>oči</a:t>
            </a:r>
            <a:r>
              <a:rPr lang="en-US" altLang="en-US" sz="2800" dirty="0" smtClean="0"/>
              <a:t>, </a:t>
            </a:r>
            <a:r>
              <a:rPr lang="en-US" altLang="en-US" sz="2800" dirty="0" err="1" smtClean="0"/>
              <a:t>osigurati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da</a:t>
            </a:r>
            <a:r>
              <a:rPr lang="en-US" altLang="en-US" sz="2800" dirty="0" smtClean="0"/>
              <a:t> vas </a:t>
            </a:r>
            <a:r>
              <a:rPr lang="en-US" altLang="en-US" sz="2800" dirty="0" err="1" smtClean="0"/>
              <a:t>sluša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iznijeti</a:t>
            </a:r>
            <a:r>
              <a:rPr lang="en-US" altLang="en-US" sz="2800" dirty="0" smtClean="0"/>
              <a:t> mu </a:t>
            </a:r>
            <a:r>
              <a:rPr lang="en-US" altLang="en-US" sz="2800" dirty="0" err="1" smtClean="0"/>
              <a:t>zahtjev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na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što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jednostavniji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način</a:t>
            </a:r>
            <a:r>
              <a:rPr lang="en-US" altLang="en-US" sz="2800" dirty="0" smtClean="0"/>
              <a:t>. </a:t>
            </a:r>
          </a:p>
          <a:p>
            <a:pPr algn="just">
              <a:buFont typeface="Arial" charset="0"/>
              <a:buChar char="•"/>
            </a:pP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Ukoliko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dijete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nije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razumjelo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pokazati</a:t>
            </a:r>
            <a:r>
              <a:rPr lang="en-US" altLang="en-US" sz="2800" dirty="0" smtClean="0"/>
              <a:t> mu </a:t>
            </a:r>
            <a:r>
              <a:rPr lang="en-US" altLang="en-US" sz="2800" dirty="0" err="1" smtClean="0"/>
              <a:t>ponašajno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št</a:t>
            </a:r>
            <a:r>
              <a:rPr lang="sr-Latn-ME" altLang="en-US" sz="2800" dirty="0" smtClean="0"/>
              <a:t>a</a:t>
            </a:r>
            <a:r>
              <a:rPr lang="en-US" altLang="en-US" sz="2800" dirty="0" smtClean="0"/>
              <a:t> </a:t>
            </a:r>
            <a:r>
              <a:rPr lang="en-US" altLang="en-US" sz="2800" dirty="0" smtClean="0"/>
              <a:t>se </a:t>
            </a:r>
            <a:r>
              <a:rPr lang="en-US" altLang="en-US" sz="2800" dirty="0" err="1" smtClean="0"/>
              <a:t>od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njega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očekuje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charset="0"/>
              <a:buChar char="•"/>
            </a:pPr>
            <a:r>
              <a:rPr lang="en-US" altLang="en-US" dirty="0" err="1" smtClean="0"/>
              <a:t>Pri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učenju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novog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pružiti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podršku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drugog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lica</a:t>
            </a:r>
            <a:r>
              <a:rPr lang="en-US" altLang="en-US" dirty="0" smtClean="0"/>
              <a:t> – </a:t>
            </a:r>
            <a:r>
              <a:rPr lang="en-US" altLang="en-US" dirty="0" err="1" smtClean="0"/>
              <a:t>asistenta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koja</a:t>
            </a:r>
            <a:r>
              <a:rPr lang="en-US" altLang="en-US" dirty="0" smtClean="0"/>
              <a:t> se </a:t>
            </a:r>
            <a:r>
              <a:rPr lang="en-US" altLang="en-US" dirty="0" err="1" smtClean="0"/>
              <a:t>može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kretati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od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potpune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fizičke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podrške</a:t>
            </a:r>
            <a:r>
              <a:rPr lang="en-US" altLang="en-US" dirty="0" smtClean="0"/>
              <a:t> do </a:t>
            </a:r>
            <a:r>
              <a:rPr lang="en-US" altLang="en-US" dirty="0" err="1" smtClean="0"/>
              <a:t>verbalne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podrške</a:t>
            </a:r>
            <a:r>
              <a:rPr lang="en-US" altLang="en-US" dirty="0" smtClean="0"/>
              <a:t>.</a:t>
            </a:r>
          </a:p>
          <a:p>
            <a:pPr algn="just">
              <a:buFont typeface="Arial" charset="0"/>
              <a:buChar char="•"/>
            </a:pPr>
            <a:r>
              <a:rPr lang="en-US" altLang="en-US" dirty="0" smtClean="0"/>
              <a:t> </a:t>
            </a:r>
            <a:r>
              <a:rPr lang="en-US" altLang="en-US" dirty="0" err="1" smtClean="0"/>
              <a:t>Nakon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naučene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radnje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udaljiti</a:t>
            </a:r>
            <a:r>
              <a:rPr lang="en-US" altLang="en-US" dirty="0" smtClean="0"/>
              <a:t> se </a:t>
            </a:r>
            <a:r>
              <a:rPr lang="en-US" altLang="en-US" dirty="0" err="1" smtClean="0"/>
              <a:t>od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djeteta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pustiti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ga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samostalno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završi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zadatak</a:t>
            </a:r>
            <a:r>
              <a:rPr lang="en-US" altLang="en-US" dirty="0" smtClean="0"/>
              <a:t>.</a:t>
            </a:r>
          </a:p>
          <a:p>
            <a:pPr algn="just">
              <a:buFont typeface="Arial" charset="0"/>
              <a:buChar char="•"/>
            </a:pPr>
            <a:r>
              <a:rPr lang="en-US" altLang="en-US" dirty="0" smtClean="0"/>
              <a:t> </a:t>
            </a:r>
            <a:r>
              <a:rPr lang="en-US" altLang="en-US" dirty="0" err="1" smtClean="0"/>
              <a:t>Ignorisati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nepoželjna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ponašanja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vokalno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oglašavanje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stereotipne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radnje</a:t>
            </a:r>
            <a:r>
              <a:rPr lang="en-US" altLang="en-US" dirty="0" smtClean="0"/>
              <a:t>).</a:t>
            </a:r>
          </a:p>
          <a:p>
            <a:pPr algn="just"/>
            <a:endParaRPr lang="en-US" altLang="en-US" dirty="0" smtClean="0">
              <a:solidFill>
                <a:schemeClr val="tx2"/>
              </a:solidFill>
              <a:latin typeface="Constantia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charset="0"/>
              <a:buChar char="•"/>
            </a:pPr>
            <a:r>
              <a:rPr lang="en-US" altLang="en-US" sz="2400" dirty="0" err="1" smtClean="0"/>
              <a:t>Prepoznati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okidače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koji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izazivaju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nemir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ispoljavanje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bijesa</a:t>
            </a:r>
            <a:r>
              <a:rPr lang="en-US" altLang="en-US" sz="2400" dirty="0" smtClean="0"/>
              <a:t>. </a:t>
            </a:r>
          </a:p>
          <a:p>
            <a:pPr algn="just">
              <a:buFont typeface="Arial" charset="0"/>
              <a:buChar char="•"/>
            </a:pP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Koristiti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tzv</a:t>
            </a:r>
            <a:r>
              <a:rPr lang="en-US" altLang="en-US" sz="2400" dirty="0" smtClean="0"/>
              <a:t>. „</a:t>
            </a:r>
            <a:r>
              <a:rPr lang="en-US" altLang="en-US" sz="2400" dirty="0" err="1" smtClean="0"/>
              <a:t>mirni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kutak</a:t>
            </a:r>
            <a:r>
              <a:rPr lang="en-US" altLang="en-US" sz="2400" dirty="0" smtClean="0"/>
              <a:t>“. </a:t>
            </a:r>
            <a:r>
              <a:rPr lang="en-US" altLang="en-US" sz="2400" dirty="0" err="1" smtClean="0"/>
              <a:t>Da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tamo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ide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kada</a:t>
            </a:r>
            <a:r>
              <a:rPr lang="en-US" altLang="en-US" sz="2400" dirty="0" smtClean="0"/>
              <a:t> je </a:t>
            </a:r>
            <a:r>
              <a:rPr lang="en-US" altLang="en-US" sz="2400" dirty="0" err="1" smtClean="0"/>
              <a:t>ljut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bijesan</a:t>
            </a:r>
            <a:r>
              <a:rPr lang="en-US" altLang="en-US" sz="2400" dirty="0" smtClean="0"/>
              <a:t>. </a:t>
            </a:r>
          </a:p>
          <a:p>
            <a:pPr algn="just">
              <a:buFont typeface="Arial" charset="0"/>
              <a:buChar char="•"/>
            </a:pP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Odrediti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predmet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na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koji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fizički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može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usmjeri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nemir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kao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što</a:t>
            </a:r>
            <a:r>
              <a:rPr lang="en-US" altLang="en-US" sz="2400" dirty="0" smtClean="0"/>
              <a:t> je </a:t>
            </a:r>
            <a:r>
              <a:rPr lang="en-US" altLang="en-US" sz="2400" dirty="0" err="1" smtClean="0"/>
              <a:t>neki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jastuk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plišana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igračka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i</a:t>
            </a:r>
            <a:r>
              <a:rPr lang="en-US" altLang="en-US" sz="2400" dirty="0" smtClean="0"/>
              <a:t> sl. </a:t>
            </a:r>
            <a:r>
              <a:rPr lang="en-US" altLang="en-US" sz="2400" dirty="0" err="1" smtClean="0"/>
              <a:t>Može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kroz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pisanje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crtanje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ispolji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nezadovoljstvo</a:t>
            </a:r>
            <a:r>
              <a:rPr lang="en-US" altLang="en-US" sz="2400" dirty="0" smtClean="0"/>
              <a:t>. </a:t>
            </a:r>
            <a:r>
              <a:rPr lang="sr-Latn-CS" altLang="en-US" sz="2400" dirty="0" smtClean="0"/>
              <a:t> </a:t>
            </a:r>
            <a:endParaRPr lang="en-US" altLang="en-US" sz="24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altLang="de-DE" sz="4400" i="1" dirty="0" smtClean="0"/>
              <a:t>P</a:t>
            </a:r>
            <a:r>
              <a:rPr lang="en-US" altLang="de-DE" sz="4400" i="1" dirty="0" err="1" smtClean="0"/>
              <a:t>rostor</a:t>
            </a:r>
            <a:r>
              <a:rPr lang="en-US" altLang="de-DE" sz="4400" i="1" dirty="0" smtClean="0"/>
              <a:t>, </a:t>
            </a:r>
            <a:r>
              <a:rPr lang="en-US" altLang="de-DE" sz="4400" i="1" dirty="0" err="1" smtClean="0"/>
              <a:t>materijal</a:t>
            </a:r>
            <a:r>
              <a:rPr lang="en-US" altLang="de-DE" sz="4400" i="1" dirty="0" smtClean="0"/>
              <a:t> </a:t>
            </a:r>
            <a:r>
              <a:rPr lang="en-US" altLang="de-DE" sz="4400" i="1" dirty="0" err="1" smtClean="0"/>
              <a:t>i</a:t>
            </a:r>
            <a:r>
              <a:rPr lang="en-US" altLang="de-DE" sz="4400" i="1" dirty="0" smtClean="0"/>
              <a:t> </a:t>
            </a:r>
            <a:r>
              <a:rPr lang="en-US" altLang="de-DE" sz="4400" i="1" dirty="0" err="1" smtClean="0"/>
              <a:t>na</a:t>
            </a:r>
            <a:r>
              <a:rPr lang="sr-Latn-CS" altLang="de-DE" sz="4400" i="1" dirty="0" smtClean="0"/>
              <a:t>či</a:t>
            </a:r>
            <a:r>
              <a:rPr lang="en-US" altLang="de-DE" sz="4400" i="1" dirty="0" smtClean="0"/>
              <a:t>n </a:t>
            </a:r>
            <a:r>
              <a:rPr lang="en-US" altLang="de-DE" sz="4400" i="1" dirty="0" err="1" smtClean="0"/>
              <a:t>rada</a:t>
            </a:r>
            <a:r>
              <a:rPr lang="en-US" altLang="de-DE" sz="4400" i="1" dirty="0" smtClean="0"/>
              <a:t> </a:t>
            </a:r>
            <a:r>
              <a:rPr lang="sr-Latn-ME" altLang="de-DE" sz="4400" i="1" dirty="0" smtClean="0"/>
              <a:t>se </a:t>
            </a:r>
            <a:r>
              <a:rPr lang="en-US" altLang="de-DE" sz="4400" i="1" dirty="0" err="1" smtClean="0"/>
              <a:t>prilago</a:t>
            </a:r>
            <a:r>
              <a:rPr lang="sr-Latn-CS" altLang="de-DE" sz="4400" i="1" dirty="0" smtClean="0"/>
              <a:t>đava</a:t>
            </a:r>
            <a:r>
              <a:rPr lang="en-US" altLang="de-DE" sz="4400" i="1" dirty="0" smtClean="0"/>
              <a:t> </a:t>
            </a:r>
            <a:r>
              <a:rPr lang="en-US" altLang="de-DE" sz="4400" i="1" dirty="0" err="1" smtClean="0"/>
              <a:t>indvidualnim</a:t>
            </a:r>
            <a:r>
              <a:rPr lang="en-US" altLang="de-DE" sz="4400" i="1" dirty="0" smtClean="0"/>
              <a:t> </a:t>
            </a:r>
            <a:r>
              <a:rPr lang="en-US" altLang="de-DE" sz="4400" i="1" dirty="0" err="1" smtClean="0"/>
              <a:t>sposobnostima</a:t>
            </a:r>
            <a:r>
              <a:rPr lang="en-US" altLang="de-DE" sz="4400" i="1" dirty="0" smtClean="0"/>
              <a:t> </a:t>
            </a:r>
            <a:r>
              <a:rPr lang="en-US" altLang="de-DE" sz="4400" i="1" dirty="0" err="1" smtClean="0"/>
              <a:t>i</a:t>
            </a:r>
            <a:r>
              <a:rPr lang="en-US" altLang="de-DE" sz="4400" i="1" dirty="0" smtClean="0"/>
              <a:t> </a:t>
            </a:r>
            <a:r>
              <a:rPr lang="en-US" altLang="de-DE" sz="4400" i="1" dirty="0" err="1" smtClean="0"/>
              <a:t>potrebama</a:t>
            </a:r>
            <a:r>
              <a:rPr lang="en-US" altLang="de-DE" sz="4400" i="1" dirty="0" smtClean="0"/>
              <a:t> </a:t>
            </a:r>
            <a:r>
              <a:rPr lang="en-US" altLang="de-DE" sz="4400" i="1" dirty="0" err="1" smtClean="0"/>
              <a:t>svakog</a:t>
            </a:r>
            <a:r>
              <a:rPr lang="en-US" altLang="de-DE" sz="4400" i="1" dirty="0" smtClean="0"/>
              <a:t> </a:t>
            </a:r>
            <a:r>
              <a:rPr lang="en-US" altLang="de-DE" sz="4400" i="1" dirty="0" err="1" smtClean="0"/>
              <a:t>djeteta</a:t>
            </a:r>
            <a:r>
              <a:rPr lang="en-US" altLang="de-DE" sz="4400" i="1" dirty="0" smtClean="0"/>
              <a:t>.</a:t>
            </a:r>
          </a:p>
          <a:p>
            <a:endParaRPr lang="en-US" sz="4400" i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4671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sr-Latn-ME" sz="7200" i="1" dirty="0" smtClean="0"/>
              <a:t>Hvala na pažnji!!!</a:t>
            </a:r>
            <a:endParaRPr lang="en-US" sz="7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3E5A4E6A510C4897475B495B53E1EE" ma:contentTypeVersion="0" ma:contentTypeDescription="Create a new document." ma:contentTypeScope="" ma:versionID="6a144bd931d3c81e951a3a744456e8f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DB2B366-4F73-47AB-870A-B343CD1CEC19}"/>
</file>

<file path=customXml/itemProps2.xml><?xml version="1.0" encoding="utf-8"?>
<ds:datastoreItem xmlns:ds="http://schemas.openxmlformats.org/officeDocument/2006/customXml" ds:itemID="{ACD64966-5F37-4F9A-B95D-DE6316C7AE25}"/>
</file>

<file path=customXml/itemProps3.xml><?xml version="1.0" encoding="utf-8"?>
<ds:datastoreItem xmlns:ds="http://schemas.openxmlformats.org/officeDocument/2006/customXml" ds:itemID="{EC7680EB-B1F3-447D-9E50-297C253ABA3C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</TotalTime>
  <Words>1401</Words>
  <Application>Microsoft Office PowerPoint</Application>
  <PresentationFormat>On-screen Show (4:3)</PresentationFormat>
  <Paragraphs>108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Flow</vt:lpstr>
      <vt:lpstr>  AUTIZAM</vt:lpstr>
      <vt:lpstr>Slide 2</vt:lpstr>
      <vt:lpstr>Šta je autizam?</vt:lpstr>
      <vt:lpstr>Klasifikacija poremećaja iz spektra autizam</vt:lpstr>
      <vt:lpstr>Kriterijumi za postavljanje dijagnoze</vt:lpstr>
      <vt:lpstr>Uzroci autizma</vt:lpstr>
      <vt:lpstr>Komorbiditet</vt:lpstr>
      <vt:lpstr>Postavljanje dijagnoze</vt:lpstr>
      <vt:lpstr>Karakteristike autizma</vt:lpstr>
      <vt:lpstr>Karakteristike komunikacije</vt:lpstr>
      <vt:lpstr>Karakteristike ponašanja</vt:lpstr>
      <vt:lpstr>Karakteristike učenja i pažnje</vt:lpstr>
      <vt:lpstr>Slide 13</vt:lpstr>
      <vt:lpstr>Pristupi</vt:lpstr>
      <vt:lpstr>Socijalne priče</vt:lpstr>
      <vt:lpstr>Strategije </vt:lpstr>
      <vt:lpstr>Slide 17</vt:lpstr>
      <vt:lpstr>Preporuke za rad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AUTIZAM</dc:title>
  <dc:creator>owner</dc:creator>
  <cp:lastModifiedBy>owner</cp:lastModifiedBy>
  <cp:revision>10</cp:revision>
  <dcterms:created xsi:type="dcterms:W3CDTF">2017-10-11T10:30:06Z</dcterms:created>
  <dcterms:modified xsi:type="dcterms:W3CDTF">2017-10-16T22:14:48Z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0x0101008C3E5A4E6A510C4897475B495B53E1EE</vt:lpwstr>
  </property>
</Properties>
</file>