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5" r:id="rId1"/>
  </p:sldMasterIdLst>
  <p:notesMasterIdLst>
    <p:notesMasterId r:id="rId9"/>
  </p:notesMasterIdLst>
  <p:sldIdLst>
    <p:sldId id="256" r:id="rId2"/>
    <p:sldId id="337" r:id="rId3"/>
    <p:sldId id="338" r:id="rId4"/>
    <p:sldId id="340" r:id="rId5"/>
    <p:sldId id="341" r:id="rId6"/>
    <p:sldId id="342" r:id="rId7"/>
    <p:sldId id="269" r:id="rId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12189A"/>
    <a:srgbClr val="66FFFF"/>
    <a:srgbClr val="FFFF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1743" autoAdjust="0"/>
  </p:normalViewPr>
  <p:slideViewPr>
    <p:cSldViewPr>
      <p:cViewPr>
        <p:scale>
          <a:sx n="91" d="100"/>
          <a:sy n="91" d="100"/>
        </p:scale>
        <p:origin x="-93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4C2CE1C-66C0-4B0F-B763-186EEDEF9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302E7-551D-4C33-8970-228110C7CC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7E3-1ED6-4D8C-8216-9E1DF7860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4C7A2-0844-4F21-869A-F62D22A65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17F99-667C-4D76-AA5E-7B3C295CD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CE73D-FD69-4F2D-82B0-228E7C97D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B4F0A-708A-4511-8863-A6D5AAF5E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2ABC3-6652-4209-9E01-12A644E8D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E58F8-EDBA-443A-9E80-510D264E7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117C9-C54A-43A7-AC5E-7A5DB701F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D46CB-4AEA-4D61-9AE5-3A429C989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6F729-A49E-4149-96E6-782C8788F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>
            <a:alpha val="1215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DF486A7-99F3-4FFF-966F-37A78A50C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8" r:id="rId1"/>
    <p:sldLayoutId id="2147484550" r:id="rId2"/>
    <p:sldLayoutId id="2147484559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60" r:id="rId9"/>
    <p:sldLayoutId id="2147484556" r:id="rId10"/>
    <p:sldLayoutId id="2147484557" r:id="rId11"/>
  </p:sldLayoutIdLst>
  <p:transition spd="med">
    <p:random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785813"/>
            <a:ext cx="7358062" cy="150018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z="4000" b="1" smtClean="0">
                <a:solidFill>
                  <a:srgbClr val="12189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pitchFamily="34" charset="0"/>
              </a:rPr>
              <a:t>JU</a:t>
            </a:r>
            <a:r>
              <a:rPr lang="en-US" sz="4000" b="1" smtClean="0">
                <a:solidFill>
                  <a:srgbClr val="12189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sr-Latn-CS" sz="4000" b="1" dirty="0" smtClean="0">
                <a:solidFill>
                  <a:srgbClr val="12189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pitchFamily="34" charset="0"/>
              </a:rPr>
              <a:t>Resursni centar za djecu i mlade ,,Podgorica”- Podgorica </a:t>
            </a:r>
            <a:endParaRPr lang="en-US" sz="4000" b="1" dirty="0" smtClean="0">
              <a:solidFill>
                <a:srgbClr val="12189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63" y="928688"/>
            <a:ext cx="1455737" cy="955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</p:spTree>
    <p:custDataLst>
      <p:tags r:id="rId1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25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sr-Latn-CS" sz="4000" b="1" smtClean="0">
                <a:latin typeface="+mn-lt"/>
              </a:rPr>
              <a:t>VIZIJA USTANOVE</a:t>
            </a:r>
            <a:endParaRPr lang="en-US" sz="4000" b="1">
              <a:latin typeface="+mn-lt"/>
            </a:endParaRP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1600" b="1" u="sng" smtClean="0">
                <a:solidFill>
                  <a:srgbClr val="003399"/>
                </a:solidFill>
              </a:rPr>
              <a:t>Vidimo sebe kao:</a:t>
            </a:r>
            <a:r>
              <a:rPr lang="sl-SI" sz="1600" b="1" i="1" u="sng" smtClean="0">
                <a:solidFill>
                  <a:srgbClr val="003399"/>
                </a:solidFill>
              </a:rPr>
              <a:t> 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l-SI" sz="1600" b="1" smtClean="0">
                <a:solidFill>
                  <a:srgbClr val="003399"/>
                </a:solidFill>
              </a:rPr>
              <a:t>1. Savremeno organizovan i opremljen Resursni centar;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l-SI" sz="1600" b="1" smtClean="0">
                <a:solidFill>
                  <a:srgbClr val="003399"/>
                </a:solidFill>
              </a:rPr>
              <a:t>2. Rasadnik stručnjaka različitih profila koji iskustvom, kreativnošću i znanjem u potpunosti zadovoljavaju potrebe korisnika Resurnog centra, 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r-Latn-CS" sz="1600" b="1" smtClean="0">
                <a:solidFill>
                  <a:srgbClr val="003399"/>
                </a:solidFill>
              </a:rPr>
              <a:t>- k</a:t>
            </a:r>
            <a:r>
              <a:rPr lang="sl-SI" sz="1600" b="1" smtClean="0">
                <a:solidFill>
                  <a:srgbClr val="003399"/>
                </a:solidFill>
              </a:rPr>
              <a:t>oji pruža kvalitetno vaspitanje i obrazovanje organizovano višeprogramski i na svim nivoima;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l-SI" sz="1600" b="1" smtClean="0">
                <a:solidFill>
                  <a:srgbClr val="003399"/>
                </a:solidFill>
              </a:rPr>
              <a:t>- koji je kao socijalni partner uvezen sa svim institucijama i organizacijama koji se bave sa djecom sa smetnjama u tjelesnom razvoju, smetnjama u razvoju vida kao i sa djecom i mladima sa kombinovanim smetnjama. 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l-SI" sz="1600" b="1" smtClean="0">
                <a:solidFill>
                  <a:srgbClr val="003399"/>
                </a:solidFill>
              </a:rPr>
              <a:t>- koji pruža savjetodavnu i kadrovsku podršku na lokalnom, regionalnom i centralnom nivou.</a:t>
            </a:r>
            <a:endParaRPr lang="en-US" sz="1600" b="1" smtClean="0">
              <a:solidFill>
                <a:srgbClr val="003399"/>
              </a:solidFill>
            </a:endParaRPr>
          </a:p>
          <a:p>
            <a:r>
              <a:rPr lang="sl-SI" sz="1600" b="1" i="1" smtClean="0">
                <a:solidFill>
                  <a:srgbClr val="003399"/>
                </a:solidFill>
              </a:rPr>
              <a:t>- </a:t>
            </a:r>
            <a:r>
              <a:rPr lang="sl-SI" sz="1600" b="1" smtClean="0">
                <a:solidFill>
                  <a:srgbClr val="003399"/>
                </a:solidFill>
              </a:rPr>
              <a:t>Spremnog za saradnju na lokalnom, regionalnom, centralnom i međudržavnom nivou u cilju razmjene iskustva i dostignuća iz struke.</a:t>
            </a:r>
            <a:endParaRPr lang="en-US" sz="1600" b="1" smtClean="0">
              <a:solidFill>
                <a:srgbClr val="003399"/>
              </a:solidFill>
            </a:endParaRPr>
          </a:p>
          <a:p>
            <a:endParaRPr lang="en-US" sz="160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 Resursni centar za djecu i mlade "Podgorica"</a:t>
            </a:r>
            <a:endParaRPr lang="en-US"/>
          </a:p>
        </p:txBody>
      </p:sp>
    </p:spTree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714375"/>
          </a:xfrm>
        </p:spPr>
        <p:txBody>
          <a:bodyPr/>
          <a:lstStyle/>
          <a:p>
            <a:pPr algn="ctr"/>
            <a:r>
              <a:rPr lang="sr-Latn-CS" sz="3600" b="1" smtClean="0"/>
              <a:t>MISIJA USTANOVE</a:t>
            </a:r>
            <a:endParaRPr lang="en-US" sz="3600" b="1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sl-SI" sz="1000" b="1" smtClean="0"/>
              <a:t>        1</a:t>
            </a:r>
            <a:r>
              <a:rPr lang="sl-SI" sz="1000" b="1" smtClean="0">
                <a:solidFill>
                  <a:srgbClr val="003399"/>
                </a:solidFill>
              </a:rPr>
              <a:t>. Korisnicima  Ustanove pružamo kvalitetno: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Predškolsko vaspitanje;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Osnovno obrazovanje;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Srednje stručno obrazovanje;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Radno osposobljavanje.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2. Da detektujemo, identifikujemo i nakon procjene kvalitetno pružimo uslugu korisniku;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Da djeci sa smetnjama u razvoju vida, djeci sa smetnjama u tjelesnom razvoju i djeci sa kombinovanim smetnjama, pružimo sve ono što nudimo putem naših servisa. 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3. Usmjerena na korisnika u vidu slijedećih servisa: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Procjene sposobnosti;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Rane intervencije;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Psiho-socijalne i pravne pomoći;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Profesionalne orijentacije;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Trening životnih vještina;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Posredovanje pri zapošljavanju;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Informisanje i edukacija;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Volonteri i asistenti;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Usluge zdravstvene zaštite.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4. Saradnja sa lokalnom zajednicom a povezujemo se i sa širom okolinom gdje pružamo savjetodavnu i kadrovsku podršku – mobilni tim. 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5. Saradnja sa lokalnom zajednicom a povezujemo se i sa širom okolinom gdje pružamo savjetodavnu i kadrovsku podršku – mobilni tim. 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6.Radimo na kontinuiranom usavršavanju zaposlenih putem savjetovanja, seminara i edukacija zavisno od profila stručnosti. 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7. Izrada i umrežavanje baze podataka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8. Izrada i umrežavanje baze podataka</a:t>
            </a:r>
            <a:endParaRPr lang="en-US" sz="1000" b="1" smtClean="0">
              <a:solidFill>
                <a:srgbClr val="003399"/>
              </a:solidFill>
            </a:endParaRPr>
          </a:p>
          <a:p>
            <a:r>
              <a:rPr lang="sl-SI" sz="1000" b="1" smtClean="0">
                <a:solidFill>
                  <a:srgbClr val="003399"/>
                </a:solidFill>
              </a:rPr>
              <a:t>Cilj Ustanove je potpuna inkluzija djece, mladih i odraslih sa posebnim obrazovnim potrebama u društvenu zajednicu kroz misiju i viziju Ustanove.</a:t>
            </a:r>
            <a:endParaRPr lang="en-US" sz="1000" b="1" smtClean="0">
              <a:solidFill>
                <a:srgbClr val="003399"/>
              </a:solidFill>
            </a:endParaRPr>
          </a:p>
          <a:p>
            <a:endParaRPr lang="en-US" sz="100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 Resursni centar za djecu i mlade "Podgorica"</a:t>
            </a:r>
            <a:endParaRPr lang="en-US"/>
          </a:p>
        </p:txBody>
      </p:sp>
    </p:spTree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773238"/>
            <a:ext cx="9144000" cy="3538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1700" b="1" dirty="0">
                <a:solidFill>
                  <a:srgbClr val="12189A"/>
                </a:solidFill>
                <a:latin typeface="+mn-lt"/>
              </a:rPr>
              <a:t> </a:t>
            </a:r>
            <a:r>
              <a:rPr lang="sr-Latn-CS" sz="2800" b="1" dirty="0">
                <a:solidFill>
                  <a:srgbClr val="12189A"/>
                </a:solidFill>
                <a:latin typeface="+mn-lt"/>
              </a:rPr>
              <a:t>Resursni centar je javna ustanova, koja pruža vaspitno - obrazovne usluge za djecu i mlade sa senzornim, motoričkim i kombinovanim smetnjama. </a:t>
            </a:r>
            <a:endParaRPr lang="en-US" sz="2800" b="1" dirty="0">
              <a:solidFill>
                <a:srgbClr val="12189A"/>
              </a:solidFill>
              <a:latin typeface="+mn-lt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800" b="1" dirty="0">
                <a:solidFill>
                  <a:srgbClr val="12189A"/>
                </a:solidFill>
                <a:latin typeface="+mn-lt"/>
              </a:rPr>
              <a:t>Osim </a:t>
            </a:r>
            <a:r>
              <a:rPr lang="sr-Latn-CS" sz="2800" b="1" dirty="0">
                <a:solidFill>
                  <a:srgbClr val="12189A"/>
                </a:solidFill>
                <a:latin typeface="+mn-lt"/>
              </a:rPr>
              <a:t>toga pruža usluge savjetovanja,konsultacija, informisanja i edukacije vaspitno – nastavnog kadra kao i roditelja. </a:t>
            </a:r>
            <a:endParaRPr lang="en-US" sz="2800" b="1" dirty="0">
              <a:solidFill>
                <a:srgbClr val="12189A"/>
              </a:solidFill>
              <a:latin typeface="+mn-lt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800" b="1" dirty="0">
                <a:solidFill>
                  <a:srgbClr val="12189A"/>
                </a:solidFill>
                <a:latin typeface="+mn-lt"/>
              </a:rPr>
              <a:t>U </a:t>
            </a:r>
            <a:r>
              <a:rPr lang="sr-Latn-CS" sz="2800" b="1" dirty="0">
                <a:solidFill>
                  <a:srgbClr val="12189A"/>
                </a:solidFill>
                <a:latin typeface="+mn-lt"/>
              </a:rPr>
              <a:t>centru se realizuje program i vježbe kod logopeda i fizioterapeuta</a:t>
            </a:r>
            <a:r>
              <a:rPr lang="sr-Latn-CS" sz="2800" b="1" dirty="0">
                <a:solidFill>
                  <a:srgbClr val="12189A"/>
                </a:solidFill>
                <a:latin typeface="+mn-lt"/>
              </a:rPr>
              <a:t>.</a:t>
            </a:r>
            <a:endParaRPr lang="sr-Latn-CS" sz="2800" b="1" dirty="0">
              <a:solidFill>
                <a:srgbClr val="12189A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3" y="285750"/>
            <a:ext cx="8786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CS" sz="3600" b="1" dirty="0">
                <a:solidFill>
                  <a:srgbClr val="12189A"/>
                </a:solidFill>
                <a:latin typeface="+mn-lt"/>
              </a:rPr>
              <a:t>ULOGA I ZADACI </a:t>
            </a:r>
            <a:r>
              <a:rPr lang="en-US" sz="3600" b="1" dirty="0">
                <a:solidFill>
                  <a:srgbClr val="12189A"/>
                </a:solidFill>
                <a:latin typeface="+mn-lt"/>
              </a:rPr>
              <a:t>(1)</a:t>
            </a:r>
            <a:endParaRPr lang="en-US" sz="3600" b="1" dirty="0">
              <a:solidFill>
                <a:srgbClr val="12189A"/>
              </a:solidFill>
              <a:latin typeface="+mn-lt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7250"/>
            <a:ext cx="9144000" cy="5694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600" b="1" dirty="0">
                <a:solidFill>
                  <a:srgbClr val="12189A"/>
                </a:solidFill>
                <a:latin typeface="+mn-lt"/>
              </a:rPr>
              <a:t>Prioritet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Resursnog centra je razvoj inovativnih metoda i razvoja inkluzivnog vaspitanja i obrazovanja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.</a:t>
            </a:r>
            <a:endParaRPr lang="en-US" sz="2600" b="1" dirty="0">
              <a:solidFill>
                <a:srgbClr val="12189A"/>
              </a:solidFill>
              <a:latin typeface="+mn-lt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600" b="1" dirty="0">
                <a:solidFill>
                  <a:srgbClr val="12189A"/>
                </a:solidFill>
                <a:latin typeface="+mn-lt"/>
              </a:rPr>
              <a:t>Inkluzivna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djelatnost se realizuje kroz organizaciju Mobilnih službi, organizaciju rada asistenata u nastavi, razvoju edukacijske delatnosti za podizanje kompetencija nastavnog i vannastavnog osoblja u vaspitno - obrazovnim ustanovama za rad sa djecom sa teškoćama. </a:t>
            </a:r>
            <a:endParaRPr lang="en-US" sz="2600" b="1" dirty="0">
              <a:solidFill>
                <a:srgbClr val="12189A"/>
              </a:solidFill>
              <a:latin typeface="+mn-lt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600" b="1" dirty="0">
                <a:solidFill>
                  <a:srgbClr val="12189A"/>
                </a:solidFill>
                <a:latin typeface="+mn-lt"/>
              </a:rPr>
              <a:t>Uključivanjem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djece u program rane intervencije  kod stručnjaka raznih profila (somatopeda, tiflologa, logopeda i fizioterapeuta). </a:t>
            </a:r>
            <a:endParaRPr lang="en-US" sz="2600" b="1" dirty="0">
              <a:solidFill>
                <a:srgbClr val="12189A"/>
              </a:solidFill>
              <a:latin typeface="+mn-lt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sr-Latn-CS" sz="2600" b="1" dirty="0">
                <a:solidFill>
                  <a:srgbClr val="12189A"/>
                </a:solidFill>
                <a:latin typeface="+mn-lt"/>
              </a:rPr>
              <a:t>Tendencija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rada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je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otvaranje prema redovnom sistemu i baziranje djelatnosti na socijalnom modelu i modelu ljudskih </a:t>
            </a:r>
            <a:r>
              <a:rPr lang="sr-Latn-CS" sz="2600" b="1" dirty="0">
                <a:solidFill>
                  <a:srgbClr val="12189A"/>
                </a:solidFill>
                <a:latin typeface="+mn-lt"/>
              </a:rPr>
              <a:t>prava. </a:t>
            </a:r>
            <a:endParaRPr lang="en-US" sz="2600" b="1" dirty="0">
              <a:solidFill>
                <a:srgbClr val="12189A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3" y="285750"/>
            <a:ext cx="8786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CS" sz="3600" b="1" dirty="0">
                <a:solidFill>
                  <a:srgbClr val="12189A"/>
                </a:solidFill>
                <a:latin typeface="+mn-lt"/>
              </a:rPr>
              <a:t>ULOGA I ZADACI </a:t>
            </a:r>
            <a:r>
              <a:rPr lang="en-US" sz="3600" b="1" dirty="0">
                <a:solidFill>
                  <a:srgbClr val="12189A"/>
                </a:solidFill>
                <a:latin typeface="+mn-lt"/>
              </a:rPr>
              <a:t>(2)</a:t>
            </a:r>
            <a:endParaRPr lang="en-US" sz="3600" b="1" dirty="0">
              <a:solidFill>
                <a:srgbClr val="12189A"/>
              </a:solidFill>
              <a:latin typeface="+mn-lt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7250"/>
            <a:ext cx="9144000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buFont typeface="Arial" charset="0"/>
              <a:buChar char="•"/>
            </a:pPr>
            <a:r>
              <a:rPr lang="sr-Latn-CS" sz="2800" b="1">
                <a:solidFill>
                  <a:srgbClr val="12189A"/>
                </a:solidFill>
                <a:latin typeface="Constantia" pitchFamily="18" charset="0"/>
              </a:rPr>
              <a:t>Samom transformacijom ustanove Resursni centar prije dvije godine, a samim akcionim planom predviđeno je područje rane intervencije. </a:t>
            </a:r>
            <a:endParaRPr lang="en-US" sz="2800" b="1">
              <a:solidFill>
                <a:srgbClr val="12189A"/>
              </a:solidFill>
              <a:latin typeface="Constantia" pitchFamily="18" charset="0"/>
            </a:endParaRPr>
          </a:p>
          <a:p>
            <a:pPr algn="just" eaLnBrk="1" hangingPunct="1">
              <a:buFont typeface="Arial" charset="0"/>
              <a:buChar char="•"/>
            </a:pPr>
            <a:r>
              <a:rPr lang="sr-Latn-CS" sz="2800" b="1">
                <a:solidFill>
                  <a:srgbClr val="12189A"/>
                </a:solidFill>
                <a:latin typeface="Constantia" pitchFamily="18" charset="0"/>
              </a:rPr>
              <a:t>S toga smo otvorili dva kabineta za ranu intervenciju za djecu sa motornim smetnjama i za djecu sa oštećenjem vida. </a:t>
            </a:r>
            <a:endParaRPr lang="en-US" sz="2800" b="1">
              <a:solidFill>
                <a:srgbClr val="12189A"/>
              </a:solidFill>
              <a:latin typeface="Constantia" pitchFamily="18" charset="0"/>
            </a:endParaRPr>
          </a:p>
          <a:p>
            <a:pPr algn="just" eaLnBrk="1" hangingPunct="1">
              <a:buFont typeface="Arial" charset="0"/>
              <a:buChar char="•"/>
            </a:pPr>
            <a:r>
              <a:rPr lang="sr-Latn-CS" sz="2800" b="1">
                <a:solidFill>
                  <a:srgbClr val="12189A"/>
                </a:solidFill>
                <a:latin typeface="Constantia" pitchFamily="18" charset="0"/>
              </a:rPr>
              <a:t>Urađen je i program rane intervencije po kojem će se raditi.</a:t>
            </a:r>
          </a:p>
          <a:p>
            <a:pPr algn="just" eaLnBrk="1" hangingPunct="1">
              <a:buFont typeface="Arial" charset="0"/>
              <a:buChar char="•"/>
            </a:pPr>
            <a:r>
              <a:rPr lang="sr-Latn-CS" sz="2800" b="1">
                <a:solidFill>
                  <a:srgbClr val="12189A"/>
                </a:solidFill>
                <a:latin typeface="Constantia" pitchFamily="18" charset="0"/>
              </a:rPr>
              <a:t>Resursni centar će sa redovnim školama sklopiti ugovor o pružanju usluga za djecu sa smetnjama a koja se školuju u redovnim školama. </a:t>
            </a:r>
            <a:endParaRPr lang="en-US" sz="2800" b="1">
              <a:solidFill>
                <a:srgbClr val="12189A"/>
              </a:solidFill>
              <a:latin typeface="Constantia" pitchFamily="18" charset="0"/>
            </a:endParaRPr>
          </a:p>
          <a:p>
            <a:pPr algn="just" eaLnBrk="1" hangingPunct="1">
              <a:buFont typeface="Arial" charset="0"/>
              <a:buChar char="•"/>
            </a:pPr>
            <a:r>
              <a:rPr lang="sr-Latn-CS" sz="2800" b="1">
                <a:solidFill>
                  <a:srgbClr val="12189A"/>
                </a:solidFill>
                <a:latin typeface="Constantia" pitchFamily="18" charset="0"/>
              </a:rPr>
              <a:t>Ugovor se sklapa za jednu školsku godinu.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3" y="285750"/>
            <a:ext cx="8786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CS" sz="3600" b="1" dirty="0">
                <a:solidFill>
                  <a:srgbClr val="12189A"/>
                </a:solidFill>
                <a:latin typeface="+mn-lt"/>
              </a:rPr>
              <a:t>ULOGA I ZADACI </a:t>
            </a:r>
            <a:r>
              <a:rPr lang="en-US" sz="3600" b="1" dirty="0">
                <a:solidFill>
                  <a:srgbClr val="12189A"/>
                </a:solidFill>
                <a:latin typeface="+mn-lt"/>
              </a:rPr>
              <a:t>(3)</a:t>
            </a:r>
            <a:endParaRPr lang="en-US" sz="3600" b="1" dirty="0">
              <a:solidFill>
                <a:srgbClr val="12189A"/>
              </a:solidFill>
              <a:latin typeface="+mn-lt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19075" y="928688"/>
            <a:ext cx="7477125" cy="928687"/>
          </a:xfrm>
        </p:spPr>
        <p:txBody>
          <a:bodyPr/>
          <a:lstStyle/>
          <a:p>
            <a:pPr algn="ctr" eaLnBrk="1" hangingPunct="1"/>
            <a:r>
              <a:rPr lang="sr-Latn-CS" smtClean="0"/>
              <a:t/>
            </a:r>
            <a:br>
              <a:rPr lang="sr-Latn-CS" smtClean="0"/>
            </a:br>
            <a:r>
              <a:rPr lang="sr-Latn-CS" smtClean="0"/>
              <a:t/>
            </a:r>
            <a:br>
              <a:rPr lang="sr-Latn-CS" smtClean="0"/>
            </a:br>
            <a:r>
              <a:rPr lang="sr-Latn-CS" b="1" smtClean="0"/>
              <a:t/>
            </a:r>
            <a:br>
              <a:rPr lang="sr-Latn-CS" b="1" smtClean="0"/>
            </a:br>
            <a:r>
              <a:rPr lang="sr-Latn-CS" b="1" smtClean="0"/>
              <a:t/>
            </a:r>
            <a:br>
              <a:rPr lang="sr-Latn-CS" b="1" smtClean="0"/>
            </a:br>
            <a:r>
              <a:rPr lang="sr-Latn-CS" b="1" smtClean="0"/>
              <a:t> </a:t>
            </a:r>
            <a:br>
              <a:rPr lang="sr-Latn-CS" b="1" smtClean="0"/>
            </a:br>
            <a:endParaRPr lang="en-US" b="1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85750" y="1428750"/>
            <a:ext cx="7386638" cy="44973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sr-Latn-CS" sz="2400" b="1" i="1" u="sng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sr-Latn-CS" sz="2400" b="1" i="1" u="sng" dirty="0" smtClean="0">
                <a:solidFill>
                  <a:srgbClr val="12189A"/>
                </a:solidFill>
              </a:rPr>
              <a:t>Kontakt  tel/fax</a:t>
            </a:r>
            <a:r>
              <a:rPr lang="sr-Latn-CS" sz="2400" b="1" i="1" u="sng" smtClean="0">
                <a:solidFill>
                  <a:srgbClr val="12189A"/>
                </a:solidFill>
              </a:rPr>
              <a:t>:</a:t>
            </a:r>
            <a:r>
              <a:rPr lang="sr-Latn-CS" sz="2400" smtClean="0">
                <a:solidFill>
                  <a:srgbClr val="12189A"/>
                </a:solidFill>
              </a:rPr>
              <a:t>  </a:t>
            </a:r>
            <a:r>
              <a:rPr lang="sr-Latn-CS" sz="2400" i="1" smtClean="0">
                <a:solidFill>
                  <a:srgbClr val="12189A"/>
                </a:solidFill>
                <a:latin typeface="Arial" pitchFamily="34" charset="0"/>
                <a:cs typeface="Arial" pitchFamily="34" charset="0"/>
              </a:rPr>
              <a:t>020/640-408</a:t>
            </a:r>
            <a:endParaRPr lang="sr-Latn-CS" sz="2400" i="1" dirty="0" smtClean="0">
              <a:solidFill>
                <a:srgbClr val="12189A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sr-Latn-CS" sz="2400" i="1" smtClean="0">
                <a:solidFill>
                  <a:srgbClr val="12189A"/>
                </a:solidFill>
                <a:latin typeface="Arial" pitchFamily="34" charset="0"/>
                <a:cs typeface="Arial" pitchFamily="34" charset="0"/>
              </a:rPr>
              <a:t>                              020/643-076</a:t>
            </a:r>
            <a:endParaRPr lang="sr-Latn-CS" sz="2400" i="1" dirty="0" smtClean="0">
              <a:solidFill>
                <a:srgbClr val="12189A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sr-Latn-CS" sz="2400" dirty="0" smtClean="0">
                <a:solidFill>
                  <a:srgbClr val="12189A"/>
                </a:solidFill>
              </a:rPr>
              <a:t> </a:t>
            </a:r>
            <a:r>
              <a:rPr lang="sr-Latn-CS" sz="2400" b="1" i="1" u="sng" smtClean="0">
                <a:solidFill>
                  <a:srgbClr val="12189A"/>
                </a:solidFill>
              </a:rPr>
              <a:t>E-mail:</a:t>
            </a:r>
            <a:r>
              <a:rPr lang="sr-Latn-CS" sz="2400" b="1" i="1" smtClean="0">
                <a:solidFill>
                  <a:srgbClr val="12189A"/>
                </a:solidFill>
              </a:rPr>
              <a:t>  </a:t>
            </a:r>
            <a:r>
              <a:rPr lang="sr-Latn-CS" sz="2400" smtClean="0">
                <a:solidFill>
                  <a:srgbClr val="12189A"/>
                </a:solidFill>
              </a:rPr>
              <a:t>juzinv@t-com.me</a:t>
            </a:r>
            <a:endParaRPr lang="sr-Latn-CS" sz="2400" b="1" dirty="0" smtClean="0">
              <a:solidFill>
                <a:srgbClr val="12189A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b="1" i="1" u="sng" dirty="0" err="1" smtClean="0">
                <a:solidFill>
                  <a:srgbClr val="12189A"/>
                </a:solidFill>
              </a:rPr>
              <a:t>Adresa</a:t>
            </a:r>
            <a:r>
              <a:rPr lang="sr-Latn-CS" sz="2400" b="1" i="1" u="sng" smtClean="0">
                <a:solidFill>
                  <a:srgbClr val="12189A"/>
                </a:solidFill>
              </a:rPr>
              <a:t>:</a:t>
            </a:r>
            <a:r>
              <a:rPr lang="sr-Latn-CS" sz="2400" b="1" u="sng" smtClean="0">
                <a:solidFill>
                  <a:srgbClr val="12189A"/>
                </a:solidFill>
              </a:rPr>
              <a:t>  </a:t>
            </a:r>
            <a:r>
              <a:rPr lang="sr-Latn-CS" sz="2400" smtClean="0">
                <a:solidFill>
                  <a:srgbClr val="12189A"/>
                </a:solidFill>
              </a:rPr>
              <a:t>Princeze </a:t>
            </a:r>
            <a:r>
              <a:rPr lang="sr-Latn-CS" sz="2400" dirty="0" smtClean="0">
                <a:solidFill>
                  <a:srgbClr val="12189A"/>
                </a:solidFill>
              </a:rPr>
              <a:t>Ksenije br. 6</a:t>
            </a:r>
            <a:r>
              <a:rPr lang="en-US" sz="2400" dirty="0" smtClean="0">
                <a:solidFill>
                  <a:srgbClr val="12189A"/>
                </a:solidFill>
              </a:rPr>
              <a:t> </a:t>
            </a:r>
            <a:r>
              <a:rPr lang="sr-Latn-CS" sz="2400" dirty="0" smtClean="0">
                <a:solidFill>
                  <a:srgbClr val="12189A"/>
                </a:solidFill>
              </a:rPr>
              <a:t>Podgorica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sr-Latn-CS" sz="2400" b="1" i="1" u="sng" smtClean="0">
                <a:solidFill>
                  <a:srgbClr val="12189A"/>
                </a:solidFill>
              </a:rPr>
              <a:t>Veb sajt:</a:t>
            </a:r>
            <a:r>
              <a:rPr lang="sr-Latn-CS" sz="2400" i="1" smtClean="0">
                <a:solidFill>
                  <a:srgbClr val="12189A"/>
                </a:solidFill>
              </a:rPr>
              <a:t>  </a:t>
            </a:r>
            <a:r>
              <a:rPr lang="sr-Latn-CS" sz="2400" smtClean="0">
                <a:solidFill>
                  <a:srgbClr val="12189A"/>
                </a:solidFill>
              </a:rPr>
              <a:t>www.resursnicentarpg.me</a:t>
            </a:r>
            <a:endParaRPr lang="sr-Latn-CS" sz="2400" b="1" u="sng" smtClean="0">
              <a:solidFill>
                <a:srgbClr val="12189A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sr-Latn-CS" sz="2400" i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400" i="1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 Resursni centar za djecu i mlade "Podgorica"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x-none" sz="4800" b="1">
                <a:solidFill>
                  <a:srgbClr val="12189A"/>
                </a:solidFill>
                <a:latin typeface="+mn-lt"/>
              </a:rPr>
              <a:t>VIŠE INFORMACIJA</a:t>
            </a:r>
            <a:endParaRPr lang="en-US" sz="4800" b="1">
              <a:solidFill>
                <a:srgbClr val="12189A"/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16387" grpId="0" build="p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3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9C5530E-CA27-4BDC-8D3D-CEA655C287B2}"/>
</file>

<file path=customXml/itemProps2.xml><?xml version="1.0" encoding="utf-8"?>
<ds:datastoreItem xmlns:ds="http://schemas.openxmlformats.org/officeDocument/2006/customXml" ds:itemID="{9D2A4FCC-64A4-4153-957E-8D4D828534FF}"/>
</file>

<file path=customXml/itemProps3.xml><?xml version="1.0" encoding="utf-8"?>
<ds:datastoreItem xmlns:ds="http://schemas.openxmlformats.org/officeDocument/2006/customXml" ds:itemID="{48BFED69-86D9-430E-818E-2A87EBFD6B41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2826</TotalTime>
  <Words>681</Words>
  <Application>Microsoft Office PowerPoint</Application>
  <PresentationFormat>On-screen Show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Constantia</vt:lpstr>
      <vt:lpstr>Wingdings 2</vt:lpstr>
      <vt:lpstr>Flow</vt:lpstr>
      <vt:lpstr>JU Resursni centar za djecu i mlade ,,Podgorica”- Podgorica </vt:lpstr>
      <vt:lpstr>VIZIJA USTANOVE</vt:lpstr>
      <vt:lpstr>MISIJA USTANOVE</vt:lpstr>
      <vt:lpstr>Slide 4</vt:lpstr>
      <vt:lpstr>Slide 5</vt:lpstr>
      <vt:lpstr>Slide 6</vt:lpstr>
      <vt:lpstr>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 Resursni centar za djecu i mlade Podgorica</dc:title>
  <dc:creator>XP</dc:creator>
  <cp:lastModifiedBy>ivona.medjedovic</cp:lastModifiedBy>
  <cp:revision>596</cp:revision>
  <cp:lastPrinted>1601-01-01T00:00:00Z</cp:lastPrinted>
  <dcterms:created xsi:type="dcterms:W3CDTF">2010-05-05T18:19:45Z</dcterms:created>
  <dcterms:modified xsi:type="dcterms:W3CDTF">2014-10-13T12:48:45Z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  <property fmtid="{D5CDD505-2E9C-101B-9397-08002B2CF9AE}" pid="3" name="ContentTypeId">
    <vt:lpwstr>0x0101008C3E5A4E6A510C4897475B495B53E1EE</vt:lpwstr>
  </property>
</Properties>
</file>