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1" r:id="rId13"/>
    <p:sldId id="272" r:id="rId14"/>
    <p:sldId id="275" r:id="rId15"/>
    <p:sldId id="276" r:id="rId16"/>
    <p:sldId id="277" r:id="rId17"/>
    <p:sldId id="278" r:id="rId18"/>
    <p:sldId id="274" r:id="rId19"/>
    <p:sldId id="279" r:id="rId20"/>
    <p:sldId id="273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709" autoAdjust="0"/>
  </p:normalViewPr>
  <p:slideViewPr>
    <p:cSldViewPr>
      <p:cViewPr varScale="1">
        <p:scale>
          <a:sx n="71" d="100"/>
          <a:sy n="71" d="100"/>
        </p:scale>
        <p:origin x="-150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28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3FA7B4-DBF3-4697-813F-EC3E7FD0626D}" type="datetimeFigureOut">
              <a:rPr lang="en-US"/>
              <a:pPr>
                <a:defRPr/>
              </a:pPr>
              <a:t>10/13/2014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5A78D-373A-4D31-BCCF-93552E4F00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DEE713-5691-4D42-A00F-157682EF01B0}" type="datetimeFigureOut">
              <a:rPr lang="en-US"/>
              <a:pPr>
                <a:defRPr/>
              </a:pPr>
              <a:t>10/13/2014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46604D-DAD5-402D-B7D2-1CF957A290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4EEB27-5D63-44E8-A770-76F3C23BC5DA}" type="datetimeFigureOut">
              <a:rPr lang="en-US"/>
              <a:pPr>
                <a:defRPr/>
              </a:pPr>
              <a:t>10/13/2014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B752CB-02D5-45F6-924B-E7CBC2F740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47250A-0298-4D0B-B7BC-DB15A7BC650C}" type="datetimeFigureOut">
              <a:rPr lang="en-US"/>
              <a:pPr>
                <a:defRPr/>
              </a:pPr>
              <a:t>10/13/2014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8A64A-80F5-4216-8CFA-709E1CFC82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1A48F-6350-490B-A11E-495DC356DD1B}" type="datetimeFigureOut">
              <a:rPr lang="en-US"/>
              <a:pPr>
                <a:defRPr/>
              </a:pPr>
              <a:t>10/13/2014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950C5C-7656-4961-A3E5-9DE611C577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FD38B-CA3F-46BE-A077-2260705ADB72}" type="datetimeFigureOut">
              <a:rPr lang="en-US"/>
              <a:pPr>
                <a:defRPr/>
              </a:pPr>
              <a:t>10/13/2014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CCDE1-98AB-471E-99EB-32C642166E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E92585-3CA3-4E26-864F-F5BD1FE5FEB1}" type="datetimeFigureOut">
              <a:rPr lang="en-US"/>
              <a:pPr>
                <a:defRPr/>
              </a:pPr>
              <a:t>10/13/2014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21DC94-F4C4-4994-84D7-CA844B2671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F2B2FE-A5CB-45B7-B2D3-14949D3D4E66}" type="datetimeFigureOut">
              <a:rPr lang="en-US"/>
              <a:pPr>
                <a:defRPr/>
              </a:pPr>
              <a:t>10/13/2014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886DCF-D275-44B9-AEC1-25DDF78D94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50E4B-5088-433A-861F-0350AD09EC81}" type="datetimeFigureOut">
              <a:rPr lang="en-US"/>
              <a:pPr>
                <a:defRPr/>
              </a:pPr>
              <a:t>10/13/2014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1D400-BDE2-4262-B8A1-B0548F1077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78BB45-4D6A-410D-AB14-43E39C68AE65}" type="datetimeFigureOut">
              <a:rPr lang="en-US"/>
              <a:pPr>
                <a:defRPr/>
              </a:pPr>
              <a:t>10/13/2014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A2F1AA-066F-4157-AA69-73BBCC2B0A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11CB1E-F287-449E-9EDA-0EE4606C7E50}" type="datetimeFigureOut">
              <a:rPr lang="en-US"/>
              <a:pPr>
                <a:defRPr/>
              </a:pPr>
              <a:t>10/13/2014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399AC4-03BE-4E8C-B50C-65B3995B82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457200" y="1600201"/>
            <a:ext cx="82296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SmartArt graphic</a:t>
            </a:r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50AD36-D603-4122-BD29-19754051565B}" type="datetimeFigureOut">
              <a:rPr lang="en-US"/>
              <a:pPr>
                <a:defRPr/>
              </a:pPr>
              <a:t>10/13/2014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C7F593-3208-41F0-B2FD-7BE04F59E3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46000"/>
            <a:lum/>
          </a:blip>
          <a:srcRect/>
          <a:stretch>
            <a:fillRect l="29000" t="26000" r="29000" b="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6BE7CC9-7E48-4A0D-AC8C-CEEAB8616E70}" type="datetimeFigureOut">
              <a:rPr lang="en-US"/>
              <a:pPr>
                <a:defRPr/>
              </a:pPr>
              <a:t>10/13/2014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8141703-985E-4AE0-A266-6B697557D7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hyperlink" Target="http://centar1jun.me/index.html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centar1.jun@t-com.me" TargetMode="Externa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357188"/>
            <a:ext cx="91440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2200" b="1" dirty="0" smtClean="0"/>
              <a:t>EU Montenegro Inclusive Education Services Project (EU - MIESP)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3000" y="6000750"/>
            <a:ext cx="7000875" cy="720725"/>
          </a:xfrm>
        </p:spPr>
        <p:txBody>
          <a:bodyPr/>
          <a:lstStyle/>
          <a:p>
            <a:pPr>
              <a:tabLst>
                <a:tab pos="2971800" algn="ctr"/>
                <a:tab pos="5943600" algn="r"/>
                <a:tab pos="2971800" algn="ctr"/>
                <a:tab pos="5715000" algn="l"/>
                <a:tab pos="5829300" algn="r"/>
                <a:tab pos="5943600" algn="r"/>
                <a:tab pos="6000750" algn="l"/>
              </a:tabLst>
              <a:defRPr/>
            </a:pPr>
            <a:r>
              <a:rPr lang="en-US" b="1" dirty="0">
                <a:latin typeface="Arial"/>
                <a:ea typeface="Calibri"/>
                <a:cs typeface="Times New Roman"/>
              </a:rPr>
              <a:t>An European Union funded project managed by the EU Delegation to Montenegro and implemented by S.I.C.I. Dominus Consortium</a:t>
            </a:r>
            <a:endParaRPr lang="en-US" dirty="0"/>
          </a:p>
        </p:txBody>
      </p:sp>
      <p:sp>
        <p:nvSpPr>
          <p:cNvPr id="3076" name="TextBox 8"/>
          <p:cNvSpPr txBox="1">
            <a:spLocks noChangeArrowheads="1"/>
          </p:cNvSpPr>
          <p:nvPr/>
        </p:nvSpPr>
        <p:spPr bwMode="auto">
          <a:xfrm>
            <a:off x="1652588" y="5510213"/>
            <a:ext cx="10715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r-Latn-CS">
              <a:latin typeface="Calibri" pitchFamily="34" charset="0"/>
            </a:endParaRPr>
          </a:p>
        </p:txBody>
      </p:sp>
      <p:pic>
        <p:nvPicPr>
          <p:cNvPr id="3077" name="Picture 9" descr="images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88300" y="285750"/>
            <a:ext cx="80962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10" descr="Untitled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813" y="6072188"/>
            <a:ext cx="695325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11" descr="Untitled 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8" y="571500"/>
            <a:ext cx="7810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12" descr="U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8125" y="5929313"/>
            <a:ext cx="8191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1143000" y="2214563"/>
            <a:ext cx="6929438" cy="29241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BIZNIS PLAN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(VIZIJA I MISIJA)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4800" b="1" dirty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2000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R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ESURSNI CENTAR </a:t>
            </a:r>
            <a:r>
              <a:rPr lang="sr-Latn-CS" sz="2000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ZA DJECU I O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SOBE</a:t>
            </a:r>
            <a:r>
              <a:rPr lang="sr-Latn-CS" sz="2000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SA INTELEKTUALNIM SMETNJAMA I AUTIZMOM “1.JUN”</a:t>
            </a:r>
            <a:endParaRPr lang="en-US" sz="2000" b="1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357188"/>
            <a:ext cx="91440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2200" b="1" dirty="0" smtClean="0"/>
              <a:t>EU Montenegro Inclusive Education Services Project (EU - MIESP)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3000" y="6000750"/>
            <a:ext cx="7000875" cy="720725"/>
          </a:xfrm>
        </p:spPr>
        <p:txBody>
          <a:bodyPr/>
          <a:lstStyle/>
          <a:p>
            <a:pPr>
              <a:tabLst>
                <a:tab pos="2971800" algn="ctr"/>
                <a:tab pos="5943600" algn="r"/>
                <a:tab pos="2971800" algn="ctr"/>
                <a:tab pos="5715000" algn="l"/>
                <a:tab pos="5829300" algn="r"/>
                <a:tab pos="5943600" algn="r"/>
                <a:tab pos="6000750" algn="l"/>
              </a:tabLst>
              <a:defRPr/>
            </a:pPr>
            <a:r>
              <a:rPr lang="en-US" b="1" dirty="0">
                <a:latin typeface="Arial"/>
                <a:ea typeface="Calibri"/>
                <a:cs typeface="Times New Roman"/>
              </a:rPr>
              <a:t>An European Union funded project managed by the EU Delegation to Montenegro and implemented by S.I.C.I. Dominus Consortium</a:t>
            </a:r>
            <a:endParaRPr lang="en-US" dirty="0"/>
          </a:p>
        </p:txBody>
      </p:sp>
      <p:sp>
        <p:nvSpPr>
          <p:cNvPr id="4100" name="TextBox 8"/>
          <p:cNvSpPr txBox="1">
            <a:spLocks noChangeArrowheads="1"/>
          </p:cNvSpPr>
          <p:nvPr/>
        </p:nvSpPr>
        <p:spPr bwMode="auto">
          <a:xfrm>
            <a:off x="1652588" y="5510213"/>
            <a:ext cx="10715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r-Latn-CS">
              <a:latin typeface="Calibri" pitchFamily="34" charset="0"/>
            </a:endParaRPr>
          </a:p>
        </p:txBody>
      </p:sp>
      <p:pic>
        <p:nvPicPr>
          <p:cNvPr id="4101" name="Picture 9" descr="images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88300" y="285750"/>
            <a:ext cx="80962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10" descr="Untitled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813" y="6072188"/>
            <a:ext cx="695325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Picture 11" descr="Untitled 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8" y="571500"/>
            <a:ext cx="7810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Picture 12" descr="U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8125" y="5929313"/>
            <a:ext cx="8191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928813" y="2000250"/>
            <a:ext cx="4786312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4800" b="1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4106" name="Rectangle 10"/>
          <p:cNvSpPr>
            <a:spLocks noChangeArrowheads="1"/>
          </p:cNvSpPr>
          <p:nvPr/>
        </p:nvSpPr>
        <p:spPr bwMode="auto">
          <a:xfrm>
            <a:off x="1000125" y="1714500"/>
            <a:ext cx="7429500" cy="3846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2800" b="1">
                <a:solidFill>
                  <a:srgbClr val="17375E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VIZIJA</a:t>
            </a:r>
            <a:endParaRPr lang="en-US" sz="3600" b="1">
              <a:solidFill>
                <a:srgbClr val="17375E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just" eaLnBrk="0" hangingPunct="0"/>
            <a:endParaRPr lang="en-US" sz="2400">
              <a:solidFill>
                <a:srgbClr val="17375E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just" eaLnBrk="0" hangingPunct="0">
              <a:buFont typeface="Arial" charset="0"/>
              <a:buChar char="•"/>
            </a:pPr>
            <a:r>
              <a:rPr lang="en-US" sz="2400">
                <a:solidFill>
                  <a:srgbClr val="17375E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Resursni centar “</a:t>
            </a:r>
            <a:r>
              <a:rPr lang="sr-Latn-CS" sz="2400">
                <a:solidFill>
                  <a:srgbClr val="17375E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1.jun“ je institucija specijalizovana za obrazovanje, vaspitanje i habilitaciju djece i osoba sa intelektualnim smetnjama i autizmom.</a:t>
            </a:r>
            <a:endParaRPr lang="en-US" sz="2400">
              <a:solidFill>
                <a:srgbClr val="17375E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just" eaLnBrk="0" hangingPunct="0">
              <a:buFont typeface="Arial" charset="0"/>
              <a:buChar char="•"/>
            </a:pPr>
            <a:r>
              <a:rPr lang="en-US" sz="2400">
                <a:solidFill>
                  <a:srgbClr val="17375E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sr-Latn-CS" sz="2400">
                <a:solidFill>
                  <a:srgbClr val="17375E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Naš krajnji cilj je </a:t>
            </a:r>
            <a:r>
              <a:rPr lang="en-US" sz="2400">
                <a:solidFill>
                  <a:srgbClr val="17375E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socijalna integracija i poboljšanje kvaliteta života djece i osoba sa intelektualnim smetnjama u razvoju i autizmom. Takođe želimo da doprinesemo izgradnji tolerancije i većeg razumijevanja za djecu i osobe sa intelektualnim smetnjama i autizmom.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357188"/>
            <a:ext cx="91440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2200" b="1" dirty="0" smtClean="0"/>
              <a:t>EU Montenegro Inclusive Education Services Project (EU - MIESP)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3000" y="6000750"/>
            <a:ext cx="7000875" cy="720725"/>
          </a:xfrm>
        </p:spPr>
        <p:txBody>
          <a:bodyPr/>
          <a:lstStyle/>
          <a:p>
            <a:pPr>
              <a:tabLst>
                <a:tab pos="2971800" algn="ctr"/>
                <a:tab pos="5943600" algn="r"/>
                <a:tab pos="2971800" algn="ctr"/>
                <a:tab pos="5715000" algn="l"/>
                <a:tab pos="5829300" algn="r"/>
                <a:tab pos="5943600" algn="r"/>
                <a:tab pos="6000750" algn="l"/>
              </a:tabLst>
              <a:defRPr/>
            </a:pPr>
            <a:r>
              <a:rPr lang="en-US" b="1" dirty="0">
                <a:latin typeface="Arial"/>
                <a:ea typeface="Calibri"/>
                <a:cs typeface="Times New Roman"/>
              </a:rPr>
              <a:t>An European Union funded project managed by the EU Delegation to Montenegro and implemented by S.I.C.I. Dominus Consortium</a:t>
            </a:r>
            <a:endParaRPr lang="en-US" dirty="0"/>
          </a:p>
        </p:txBody>
      </p:sp>
      <p:sp>
        <p:nvSpPr>
          <p:cNvPr id="5124" name="TextBox 8"/>
          <p:cNvSpPr txBox="1">
            <a:spLocks noChangeArrowheads="1"/>
          </p:cNvSpPr>
          <p:nvPr/>
        </p:nvSpPr>
        <p:spPr bwMode="auto">
          <a:xfrm>
            <a:off x="1652588" y="5510213"/>
            <a:ext cx="10715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r-Latn-CS">
              <a:latin typeface="Calibri" pitchFamily="34" charset="0"/>
            </a:endParaRPr>
          </a:p>
        </p:txBody>
      </p:sp>
      <p:pic>
        <p:nvPicPr>
          <p:cNvPr id="5125" name="Picture 9" descr="images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88300" y="285750"/>
            <a:ext cx="80962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10" descr="Untitled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813" y="6072188"/>
            <a:ext cx="695325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11" descr="Untitled 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8" y="571500"/>
            <a:ext cx="7810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8" name="Picture 12" descr="U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8125" y="5929313"/>
            <a:ext cx="8191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928813" y="2000250"/>
            <a:ext cx="4786312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4800" b="1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143000" y="2000250"/>
            <a:ext cx="6858000" cy="2678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Naš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Resursni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centar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vidimo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kao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savremenu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i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dobro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opremljenu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instituciju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koja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našim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učenicima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i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korisnicima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nudi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servise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na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način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koji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je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fleksibilan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i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orijentisan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ka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njihovim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potrebama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.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Naše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profesionalno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osoblje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prati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savremene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obrazovne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tokove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,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nove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tehnologije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i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metodologije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kako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bi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održavali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visoke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standarde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i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kvalitet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rada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357188"/>
            <a:ext cx="91440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2200" b="1" dirty="0" smtClean="0"/>
              <a:t>EU Montenegro Inclusive Education Services Project (EU - MIESP)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3000" y="6000750"/>
            <a:ext cx="7000875" cy="720725"/>
          </a:xfrm>
        </p:spPr>
        <p:txBody>
          <a:bodyPr/>
          <a:lstStyle/>
          <a:p>
            <a:pPr>
              <a:tabLst>
                <a:tab pos="2971800" algn="ctr"/>
                <a:tab pos="5943600" algn="r"/>
                <a:tab pos="2971800" algn="ctr"/>
                <a:tab pos="5715000" algn="l"/>
                <a:tab pos="5829300" algn="r"/>
                <a:tab pos="5943600" algn="r"/>
                <a:tab pos="6000750" algn="l"/>
              </a:tabLst>
              <a:defRPr/>
            </a:pPr>
            <a:r>
              <a:rPr lang="en-US" b="1" dirty="0">
                <a:latin typeface="Arial"/>
                <a:ea typeface="Calibri"/>
                <a:cs typeface="Times New Roman"/>
              </a:rPr>
              <a:t>An European Union funded project managed by the EU Delegation to Montenegro and implemented by S.I.C.I. Dominus Consortium</a:t>
            </a:r>
            <a:endParaRPr lang="en-US" dirty="0"/>
          </a:p>
        </p:txBody>
      </p:sp>
      <p:sp>
        <p:nvSpPr>
          <p:cNvPr id="6148" name="TextBox 8"/>
          <p:cNvSpPr txBox="1">
            <a:spLocks noChangeArrowheads="1"/>
          </p:cNvSpPr>
          <p:nvPr/>
        </p:nvSpPr>
        <p:spPr bwMode="auto">
          <a:xfrm>
            <a:off x="1652588" y="5510213"/>
            <a:ext cx="10715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r-Latn-CS">
              <a:latin typeface="Calibri" pitchFamily="34" charset="0"/>
            </a:endParaRPr>
          </a:p>
        </p:txBody>
      </p:sp>
      <p:pic>
        <p:nvPicPr>
          <p:cNvPr id="6149" name="Picture 9" descr="images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88300" y="285750"/>
            <a:ext cx="80962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10" descr="Untitled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813" y="6072188"/>
            <a:ext cx="695325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11" descr="Untitled 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8" y="571500"/>
            <a:ext cx="7810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Picture 12" descr="U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8125" y="5929313"/>
            <a:ext cx="8191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928813" y="2000250"/>
            <a:ext cx="4786312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4800" b="1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6154" name="Rectangle 11"/>
          <p:cNvSpPr>
            <a:spLocks noChangeArrowheads="1"/>
          </p:cNvSpPr>
          <p:nvPr/>
        </p:nvSpPr>
        <p:spPr bwMode="auto">
          <a:xfrm>
            <a:off x="1143000" y="1571625"/>
            <a:ext cx="6786563" cy="409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buFont typeface="Arial" charset="0"/>
              <a:buChar char="•"/>
            </a:pPr>
            <a:r>
              <a:rPr lang="en-US" sz="2000">
                <a:solidFill>
                  <a:srgbClr val="17375E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Kao nacionalni Resursni centar nudimo sledeće servise:</a:t>
            </a:r>
          </a:p>
          <a:p>
            <a:pPr algn="just" eaLnBrk="0" hangingPunct="0"/>
            <a:r>
              <a:rPr lang="en-US" sz="2000">
                <a:solidFill>
                  <a:srgbClr val="17375E"/>
                </a:solidFill>
                <a:latin typeface="Calibri" pitchFamily="34" charset="0"/>
                <a:ea typeface="Calibri" pitchFamily="34" charset="0"/>
                <a:cs typeface="Arial" charset="0"/>
              </a:rPr>
              <a:t>      - rana intervencija</a:t>
            </a:r>
          </a:p>
          <a:p>
            <a:pPr algn="just" eaLnBrk="0" hangingPunct="0"/>
            <a:r>
              <a:rPr lang="en-US" sz="2000">
                <a:solidFill>
                  <a:srgbClr val="17375E"/>
                </a:solidFill>
                <a:latin typeface="Calibri" pitchFamily="34" charset="0"/>
                <a:ea typeface="Calibri" pitchFamily="34" charset="0"/>
                <a:cs typeface="Arial" charset="0"/>
              </a:rPr>
              <a:t>      - procjena sposobnosti</a:t>
            </a:r>
            <a:endParaRPr lang="en-US" sz="2000">
              <a:solidFill>
                <a:srgbClr val="17375E"/>
              </a:solidFill>
              <a:latin typeface="Calibri" pitchFamily="34" charset="0"/>
            </a:endParaRPr>
          </a:p>
          <a:p>
            <a:pPr algn="just" eaLnBrk="0" hangingPunct="0"/>
            <a:r>
              <a:rPr lang="en-US" sz="2000">
                <a:solidFill>
                  <a:srgbClr val="17375E"/>
                </a:solidFill>
                <a:latin typeface="Calibri" pitchFamily="34" charset="0"/>
                <a:cs typeface="Calibri" pitchFamily="34" charset="0"/>
              </a:rPr>
              <a:t>      - savjetodavna podrška porodici</a:t>
            </a:r>
            <a:endParaRPr lang="en-US" sz="2000">
              <a:solidFill>
                <a:srgbClr val="17375E"/>
              </a:solidFill>
              <a:latin typeface="Calibri" pitchFamily="34" charset="0"/>
            </a:endParaRPr>
          </a:p>
          <a:p>
            <a:pPr algn="just" eaLnBrk="0" hangingPunct="0"/>
            <a:r>
              <a:rPr lang="en-US" sz="2000">
                <a:solidFill>
                  <a:srgbClr val="17375E"/>
                </a:solidFill>
                <a:latin typeface="Calibri" pitchFamily="34" charset="0"/>
                <a:cs typeface="Calibri" pitchFamily="34" charset="0"/>
              </a:rPr>
              <a:t>      - podrška djeci u inkluzivnom obrazovanju (vrtić, osnovna i srednja škola)</a:t>
            </a:r>
            <a:endParaRPr lang="en-US" sz="2000">
              <a:solidFill>
                <a:srgbClr val="17375E"/>
              </a:solidFill>
              <a:latin typeface="Calibri" pitchFamily="34" charset="0"/>
            </a:endParaRPr>
          </a:p>
          <a:p>
            <a:pPr algn="just" eaLnBrk="0" hangingPunct="0"/>
            <a:r>
              <a:rPr lang="en-US" sz="2000">
                <a:solidFill>
                  <a:srgbClr val="17375E"/>
                </a:solidFill>
                <a:latin typeface="Calibri" pitchFamily="34" charset="0"/>
                <a:cs typeface="Calibri" pitchFamily="34" charset="0"/>
              </a:rPr>
              <a:t>      - podrška, pomoć i edukacija nastavnika u inkluzivnom obrazovanju (vrtić, osnovna i srednja škola)</a:t>
            </a:r>
            <a:endParaRPr lang="en-US" sz="2000">
              <a:solidFill>
                <a:srgbClr val="17375E"/>
              </a:solidFill>
              <a:latin typeface="Calibri" pitchFamily="34" charset="0"/>
            </a:endParaRPr>
          </a:p>
          <a:p>
            <a:pPr algn="just" eaLnBrk="0" hangingPunct="0"/>
            <a:r>
              <a:rPr lang="en-US" sz="2000">
                <a:solidFill>
                  <a:srgbClr val="17375E"/>
                </a:solidFill>
                <a:latin typeface="Calibri" pitchFamily="34" charset="0"/>
                <a:cs typeface="Calibri" pitchFamily="34" charset="0"/>
              </a:rPr>
              <a:t>      - asistencija i prevoz učenika</a:t>
            </a:r>
            <a:endParaRPr lang="en-US" sz="2000">
              <a:solidFill>
                <a:srgbClr val="17375E"/>
              </a:solidFill>
              <a:latin typeface="Calibri" pitchFamily="34" charset="0"/>
            </a:endParaRPr>
          </a:p>
          <a:p>
            <a:pPr algn="just" eaLnBrk="0" hangingPunct="0"/>
            <a:r>
              <a:rPr lang="en-US" sz="2000">
                <a:solidFill>
                  <a:srgbClr val="17375E"/>
                </a:solidFill>
                <a:latin typeface="Calibri" pitchFamily="34" charset="0"/>
                <a:cs typeface="Calibri" pitchFamily="34" charset="0"/>
              </a:rPr>
              <a:t>      - servis za zapošljavanje </a:t>
            </a:r>
            <a:endParaRPr lang="en-US" sz="2000">
              <a:solidFill>
                <a:srgbClr val="17375E"/>
              </a:solidFill>
              <a:latin typeface="Calibri" pitchFamily="34" charset="0"/>
            </a:endParaRPr>
          </a:p>
          <a:p>
            <a:pPr algn="just" eaLnBrk="0" hangingPunct="0"/>
            <a:r>
              <a:rPr lang="en-US" sz="2000">
                <a:solidFill>
                  <a:srgbClr val="17375E"/>
                </a:solidFill>
                <a:latin typeface="Calibri" pitchFamily="34" charset="0"/>
                <a:cs typeface="Calibri" pitchFamily="34" charset="0"/>
              </a:rPr>
              <a:t>      - servis za volontere</a:t>
            </a:r>
            <a:endParaRPr lang="en-US" sz="2000">
              <a:solidFill>
                <a:srgbClr val="17375E"/>
              </a:solidFill>
              <a:latin typeface="Calibri" pitchFamily="34" charset="0"/>
            </a:endParaRPr>
          </a:p>
          <a:p>
            <a:pPr algn="just" eaLnBrk="0" hangingPunct="0"/>
            <a:r>
              <a:rPr lang="en-US" sz="2000">
                <a:solidFill>
                  <a:srgbClr val="17375E"/>
                </a:solidFill>
                <a:latin typeface="Calibri" pitchFamily="34" charset="0"/>
                <a:cs typeface="Calibri" pitchFamily="34" charset="0"/>
              </a:rPr>
              <a:t>      - servis za informisanje</a:t>
            </a:r>
            <a:endParaRPr lang="en-US" sz="2000">
              <a:solidFill>
                <a:srgbClr val="17375E"/>
              </a:solidFill>
              <a:latin typeface="Calibri" pitchFamily="34" charset="0"/>
            </a:endParaRPr>
          </a:p>
          <a:p>
            <a:pPr algn="just" eaLnBrk="0" hangingPunct="0"/>
            <a:r>
              <a:rPr lang="en-US" sz="2000">
                <a:solidFill>
                  <a:srgbClr val="17375E"/>
                </a:solidFill>
                <a:latin typeface="Calibri" pitchFamily="34" charset="0"/>
                <a:cs typeface="Calibri" pitchFamily="34" charset="0"/>
              </a:rPr>
              <a:t>     - pružanje podrške pri samostalnom stanovanju</a:t>
            </a:r>
            <a:endParaRPr lang="en-US" sz="2000">
              <a:solidFill>
                <a:srgbClr val="17375E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357188"/>
            <a:ext cx="91440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2200" b="1" dirty="0" smtClean="0"/>
              <a:t>EU Montenegro Inclusive Education Services Project (EU - MIESP)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3000" y="6000750"/>
            <a:ext cx="7000875" cy="720725"/>
          </a:xfrm>
        </p:spPr>
        <p:txBody>
          <a:bodyPr/>
          <a:lstStyle/>
          <a:p>
            <a:pPr>
              <a:tabLst>
                <a:tab pos="2971800" algn="ctr"/>
                <a:tab pos="5943600" algn="r"/>
                <a:tab pos="2971800" algn="ctr"/>
                <a:tab pos="5715000" algn="l"/>
                <a:tab pos="5829300" algn="r"/>
                <a:tab pos="5943600" algn="r"/>
                <a:tab pos="6000750" algn="l"/>
              </a:tabLst>
              <a:defRPr/>
            </a:pPr>
            <a:r>
              <a:rPr lang="en-US" b="1" dirty="0">
                <a:latin typeface="Arial"/>
                <a:ea typeface="Calibri"/>
                <a:cs typeface="Times New Roman"/>
              </a:rPr>
              <a:t>An European Union funded project managed by the EU Delegation to Montenegro and implemented by S.I.C.I. Dominus Consortium</a:t>
            </a:r>
            <a:endParaRPr lang="en-US" dirty="0"/>
          </a:p>
        </p:txBody>
      </p:sp>
      <p:sp>
        <p:nvSpPr>
          <p:cNvPr id="7172" name="TextBox 8"/>
          <p:cNvSpPr txBox="1">
            <a:spLocks noChangeArrowheads="1"/>
          </p:cNvSpPr>
          <p:nvPr/>
        </p:nvSpPr>
        <p:spPr bwMode="auto">
          <a:xfrm>
            <a:off x="1652588" y="5510213"/>
            <a:ext cx="10715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r-Latn-CS">
              <a:latin typeface="Calibri" pitchFamily="34" charset="0"/>
            </a:endParaRPr>
          </a:p>
        </p:txBody>
      </p:sp>
      <p:pic>
        <p:nvPicPr>
          <p:cNvPr id="7173" name="Picture 9" descr="images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88300" y="285750"/>
            <a:ext cx="80962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10" descr="Untitled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813" y="6072188"/>
            <a:ext cx="695325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5" name="Picture 11" descr="Untitled 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8" y="571500"/>
            <a:ext cx="7810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6" name="Picture 12" descr="U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8125" y="5929313"/>
            <a:ext cx="8191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928813" y="2000250"/>
            <a:ext cx="4786312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4800" b="1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285875" y="1857375"/>
            <a:ext cx="6715125" cy="2678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Naša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vizija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 je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jačanje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partnerstva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sa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svim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institucijama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i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organizacijama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koje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 se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bave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osobama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sa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intelektualnim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smetnjama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 u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razvoju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i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autizmom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,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i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bolja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saradnja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sa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lokalnom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i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širom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društvenom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zajednicom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i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regionom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kroz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zajedničke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aktivnosti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357188"/>
            <a:ext cx="91440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2200" b="1" dirty="0" smtClean="0"/>
              <a:t>EU Montenegro Inclusive Education Services Project (EU - MIESP)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3000" y="6000750"/>
            <a:ext cx="7000875" cy="720725"/>
          </a:xfrm>
        </p:spPr>
        <p:txBody>
          <a:bodyPr/>
          <a:lstStyle/>
          <a:p>
            <a:pPr>
              <a:tabLst>
                <a:tab pos="2971800" algn="ctr"/>
                <a:tab pos="5943600" algn="r"/>
                <a:tab pos="2971800" algn="ctr"/>
                <a:tab pos="5715000" algn="l"/>
                <a:tab pos="5829300" algn="r"/>
                <a:tab pos="5943600" algn="r"/>
                <a:tab pos="6000750" algn="l"/>
              </a:tabLst>
              <a:defRPr/>
            </a:pPr>
            <a:r>
              <a:rPr lang="en-US" b="1" dirty="0">
                <a:latin typeface="Arial"/>
                <a:ea typeface="Calibri"/>
                <a:cs typeface="Times New Roman"/>
              </a:rPr>
              <a:t>An European Union funded project managed by the EU Delegation to Montenegro and implemented by S.I.C.I. Dominus Consortium</a:t>
            </a:r>
            <a:endParaRPr lang="en-US" dirty="0"/>
          </a:p>
        </p:txBody>
      </p:sp>
      <p:sp>
        <p:nvSpPr>
          <p:cNvPr id="8196" name="TextBox 8"/>
          <p:cNvSpPr txBox="1">
            <a:spLocks noChangeArrowheads="1"/>
          </p:cNvSpPr>
          <p:nvPr/>
        </p:nvSpPr>
        <p:spPr bwMode="auto">
          <a:xfrm>
            <a:off x="1652588" y="5510213"/>
            <a:ext cx="10715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r-Latn-CS">
              <a:latin typeface="Calibri" pitchFamily="34" charset="0"/>
            </a:endParaRPr>
          </a:p>
        </p:txBody>
      </p:sp>
      <p:pic>
        <p:nvPicPr>
          <p:cNvPr id="8197" name="Picture 9" descr="images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88300" y="285750"/>
            <a:ext cx="80962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10" descr="Untitled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813" y="6072188"/>
            <a:ext cx="695325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11" descr="Untitled 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8" y="571500"/>
            <a:ext cx="7810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0" name="Picture 12" descr="U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8125" y="5929313"/>
            <a:ext cx="8191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928813" y="2000250"/>
            <a:ext cx="4786312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4800" b="1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8202" name="Rectangle 10"/>
          <p:cNvSpPr>
            <a:spLocks noChangeArrowheads="1"/>
          </p:cNvSpPr>
          <p:nvPr/>
        </p:nvSpPr>
        <p:spPr bwMode="auto">
          <a:xfrm>
            <a:off x="1071563" y="2214563"/>
            <a:ext cx="6929437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en-US" sz="3200" b="1">
                <a:solidFill>
                  <a:srgbClr val="17375E"/>
                </a:solidFill>
                <a:latin typeface="Calibri" pitchFamily="34" charset="0"/>
                <a:ea typeface="Calibri" pitchFamily="34" charset="0"/>
                <a:cs typeface="Arial" charset="0"/>
              </a:rPr>
              <a:t>MISIJA</a:t>
            </a:r>
          </a:p>
          <a:p>
            <a:pPr algn="just" eaLnBrk="0" hangingPunct="0"/>
            <a:r>
              <a:rPr lang="en-US" sz="2800">
                <a:solidFill>
                  <a:srgbClr val="17375E"/>
                </a:solidFill>
                <a:latin typeface="Calibri" pitchFamily="34" charset="0"/>
                <a:ea typeface="Calibri" pitchFamily="34" charset="0"/>
                <a:cs typeface="Arial" charset="0"/>
              </a:rPr>
              <a:t>Misija Resursnog centra “1.jun” je da izađe u susret potrebama naših korisnika. Kako imamo različite korisnike, nudimo i različite servise za svaku od ciljnih grupa.</a:t>
            </a:r>
            <a:endParaRPr lang="en-US" sz="2800">
              <a:solidFill>
                <a:srgbClr val="17375E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357188"/>
            <a:ext cx="91440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2200" b="1" dirty="0" smtClean="0"/>
              <a:t>EU Montenegro Inclusive Education Services Project (EU - MIESP)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3000" y="6000750"/>
            <a:ext cx="7000875" cy="720725"/>
          </a:xfrm>
        </p:spPr>
        <p:txBody>
          <a:bodyPr/>
          <a:lstStyle/>
          <a:p>
            <a:pPr>
              <a:tabLst>
                <a:tab pos="2971800" algn="ctr"/>
                <a:tab pos="5943600" algn="r"/>
                <a:tab pos="2971800" algn="ctr"/>
                <a:tab pos="5715000" algn="l"/>
                <a:tab pos="5829300" algn="r"/>
                <a:tab pos="5943600" algn="r"/>
                <a:tab pos="6000750" algn="l"/>
              </a:tabLst>
              <a:defRPr/>
            </a:pPr>
            <a:r>
              <a:rPr lang="en-US" b="1" dirty="0">
                <a:latin typeface="Arial"/>
                <a:ea typeface="Calibri"/>
                <a:cs typeface="Times New Roman"/>
              </a:rPr>
              <a:t>An European Union funded project managed by the EU Delegation to Montenegro and implemented by S.I.C.I. Dominus Consortium</a:t>
            </a:r>
            <a:endParaRPr lang="en-US" dirty="0"/>
          </a:p>
        </p:txBody>
      </p:sp>
      <p:sp>
        <p:nvSpPr>
          <p:cNvPr id="9220" name="TextBox 8"/>
          <p:cNvSpPr txBox="1">
            <a:spLocks noChangeArrowheads="1"/>
          </p:cNvSpPr>
          <p:nvPr/>
        </p:nvSpPr>
        <p:spPr bwMode="auto">
          <a:xfrm>
            <a:off x="1652588" y="5510213"/>
            <a:ext cx="10715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r-Latn-CS">
              <a:latin typeface="Calibri" pitchFamily="34" charset="0"/>
            </a:endParaRPr>
          </a:p>
        </p:txBody>
      </p:sp>
      <p:pic>
        <p:nvPicPr>
          <p:cNvPr id="9221" name="Picture 9" descr="images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88300" y="285750"/>
            <a:ext cx="80962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10" descr="Untitled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813" y="6072188"/>
            <a:ext cx="695325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Picture 11" descr="Untitled 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8" y="571500"/>
            <a:ext cx="7810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4" name="Picture 12" descr="U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8125" y="5929313"/>
            <a:ext cx="8191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928813" y="2000250"/>
            <a:ext cx="4786312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4800" b="1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1000125" y="1571625"/>
            <a:ext cx="7072313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buFont typeface="Arial" charset="0"/>
              <a:buChar char="•"/>
            </a:pPr>
            <a:r>
              <a:rPr lang="en-US" sz="2000" b="1">
                <a:solidFill>
                  <a:srgbClr val="17375E"/>
                </a:solidFill>
                <a:latin typeface="Calibri" pitchFamily="34" charset="0"/>
                <a:ea typeface="Calibri" pitchFamily="34" charset="0"/>
                <a:cs typeface="Arial" charset="0"/>
              </a:rPr>
              <a:t>Djeca i osobe sa intelektualnim smetnjama i autizmom</a:t>
            </a:r>
          </a:p>
          <a:p>
            <a:pPr algn="just"/>
            <a:endParaRPr lang="en-US" sz="2000">
              <a:solidFill>
                <a:srgbClr val="17375E"/>
              </a:solidFill>
              <a:latin typeface="Calibri" pitchFamily="34" charset="0"/>
              <a:ea typeface="Calibri" pitchFamily="34" charset="0"/>
              <a:cs typeface="Arial" charset="0"/>
            </a:endParaRPr>
          </a:p>
          <a:p>
            <a:pPr algn="just" eaLnBrk="0" hangingPunct="0"/>
            <a:r>
              <a:rPr lang="en-US" sz="2000">
                <a:solidFill>
                  <a:srgbClr val="17375E"/>
                </a:solidFill>
                <a:latin typeface="Calibri" pitchFamily="34" charset="0"/>
                <a:ea typeface="Calibri" pitchFamily="34" charset="0"/>
                <a:cs typeface="Arial" charset="0"/>
              </a:rPr>
              <a:t>Misija našeg RC je da djeci i osobama sa intelektualnim smetnjama i autizmom omogućimo kvalitetno obrazovanje, vaspitanje i habilitaciju, primjenjujući posebne programe, udžbenike i adekvatna didaktička sredstva. Pritom,  uzimajući u obzir njihove individualne sposobnosti i karakteristike. Nakon završenog osnovnog obrazovanja omogućeno je radno osposobljavanje i stručno obrazovanje različitih profila (pekar, kuvar, frizer, automehaničar, vodoinstalater, obućar, mašinbravar, konfekcijski šivač, cvjećar-vrtlar, autoperač, moler, stolar, grnčar, trgovac). Tokom školovanja djeci je omogućena adekvatna zdravstvena zaštita, kao i smještaj. </a:t>
            </a:r>
          </a:p>
          <a:p>
            <a:pPr algn="just" eaLnBrk="0" hangingPunct="0"/>
            <a:r>
              <a:rPr lang="en-US" sz="2000">
                <a:solidFill>
                  <a:srgbClr val="17375E"/>
                </a:solidFill>
                <a:latin typeface="Calibri" pitchFamily="34" charset="0"/>
                <a:ea typeface="Calibri" pitchFamily="34" charset="0"/>
                <a:cs typeface="Arial" charset="0"/>
              </a:rPr>
              <a:t>Djeci koja se školuju u inkluziji pružamo podršku u vidu mobilnih timova.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357188"/>
            <a:ext cx="91440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2200" b="1" dirty="0" smtClean="0"/>
              <a:t>EU Montenegro Inclusive Education Services Project (EU - MIESP)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3000" y="6000750"/>
            <a:ext cx="7000875" cy="720725"/>
          </a:xfrm>
        </p:spPr>
        <p:txBody>
          <a:bodyPr/>
          <a:lstStyle/>
          <a:p>
            <a:pPr>
              <a:tabLst>
                <a:tab pos="2971800" algn="ctr"/>
                <a:tab pos="5943600" algn="r"/>
                <a:tab pos="2971800" algn="ctr"/>
                <a:tab pos="5715000" algn="l"/>
                <a:tab pos="5829300" algn="r"/>
                <a:tab pos="5943600" algn="r"/>
                <a:tab pos="6000750" algn="l"/>
              </a:tabLst>
              <a:defRPr/>
            </a:pPr>
            <a:r>
              <a:rPr lang="en-US" b="1" dirty="0">
                <a:latin typeface="Arial"/>
                <a:ea typeface="Calibri"/>
                <a:cs typeface="Times New Roman"/>
              </a:rPr>
              <a:t>An European Union funded project managed by the EU Delegation to Montenegro and implemented by S.I.C.I. Dominus Consortium</a:t>
            </a:r>
            <a:endParaRPr lang="en-US" dirty="0"/>
          </a:p>
        </p:txBody>
      </p:sp>
      <p:sp>
        <p:nvSpPr>
          <p:cNvPr id="10244" name="TextBox 8"/>
          <p:cNvSpPr txBox="1">
            <a:spLocks noChangeArrowheads="1"/>
          </p:cNvSpPr>
          <p:nvPr/>
        </p:nvSpPr>
        <p:spPr bwMode="auto">
          <a:xfrm>
            <a:off x="1652588" y="5510213"/>
            <a:ext cx="10715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r-Latn-CS">
              <a:latin typeface="Calibri" pitchFamily="34" charset="0"/>
            </a:endParaRPr>
          </a:p>
        </p:txBody>
      </p:sp>
      <p:pic>
        <p:nvPicPr>
          <p:cNvPr id="10245" name="Picture 9" descr="images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88300" y="285750"/>
            <a:ext cx="80962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10" descr="Untitled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813" y="6072188"/>
            <a:ext cx="695325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Picture 11" descr="Untitled 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8" y="571500"/>
            <a:ext cx="7810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8" name="Picture 12" descr="U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8125" y="5929313"/>
            <a:ext cx="8191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928813" y="2000250"/>
            <a:ext cx="4786312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4800" b="1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1071563" y="1643063"/>
            <a:ext cx="7072312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>
              <a:buFont typeface="Arial" pitchFamily="34" charset="0"/>
              <a:buChar char="•"/>
              <a:defRPr/>
            </a:pPr>
            <a:r>
              <a:rPr lang="en-US" sz="2400" b="1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Nastavnici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just" eaLnBrk="0" hangingPunct="0">
              <a:defRPr/>
            </a:pP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algn="just" eaLnBrk="0" hangingPunct="0">
              <a:defRPr/>
            </a:pP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Osoblju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(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nastavnici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,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vaspitači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) u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redovnom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obrazovnom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sistemu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pružamo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stručnu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pomoć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i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podršku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u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radu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sa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djecom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sa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intelektualnim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smetnjama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i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autizmom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. To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podrazumijeva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pomoć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u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izradi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IROP-a,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individualni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rad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i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pomoć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u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evaluaciji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rada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.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Kroz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seminare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vršimo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edukaciju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i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savjetovanje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osoblja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koje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je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uključeno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u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rad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u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inkluzivnom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obrazovanju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.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357188"/>
            <a:ext cx="91440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2200" b="1" dirty="0" smtClean="0"/>
              <a:t>EU Montenegro Inclusive Education Services Project (EU - MIESP)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3000" y="6000750"/>
            <a:ext cx="7000875" cy="720725"/>
          </a:xfrm>
        </p:spPr>
        <p:txBody>
          <a:bodyPr/>
          <a:lstStyle/>
          <a:p>
            <a:pPr>
              <a:tabLst>
                <a:tab pos="2971800" algn="ctr"/>
                <a:tab pos="5943600" algn="r"/>
                <a:tab pos="2971800" algn="ctr"/>
                <a:tab pos="5715000" algn="l"/>
                <a:tab pos="5829300" algn="r"/>
                <a:tab pos="5943600" algn="r"/>
                <a:tab pos="6000750" algn="l"/>
              </a:tabLst>
              <a:defRPr/>
            </a:pPr>
            <a:r>
              <a:rPr lang="en-US" b="1" dirty="0">
                <a:latin typeface="Arial"/>
                <a:ea typeface="Calibri"/>
                <a:cs typeface="Times New Roman"/>
              </a:rPr>
              <a:t>An European Union funded project managed by the EU Delegation to Montenegro and implemented by S.I.C.I. Dominus Consortium</a:t>
            </a:r>
            <a:endParaRPr lang="en-US" dirty="0"/>
          </a:p>
        </p:txBody>
      </p:sp>
      <p:sp>
        <p:nvSpPr>
          <p:cNvPr id="11268" name="TextBox 8"/>
          <p:cNvSpPr txBox="1">
            <a:spLocks noChangeArrowheads="1"/>
          </p:cNvSpPr>
          <p:nvPr/>
        </p:nvSpPr>
        <p:spPr bwMode="auto">
          <a:xfrm>
            <a:off x="1652588" y="5510213"/>
            <a:ext cx="10715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r-Latn-CS">
              <a:latin typeface="Calibri" pitchFamily="34" charset="0"/>
            </a:endParaRPr>
          </a:p>
        </p:txBody>
      </p:sp>
      <p:pic>
        <p:nvPicPr>
          <p:cNvPr id="11269" name="Picture 9" descr="images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88300" y="285750"/>
            <a:ext cx="80962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10" descr="Untitled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813" y="6072188"/>
            <a:ext cx="695325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1" name="Picture 11" descr="Untitled 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8" y="571500"/>
            <a:ext cx="7810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2" name="Picture 12" descr="U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8125" y="5929313"/>
            <a:ext cx="8191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928813" y="2000250"/>
            <a:ext cx="4786312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4800" b="1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11274" name="Rectangle 10"/>
          <p:cNvSpPr>
            <a:spLocks noChangeArrowheads="1"/>
          </p:cNvSpPr>
          <p:nvPr/>
        </p:nvSpPr>
        <p:spPr bwMode="auto">
          <a:xfrm>
            <a:off x="1214438" y="1857375"/>
            <a:ext cx="6858000" cy="354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>
              <a:buFont typeface="Arial" charset="0"/>
              <a:buChar char="•"/>
            </a:pPr>
            <a:r>
              <a:rPr lang="en-US" sz="2800" b="1">
                <a:solidFill>
                  <a:srgbClr val="17375E"/>
                </a:solidFill>
                <a:latin typeface="Calibri" pitchFamily="34" charset="0"/>
                <a:ea typeface="Calibri" pitchFamily="34" charset="0"/>
                <a:cs typeface="Arial" charset="0"/>
              </a:rPr>
              <a:t>Porodice</a:t>
            </a:r>
            <a:endParaRPr lang="en-US" sz="2800">
              <a:solidFill>
                <a:srgbClr val="17375E"/>
              </a:solidFill>
              <a:latin typeface="Calibri" pitchFamily="34" charset="0"/>
              <a:ea typeface="Calibri" pitchFamily="34" charset="0"/>
              <a:cs typeface="Arial" charset="0"/>
            </a:endParaRPr>
          </a:p>
          <a:p>
            <a:pPr algn="just" eaLnBrk="0" hangingPunct="0"/>
            <a:endParaRPr lang="en-US" sz="2800">
              <a:solidFill>
                <a:srgbClr val="17375E"/>
              </a:solidFill>
              <a:latin typeface="Calibri" pitchFamily="34" charset="0"/>
              <a:ea typeface="Calibri" pitchFamily="34" charset="0"/>
              <a:cs typeface="Arial" charset="0"/>
            </a:endParaRPr>
          </a:p>
          <a:p>
            <a:pPr algn="just" eaLnBrk="0" hangingPunct="0"/>
            <a:r>
              <a:rPr lang="en-US" sz="2800">
                <a:solidFill>
                  <a:srgbClr val="17375E"/>
                </a:solidFill>
                <a:latin typeface="Calibri" pitchFamily="34" charset="0"/>
                <a:ea typeface="Calibri" pitchFamily="34" charset="0"/>
                <a:cs typeface="Arial" charset="0"/>
              </a:rPr>
              <a:t>Sa djecom i njihovim porodicama izgrađujemo odnos uzajamnog povjerenja i poštujemo njihovu ličnost i potrebe. Porodicama djece pružamo kontinuriranu podršku i savjetovanje, kroz individualni rad ili grupe podrške.</a:t>
            </a:r>
            <a:endParaRPr lang="en-US" sz="2800">
              <a:solidFill>
                <a:srgbClr val="17375E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357188"/>
            <a:ext cx="91440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2200" b="1" dirty="0" smtClean="0"/>
              <a:t>EU Montenegro Inclusive Education Services Project (EU - MIESP)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3000" y="6000750"/>
            <a:ext cx="7000875" cy="720725"/>
          </a:xfrm>
        </p:spPr>
        <p:txBody>
          <a:bodyPr/>
          <a:lstStyle/>
          <a:p>
            <a:pPr>
              <a:tabLst>
                <a:tab pos="2971800" algn="ctr"/>
                <a:tab pos="5943600" algn="r"/>
                <a:tab pos="2971800" algn="ctr"/>
                <a:tab pos="5715000" algn="l"/>
                <a:tab pos="5829300" algn="r"/>
                <a:tab pos="5943600" algn="r"/>
                <a:tab pos="6000750" algn="l"/>
              </a:tabLst>
              <a:defRPr/>
            </a:pPr>
            <a:r>
              <a:rPr lang="en-US" b="1" dirty="0">
                <a:latin typeface="Arial"/>
                <a:ea typeface="Calibri"/>
                <a:cs typeface="Times New Roman"/>
              </a:rPr>
              <a:t>An European Union funded project managed by the EU Delegation to Montenegro and implemented by S.I.C.I. Dominus Consortium</a:t>
            </a:r>
            <a:endParaRPr lang="en-US" dirty="0"/>
          </a:p>
        </p:txBody>
      </p:sp>
      <p:sp>
        <p:nvSpPr>
          <p:cNvPr id="12292" name="TextBox 8"/>
          <p:cNvSpPr txBox="1">
            <a:spLocks noChangeArrowheads="1"/>
          </p:cNvSpPr>
          <p:nvPr/>
        </p:nvSpPr>
        <p:spPr bwMode="auto">
          <a:xfrm>
            <a:off x="1652588" y="5510213"/>
            <a:ext cx="10715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r-Latn-CS">
              <a:latin typeface="Calibri" pitchFamily="34" charset="0"/>
            </a:endParaRPr>
          </a:p>
        </p:txBody>
      </p:sp>
      <p:pic>
        <p:nvPicPr>
          <p:cNvPr id="12293" name="Picture 9" descr="images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88300" y="285750"/>
            <a:ext cx="80962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Picture 10" descr="Untitled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813" y="6072188"/>
            <a:ext cx="695325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5" name="Picture 11" descr="Untitled 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8" y="571500"/>
            <a:ext cx="7810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6" name="Picture 12" descr="U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8125" y="5929313"/>
            <a:ext cx="8191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928813" y="2000250"/>
            <a:ext cx="4786312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4800" b="1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12298" name="Rectangle 10"/>
          <p:cNvSpPr>
            <a:spLocks noChangeArrowheads="1"/>
          </p:cNvSpPr>
          <p:nvPr/>
        </p:nvSpPr>
        <p:spPr bwMode="auto">
          <a:xfrm>
            <a:off x="1071563" y="1357313"/>
            <a:ext cx="7072312" cy="4894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>
              <a:buFont typeface="Arial" pitchFamily="34" charset="0"/>
              <a:buChar char="•"/>
              <a:defRPr/>
            </a:pPr>
            <a:r>
              <a:rPr lang="en-US" sz="2400" b="1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Socijalne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i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zdravstvene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službe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just" eaLnBrk="0" hangingPunct="0">
              <a:defRPr/>
            </a:pP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algn="just" eaLnBrk="0" hangingPunct="0">
              <a:defRPr/>
            </a:pP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U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saradnji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sa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socijalnim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i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zdravstvenim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službama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pratimo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napredovanje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djece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,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uzimamo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u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obzir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prethodni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razvoj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i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socijalno-ekonomski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status. </a:t>
            </a:r>
          </a:p>
          <a:p>
            <a:pPr algn="just" eaLnBrk="0" hangingPunct="0">
              <a:defRPr/>
            </a:pP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  <a:defRPr/>
            </a:pPr>
            <a:r>
              <a:rPr lang="en-US" sz="2400" b="1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Centri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b="1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za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b="1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socijalni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b="1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rad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b="1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i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Biro </a:t>
            </a:r>
            <a:r>
              <a:rPr lang="en-US" sz="2400" b="1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za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b="1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zapošljavanje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algn="just">
              <a:defRPr/>
            </a:pPr>
            <a:endParaRPr lang="en-US" sz="24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algn="just">
              <a:defRPr/>
            </a:pP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Nakon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završenog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školovanja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u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saradnji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sa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Centrima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za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socijalni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rad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i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Biroom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za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zapošljavanje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vršimo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posredovanje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i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pomoć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pri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zapošljavanju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,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i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procjenu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radne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sposobnosti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. </a:t>
            </a:r>
          </a:p>
          <a:p>
            <a:pPr algn="just" eaLnBrk="0" hangingPunct="0">
              <a:defRPr/>
            </a:pP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357188"/>
            <a:ext cx="91440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2200" b="1" dirty="0" smtClean="0"/>
              <a:t>EU Montenegro Inclusive Education Services Project (EU - MIESP)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3000" y="6000750"/>
            <a:ext cx="7000875" cy="720725"/>
          </a:xfrm>
        </p:spPr>
        <p:txBody>
          <a:bodyPr/>
          <a:lstStyle/>
          <a:p>
            <a:pPr>
              <a:tabLst>
                <a:tab pos="2971800" algn="ctr"/>
                <a:tab pos="5943600" algn="r"/>
                <a:tab pos="2971800" algn="ctr"/>
                <a:tab pos="5715000" algn="l"/>
                <a:tab pos="5829300" algn="r"/>
                <a:tab pos="5943600" algn="r"/>
                <a:tab pos="6000750" algn="l"/>
              </a:tabLst>
              <a:defRPr/>
            </a:pPr>
            <a:r>
              <a:rPr lang="en-US" b="1" dirty="0">
                <a:latin typeface="Arial"/>
                <a:ea typeface="Calibri"/>
                <a:cs typeface="Times New Roman"/>
              </a:rPr>
              <a:t>An European Union funded project managed by the EU Delegation to Montenegro and implemented by S.I.C.I. Dominus Consortium</a:t>
            </a:r>
            <a:endParaRPr lang="en-US" dirty="0"/>
          </a:p>
        </p:txBody>
      </p:sp>
      <p:sp>
        <p:nvSpPr>
          <p:cNvPr id="13316" name="TextBox 8"/>
          <p:cNvSpPr txBox="1">
            <a:spLocks noChangeArrowheads="1"/>
          </p:cNvSpPr>
          <p:nvPr/>
        </p:nvSpPr>
        <p:spPr bwMode="auto">
          <a:xfrm>
            <a:off x="1652588" y="5510213"/>
            <a:ext cx="10715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r-Latn-CS">
              <a:latin typeface="Calibri" pitchFamily="34" charset="0"/>
            </a:endParaRPr>
          </a:p>
        </p:txBody>
      </p:sp>
      <p:pic>
        <p:nvPicPr>
          <p:cNvPr id="13317" name="Picture 9" descr="images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88300" y="285750"/>
            <a:ext cx="80962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10" descr="Untitled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813" y="6072188"/>
            <a:ext cx="695325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9" name="Picture 11" descr="Untitled 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8" y="571500"/>
            <a:ext cx="7810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0" name="Picture 12" descr="U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8125" y="5929313"/>
            <a:ext cx="8191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928813" y="2000250"/>
            <a:ext cx="4786312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4800" b="1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13322" name="Rectangle 10"/>
          <p:cNvSpPr>
            <a:spLocks noChangeArrowheads="1"/>
          </p:cNvSpPr>
          <p:nvPr/>
        </p:nvSpPr>
        <p:spPr bwMode="auto">
          <a:xfrm>
            <a:off x="1071563" y="1714500"/>
            <a:ext cx="7000875" cy="353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>
              <a:buFont typeface="Arial" charset="0"/>
              <a:buChar char="•"/>
            </a:pPr>
            <a:r>
              <a:rPr lang="en-US" sz="2000" b="1">
                <a:solidFill>
                  <a:srgbClr val="17375E"/>
                </a:solidFill>
                <a:latin typeface="Calibri" pitchFamily="34" charset="0"/>
                <a:ea typeface="Calibri" pitchFamily="34" charset="0"/>
                <a:cs typeface="Arial" charset="0"/>
              </a:rPr>
              <a:t>Šira društvena zajednica i druge institucije koje se bave djecom sa intelektualnim smetnjama u razvoju i autizmom</a:t>
            </a:r>
          </a:p>
          <a:p>
            <a:pPr algn="just">
              <a:buFont typeface="Arial" charset="0"/>
              <a:buChar char="•"/>
            </a:pPr>
            <a:endParaRPr lang="en-US" sz="2000">
              <a:solidFill>
                <a:srgbClr val="17375E"/>
              </a:solidFill>
              <a:latin typeface="Calibri" pitchFamily="34" charset="0"/>
              <a:ea typeface="Calibri" pitchFamily="34" charset="0"/>
              <a:cs typeface="Arial" charset="0"/>
            </a:endParaRPr>
          </a:p>
          <a:p>
            <a:pPr algn="just" eaLnBrk="0" hangingPunct="0"/>
            <a:r>
              <a:rPr lang="en-US" sz="2000">
                <a:solidFill>
                  <a:srgbClr val="17375E"/>
                </a:solidFill>
                <a:latin typeface="Calibri" pitchFamily="34" charset="0"/>
                <a:ea typeface="Calibri" pitchFamily="34" charset="0"/>
                <a:cs typeface="Arial" charset="0"/>
              </a:rPr>
              <a:t>Sarađujemo sa širom društvenom zajednicom i institucijama i organizacijama koje se bave djecom i osobama sa smetnjama u intelektualnom razvoju i autizmom, kao što su Ministarstva, drugi Resursni centri, dnevni centri, NVO, lokalna zajednica, mediji, fakulteti – iz zemlje i inostranstva, kao i predstavnici EU. Saradnju ostvarujemo kroz informisanje (putem flajera, prezentacije, medija), kroz različite projekte, kulturne i sportske manifestacije, kao i putem servisa.</a:t>
            </a:r>
            <a:endParaRPr lang="en-US" sz="2000">
              <a:solidFill>
                <a:srgbClr val="17375E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357188"/>
            <a:ext cx="91440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2200" b="1" dirty="0" smtClean="0"/>
              <a:t>EU Montenegro Inclusive Education Services Project (EU - MIESP)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3000" y="6000750"/>
            <a:ext cx="7000875" cy="720725"/>
          </a:xfrm>
        </p:spPr>
        <p:txBody>
          <a:bodyPr/>
          <a:lstStyle/>
          <a:p>
            <a:pPr>
              <a:tabLst>
                <a:tab pos="2971800" algn="ctr"/>
                <a:tab pos="5943600" algn="r"/>
                <a:tab pos="2971800" algn="ctr"/>
                <a:tab pos="5715000" algn="l"/>
                <a:tab pos="5829300" algn="r"/>
                <a:tab pos="5943600" algn="r"/>
                <a:tab pos="6000750" algn="l"/>
              </a:tabLst>
              <a:defRPr/>
            </a:pPr>
            <a:r>
              <a:rPr lang="en-US" b="1" dirty="0">
                <a:latin typeface="Arial"/>
                <a:ea typeface="Calibri"/>
                <a:cs typeface="Times New Roman"/>
              </a:rPr>
              <a:t>An European Union funded project managed by the EU Delegation to Montenegro and implemented by S.I.C.I. Dominus Consortium</a:t>
            </a:r>
            <a:endParaRPr lang="en-US" dirty="0"/>
          </a:p>
        </p:txBody>
      </p:sp>
      <p:sp>
        <p:nvSpPr>
          <p:cNvPr id="14340" name="TextBox 8"/>
          <p:cNvSpPr txBox="1">
            <a:spLocks noChangeArrowheads="1"/>
          </p:cNvSpPr>
          <p:nvPr/>
        </p:nvSpPr>
        <p:spPr bwMode="auto">
          <a:xfrm>
            <a:off x="1652588" y="5510213"/>
            <a:ext cx="10715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r-Latn-CS">
              <a:latin typeface="Calibri" pitchFamily="34" charset="0"/>
            </a:endParaRPr>
          </a:p>
        </p:txBody>
      </p:sp>
      <p:pic>
        <p:nvPicPr>
          <p:cNvPr id="14341" name="Picture 9" descr="images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88300" y="285750"/>
            <a:ext cx="80962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10" descr="Untitled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813" y="6072188"/>
            <a:ext cx="695325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Picture 11" descr="Untitled 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8" y="571500"/>
            <a:ext cx="7810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4" name="Picture 12" descr="U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8125" y="5929313"/>
            <a:ext cx="8191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5" name="TextBox 8"/>
          <p:cNvSpPr txBox="1">
            <a:spLocks noChangeArrowheads="1"/>
          </p:cNvSpPr>
          <p:nvPr/>
        </p:nvSpPr>
        <p:spPr bwMode="auto">
          <a:xfrm>
            <a:off x="4071938" y="314325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sr-Latn-CS"/>
          </a:p>
        </p:txBody>
      </p:sp>
      <p:pic>
        <p:nvPicPr>
          <p:cNvPr id="14346" name="Picture 10" descr="C:\Documents and Settings\Administrator\Desktop\prezentacija\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357188"/>
            <a:ext cx="91440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2200" b="1" dirty="0" smtClean="0"/>
              <a:t>EU Montenegro Inclusive Education Services Project (EU - MIESP)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3000" y="6000750"/>
            <a:ext cx="7000875" cy="720725"/>
          </a:xfrm>
        </p:spPr>
        <p:txBody>
          <a:bodyPr/>
          <a:lstStyle/>
          <a:p>
            <a:pPr>
              <a:tabLst>
                <a:tab pos="2971800" algn="ctr"/>
                <a:tab pos="5943600" algn="r"/>
                <a:tab pos="2971800" algn="ctr"/>
                <a:tab pos="5715000" algn="l"/>
                <a:tab pos="5829300" algn="r"/>
                <a:tab pos="5943600" algn="r"/>
                <a:tab pos="6000750" algn="l"/>
              </a:tabLst>
              <a:defRPr/>
            </a:pPr>
            <a:r>
              <a:rPr lang="en-US" b="1" dirty="0">
                <a:latin typeface="Arial"/>
                <a:ea typeface="Calibri"/>
                <a:cs typeface="Times New Roman"/>
              </a:rPr>
              <a:t>An European Union funded project managed by the EU Delegation to Montenegro and implemented by S.I.C.I. Dominus Consortium</a:t>
            </a:r>
            <a:endParaRPr lang="en-US" dirty="0"/>
          </a:p>
        </p:txBody>
      </p:sp>
      <p:sp>
        <p:nvSpPr>
          <p:cNvPr id="15364" name="TextBox 8"/>
          <p:cNvSpPr txBox="1">
            <a:spLocks noChangeArrowheads="1"/>
          </p:cNvSpPr>
          <p:nvPr/>
        </p:nvSpPr>
        <p:spPr bwMode="auto">
          <a:xfrm>
            <a:off x="1652588" y="5510213"/>
            <a:ext cx="10715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r-Latn-CS">
              <a:latin typeface="Calibri" pitchFamily="34" charset="0"/>
            </a:endParaRPr>
          </a:p>
        </p:txBody>
      </p:sp>
      <p:pic>
        <p:nvPicPr>
          <p:cNvPr id="15365" name="Picture 9" descr="images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88300" y="285750"/>
            <a:ext cx="80962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10" descr="Untitled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813" y="6072188"/>
            <a:ext cx="695325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11" descr="Untitled 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8" y="571500"/>
            <a:ext cx="7810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8" name="Picture 12" descr="U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8125" y="5929313"/>
            <a:ext cx="8191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9" name="TextBox 8"/>
          <p:cNvSpPr txBox="1">
            <a:spLocks noChangeArrowheads="1"/>
          </p:cNvSpPr>
          <p:nvPr/>
        </p:nvSpPr>
        <p:spPr bwMode="auto">
          <a:xfrm>
            <a:off x="4071938" y="314325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sr-Latn-CS"/>
          </a:p>
        </p:txBody>
      </p:sp>
      <p:sp>
        <p:nvSpPr>
          <p:cNvPr id="28" name="TextBox 27"/>
          <p:cNvSpPr txBox="1"/>
          <p:nvPr/>
        </p:nvSpPr>
        <p:spPr>
          <a:xfrm>
            <a:off x="1214438" y="1571625"/>
            <a:ext cx="6715125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endParaRPr lang="sr-Latn-CS" sz="4000" b="1" dirty="0">
              <a:solidFill>
                <a:schemeClr val="tx2">
                  <a:lumMod val="75000"/>
                </a:schemeClr>
              </a:solidFill>
            </a:endParaRPr>
          </a:p>
          <a:p>
            <a:pPr algn="ctr">
              <a:defRPr/>
            </a:pPr>
            <a:endParaRPr lang="sr-Latn-CS" sz="4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5371" name="Picture 10" descr="C:\Documents and Settings\Administrator\Desktop\prezentacija\2 psd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357188"/>
            <a:ext cx="91440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2200" b="1" dirty="0" smtClean="0"/>
              <a:t>EU Montenegro Inclusive Education Services Project (EU - MIESP)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3000" y="6000750"/>
            <a:ext cx="7000875" cy="720725"/>
          </a:xfrm>
        </p:spPr>
        <p:txBody>
          <a:bodyPr/>
          <a:lstStyle/>
          <a:p>
            <a:pPr>
              <a:tabLst>
                <a:tab pos="2971800" algn="ctr"/>
                <a:tab pos="5943600" algn="r"/>
                <a:tab pos="2971800" algn="ctr"/>
                <a:tab pos="5715000" algn="l"/>
                <a:tab pos="5829300" algn="r"/>
                <a:tab pos="5943600" algn="r"/>
                <a:tab pos="6000750" algn="l"/>
              </a:tabLst>
              <a:defRPr/>
            </a:pPr>
            <a:r>
              <a:rPr lang="en-US" b="1" dirty="0">
                <a:latin typeface="Arial"/>
                <a:ea typeface="Calibri"/>
                <a:cs typeface="Times New Roman"/>
              </a:rPr>
              <a:t>An European Union funded project managed by the EU Delegation to Montenegro and implemented by S.I.C.I. Dominus Consortium</a:t>
            </a:r>
            <a:endParaRPr lang="en-US" dirty="0"/>
          </a:p>
        </p:txBody>
      </p:sp>
      <p:sp>
        <p:nvSpPr>
          <p:cNvPr id="16388" name="TextBox 8"/>
          <p:cNvSpPr txBox="1">
            <a:spLocks noChangeArrowheads="1"/>
          </p:cNvSpPr>
          <p:nvPr/>
        </p:nvSpPr>
        <p:spPr bwMode="auto">
          <a:xfrm>
            <a:off x="1652588" y="5510213"/>
            <a:ext cx="10715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r-Latn-CS">
              <a:latin typeface="Calibri" pitchFamily="34" charset="0"/>
            </a:endParaRPr>
          </a:p>
        </p:txBody>
      </p:sp>
      <p:pic>
        <p:nvPicPr>
          <p:cNvPr id="16389" name="Picture 9" descr="images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88300" y="285750"/>
            <a:ext cx="80962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10" descr="Untitled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813" y="6072188"/>
            <a:ext cx="695325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Picture 11" descr="Untitled 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8" y="571500"/>
            <a:ext cx="7810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2" name="Picture 12" descr="U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8125" y="5929313"/>
            <a:ext cx="8191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3" name="TextBox 8"/>
          <p:cNvSpPr txBox="1">
            <a:spLocks noChangeArrowheads="1"/>
          </p:cNvSpPr>
          <p:nvPr/>
        </p:nvSpPr>
        <p:spPr bwMode="auto">
          <a:xfrm>
            <a:off x="4071938" y="314325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sr-Latn-CS"/>
          </a:p>
        </p:txBody>
      </p:sp>
      <p:sp>
        <p:nvSpPr>
          <p:cNvPr id="28" name="TextBox 27"/>
          <p:cNvSpPr txBox="1"/>
          <p:nvPr/>
        </p:nvSpPr>
        <p:spPr>
          <a:xfrm>
            <a:off x="1214438" y="1571625"/>
            <a:ext cx="6715125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endParaRPr lang="sr-Latn-CS" sz="4000" b="1" dirty="0">
              <a:solidFill>
                <a:schemeClr val="tx2">
                  <a:lumMod val="75000"/>
                </a:schemeClr>
              </a:solidFill>
            </a:endParaRPr>
          </a:p>
          <a:p>
            <a:pPr algn="ctr">
              <a:defRPr/>
            </a:pPr>
            <a:endParaRPr lang="sr-Latn-CS" sz="4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642938" y="1928813"/>
            <a:ext cx="7786687" cy="375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/>
            <a:r>
              <a:rPr lang="en-GB" sz="2000" b="1">
                <a:solidFill>
                  <a:srgbClr val="17375E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PREZENTACIJA IMENA RESURSNOG CENTRA</a:t>
            </a:r>
          </a:p>
          <a:p>
            <a:pPr algn="ctr" eaLnBrk="0" hangingPunct="0"/>
            <a:r>
              <a:rPr lang="en-GB" sz="2000">
                <a:solidFill>
                  <a:srgbClr val="17375E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(ZAŠTO JE NAZIV TAKAV?)</a:t>
            </a:r>
            <a:endParaRPr lang="en-US" sz="2000">
              <a:solidFill>
                <a:srgbClr val="17375E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just" eaLnBrk="0" hangingPunct="0">
              <a:buFont typeface="Arial" charset="0"/>
              <a:buChar char="•"/>
            </a:pPr>
            <a:r>
              <a:rPr lang="en-GB" sz="2000">
                <a:solidFill>
                  <a:srgbClr val="17375E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RANIJI NAZIV USTANOVE BIO JE : CENTAR ZA OBRAZOVANJE I OSPOSOBLJIVANJE „1. JUN“.  </a:t>
            </a:r>
            <a:endParaRPr lang="en-US" sz="2000">
              <a:solidFill>
                <a:srgbClr val="17375E"/>
              </a:solidFill>
              <a:latin typeface="Calibri" pitchFamily="34" charset="0"/>
            </a:endParaRPr>
          </a:p>
          <a:p>
            <a:pPr algn="just" eaLnBrk="0" hangingPunct="0">
              <a:buFont typeface="Arial" charset="0"/>
              <a:buChar char="•"/>
            </a:pPr>
            <a:r>
              <a:rPr lang="en-GB" sz="2000">
                <a:solidFill>
                  <a:srgbClr val="17375E"/>
                </a:solidFill>
                <a:latin typeface="Calibri" pitchFamily="34" charset="0"/>
                <a:cs typeface="Calibri" pitchFamily="34" charset="0"/>
              </a:rPr>
              <a:t> U RANIJEM NAZIVU USTANOVE  AKCENAT  JE  BIO NA DJELATNOST  KOJU OBAVLJAMO.</a:t>
            </a:r>
            <a:endParaRPr lang="en-US" sz="2000">
              <a:solidFill>
                <a:srgbClr val="17375E"/>
              </a:solidFill>
              <a:latin typeface="Calibri" pitchFamily="34" charset="0"/>
            </a:endParaRPr>
          </a:p>
          <a:p>
            <a:pPr algn="just" eaLnBrk="0" hangingPunct="0">
              <a:buFont typeface="Arial" charset="0"/>
              <a:buChar char="•"/>
            </a:pPr>
            <a:r>
              <a:rPr lang="en-GB" sz="2000">
                <a:solidFill>
                  <a:srgbClr val="17375E"/>
                </a:solidFill>
                <a:latin typeface="Calibri" pitchFamily="34" charset="0"/>
                <a:cs typeface="Calibri" pitchFamily="34" charset="0"/>
              </a:rPr>
              <a:t> NOVI NAZIV USTANOVE  JE :.</a:t>
            </a:r>
            <a:r>
              <a:rPr lang="en-GB" sz="2000" b="1" u="sng">
                <a:solidFill>
                  <a:srgbClr val="17375E"/>
                </a:solidFill>
                <a:latin typeface="Calibri" pitchFamily="34" charset="0"/>
                <a:cs typeface="Calibri" pitchFamily="34" charset="0"/>
              </a:rPr>
              <a:t> RESURSNI CENTAR ZA DJECU I OSOBE SA INTELEKTUALNIM SMETNJAMA I AUTIZMOM „1. JUN“</a:t>
            </a:r>
            <a:endParaRPr lang="en-US" sz="2000">
              <a:solidFill>
                <a:srgbClr val="17375E"/>
              </a:solidFill>
              <a:latin typeface="Calibri" pitchFamily="34" charset="0"/>
            </a:endParaRPr>
          </a:p>
          <a:p>
            <a:pPr algn="just" eaLnBrk="0" hangingPunct="0"/>
            <a:r>
              <a:rPr lang="en-GB" sz="2000">
                <a:solidFill>
                  <a:srgbClr val="17375E"/>
                </a:solidFill>
                <a:latin typeface="Calibri" pitchFamily="34" charset="0"/>
                <a:cs typeface="Calibri" pitchFamily="34" charset="0"/>
              </a:rPr>
              <a:t>SKRAĆENO – </a:t>
            </a:r>
            <a:r>
              <a:rPr lang="en-GB" sz="2000" b="1" u="sng">
                <a:solidFill>
                  <a:srgbClr val="17375E"/>
                </a:solidFill>
                <a:latin typeface="Calibri" pitchFamily="34" charset="0"/>
                <a:cs typeface="Calibri" pitchFamily="34" charset="0"/>
              </a:rPr>
              <a:t>RESURSNI CENTAR „1. JUN“</a:t>
            </a:r>
            <a:endParaRPr lang="en-US" sz="2000" b="1" u="sng">
              <a:solidFill>
                <a:srgbClr val="17375E"/>
              </a:solidFill>
              <a:latin typeface="Calibri" pitchFamily="34" charset="0"/>
            </a:endParaRPr>
          </a:p>
          <a:p>
            <a:pPr algn="just" eaLnBrk="0" hangingPunct="0">
              <a:buFont typeface="Arial" charset="0"/>
              <a:buChar char="•"/>
            </a:pPr>
            <a:r>
              <a:rPr lang="en-GB" sz="2000">
                <a:solidFill>
                  <a:srgbClr val="17375E"/>
                </a:solidFill>
                <a:latin typeface="Calibri" pitchFamily="34" charset="0"/>
                <a:cs typeface="Calibri" pitchFamily="34" charset="0"/>
              </a:rPr>
              <a:t> U NOVOM NAZIVU  AKCENAT JE NA SMETNJAMA DJECE I OSOBA SA KOJIMA RADIMO.</a:t>
            </a:r>
            <a:endParaRPr lang="en-US" sz="2000">
              <a:solidFill>
                <a:srgbClr val="17375E"/>
              </a:solidFill>
              <a:latin typeface="Calibri" pitchFamily="34" charset="0"/>
            </a:endParaRPr>
          </a:p>
          <a:p>
            <a:pPr eaLnBrk="0" hangingPunct="0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357188"/>
            <a:ext cx="91440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2200" b="1" dirty="0" smtClean="0"/>
              <a:t>EU Montenegro Inclusive Education Services Project (EU - MIESP)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3000" y="6000750"/>
            <a:ext cx="7000875" cy="720725"/>
          </a:xfrm>
        </p:spPr>
        <p:txBody>
          <a:bodyPr/>
          <a:lstStyle/>
          <a:p>
            <a:pPr>
              <a:tabLst>
                <a:tab pos="2971800" algn="ctr"/>
                <a:tab pos="5943600" algn="r"/>
                <a:tab pos="2971800" algn="ctr"/>
                <a:tab pos="5715000" algn="l"/>
                <a:tab pos="5829300" algn="r"/>
                <a:tab pos="5943600" algn="r"/>
                <a:tab pos="6000750" algn="l"/>
              </a:tabLst>
              <a:defRPr/>
            </a:pPr>
            <a:r>
              <a:rPr lang="en-US" b="1" dirty="0">
                <a:latin typeface="Arial"/>
                <a:ea typeface="Calibri"/>
                <a:cs typeface="Times New Roman"/>
              </a:rPr>
              <a:t>An European Union funded project managed by the EU Delegation to Montenegro and implemented by S.I.C.I. Dominus Consortium</a:t>
            </a:r>
            <a:endParaRPr lang="en-US" dirty="0"/>
          </a:p>
        </p:txBody>
      </p:sp>
      <p:sp>
        <p:nvSpPr>
          <p:cNvPr id="17412" name="TextBox 8"/>
          <p:cNvSpPr txBox="1">
            <a:spLocks noChangeArrowheads="1"/>
          </p:cNvSpPr>
          <p:nvPr/>
        </p:nvSpPr>
        <p:spPr bwMode="auto">
          <a:xfrm>
            <a:off x="1652588" y="5510213"/>
            <a:ext cx="10715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r-Latn-CS">
              <a:latin typeface="Calibri" pitchFamily="34" charset="0"/>
            </a:endParaRPr>
          </a:p>
        </p:txBody>
      </p:sp>
      <p:pic>
        <p:nvPicPr>
          <p:cNvPr id="17413" name="Picture 9" descr="images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88300" y="285750"/>
            <a:ext cx="80962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10" descr="Untitled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813" y="6072188"/>
            <a:ext cx="695325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5" name="Picture 11" descr="Untitled 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8" y="571500"/>
            <a:ext cx="7810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6" name="Picture 12" descr="U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8125" y="5929313"/>
            <a:ext cx="8191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7" name="TextBox 8"/>
          <p:cNvSpPr txBox="1">
            <a:spLocks noChangeArrowheads="1"/>
          </p:cNvSpPr>
          <p:nvPr/>
        </p:nvSpPr>
        <p:spPr bwMode="auto">
          <a:xfrm>
            <a:off x="4071938" y="314325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sr-Latn-CS"/>
          </a:p>
        </p:txBody>
      </p:sp>
      <p:sp>
        <p:nvSpPr>
          <p:cNvPr id="28" name="TextBox 27"/>
          <p:cNvSpPr txBox="1"/>
          <p:nvPr/>
        </p:nvSpPr>
        <p:spPr>
          <a:xfrm>
            <a:off x="1214438" y="1571625"/>
            <a:ext cx="6715125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endParaRPr lang="sr-Latn-CS" sz="4000" b="1" dirty="0">
              <a:solidFill>
                <a:schemeClr val="tx2">
                  <a:lumMod val="75000"/>
                </a:schemeClr>
              </a:solidFill>
            </a:endParaRPr>
          </a:p>
          <a:p>
            <a:pPr algn="ctr">
              <a:defRPr/>
            </a:pPr>
            <a:endParaRPr lang="sr-Latn-CS" sz="4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7419" name="Picture 10" descr="C:\Documents and Settings\Administrator\Desktop\prezentacija\3 psd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357188" y="0"/>
            <a:ext cx="95011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357188"/>
            <a:ext cx="91440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2200" b="1" dirty="0" smtClean="0"/>
              <a:t>EU Montenegro Inclusive Education Services Project (EU - MIESP)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3000" y="6000750"/>
            <a:ext cx="7000875" cy="720725"/>
          </a:xfrm>
        </p:spPr>
        <p:txBody>
          <a:bodyPr/>
          <a:lstStyle/>
          <a:p>
            <a:pPr>
              <a:tabLst>
                <a:tab pos="2971800" algn="ctr"/>
                <a:tab pos="5943600" algn="r"/>
                <a:tab pos="2971800" algn="ctr"/>
                <a:tab pos="5715000" algn="l"/>
                <a:tab pos="5829300" algn="r"/>
                <a:tab pos="5943600" algn="r"/>
                <a:tab pos="6000750" algn="l"/>
              </a:tabLst>
              <a:defRPr/>
            </a:pPr>
            <a:r>
              <a:rPr lang="en-US" b="1" dirty="0">
                <a:latin typeface="Arial"/>
                <a:ea typeface="Calibri"/>
                <a:cs typeface="Times New Roman"/>
              </a:rPr>
              <a:t>An European Union funded project managed by the EU Delegation to Montenegro and implemented by S.I.C.I. Dominus Consortium</a:t>
            </a:r>
            <a:endParaRPr lang="en-US" dirty="0"/>
          </a:p>
        </p:txBody>
      </p:sp>
      <p:sp>
        <p:nvSpPr>
          <p:cNvPr id="18436" name="TextBox 8"/>
          <p:cNvSpPr txBox="1">
            <a:spLocks noChangeArrowheads="1"/>
          </p:cNvSpPr>
          <p:nvPr/>
        </p:nvSpPr>
        <p:spPr bwMode="auto">
          <a:xfrm>
            <a:off x="1652588" y="5510213"/>
            <a:ext cx="10715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r-Latn-CS">
              <a:latin typeface="Calibri" pitchFamily="34" charset="0"/>
            </a:endParaRPr>
          </a:p>
        </p:txBody>
      </p:sp>
      <p:pic>
        <p:nvPicPr>
          <p:cNvPr id="18437" name="Picture 9" descr="images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88300" y="285750"/>
            <a:ext cx="80962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10" descr="Untitled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813" y="6072188"/>
            <a:ext cx="695325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9" name="Picture 11" descr="Untitled 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8" y="571500"/>
            <a:ext cx="7810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0" name="Picture 12" descr="U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8125" y="5929313"/>
            <a:ext cx="8191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1" name="TextBox 8"/>
          <p:cNvSpPr txBox="1">
            <a:spLocks noChangeArrowheads="1"/>
          </p:cNvSpPr>
          <p:nvPr/>
        </p:nvSpPr>
        <p:spPr bwMode="auto">
          <a:xfrm>
            <a:off x="4071938" y="314325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sr-Latn-CS"/>
          </a:p>
        </p:txBody>
      </p:sp>
      <p:sp>
        <p:nvSpPr>
          <p:cNvPr id="28" name="TextBox 27"/>
          <p:cNvSpPr txBox="1"/>
          <p:nvPr/>
        </p:nvSpPr>
        <p:spPr>
          <a:xfrm>
            <a:off x="1214438" y="1571625"/>
            <a:ext cx="6715125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endParaRPr lang="sr-Latn-CS" sz="4000" b="1" dirty="0">
              <a:solidFill>
                <a:schemeClr val="tx2">
                  <a:lumMod val="75000"/>
                </a:schemeClr>
              </a:solidFill>
            </a:endParaRPr>
          </a:p>
          <a:p>
            <a:pPr algn="ctr">
              <a:defRPr/>
            </a:pPr>
            <a:endParaRPr lang="sr-Latn-CS" sz="4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8443" name="Picture 10" descr="C:\Documents and Settings\Administrator\Desktop\prezentacija\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357188"/>
            <a:ext cx="91440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2200" b="1" dirty="0" smtClean="0"/>
              <a:t>EU Montenegro Inclusive Education Services Project (EU - MIESP)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3000" y="6000750"/>
            <a:ext cx="7000875" cy="720725"/>
          </a:xfrm>
        </p:spPr>
        <p:txBody>
          <a:bodyPr/>
          <a:lstStyle/>
          <a:p>
            <a:pPr>
              <a:tabLst>
                <a:tab pos="2971800" algn="ctr"/>
                <a:tab pos="5943600" algn="r"/>
                <a:tab pos="2971800" algn="ctr"/>
                <a:tab pos="5715000" algn="l"/>
                <a:tab pos="5829300" algn="r"/>
                <a:tab pos="5943600" algn="r"/>
                <a:tab pos="6000750" algn="l"/>
              </a:tabLst>
              <a:defRPr/>
            </a:pPr>
            <a:r>
              <a:rPr lang="en-US" b="1" dirty="0">
                <a:latin typeface="Arial"/>
                <a:ea typeface="Calibri"/>
                <a:cs typeface="Times New Roman"/>
              </a:rPr>
              <a:t>An European Union funded project managed by the EU Delegation to Montenegro and implemented by S.I.C.I. Dominus Consortium</a:t>
            </a:r>
            <a:endParaRPr lang="en-US" dirty="0"/>
          </a:p>
        </p:txBody>
      </p:sp>
      <p:sp>
        <p:nvSpPr>
          <p:cNvPr id="19460" name="TextBox 8"/>
          <p:cNvSpPr txBox="1">
            <a:spLocks noChangeArrowheads="1"/>
          </p:cNvSpPr>
          <p:nvPr/>
        </p:nvSpPr>
        <p:spPr bwMode="auto">
          <a:xfrm>
            <a:off x="1652588" y="5510213"/>
            <a:ext cx="10715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r-Latn-CS">
              <a:latin typeface="Calibri" pitchFamily="34" charset="0"/>
            </a:endParaRPr>
          </a:p>
        </p:txBody>
      </p:sp>
      <p:pic>
        <p:nvPicPr>
          <p:cNvPr id="19461" name="Picture 9" descr="images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88300" y="285750"/>
            <a:ext cx="80962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Picture 10" descr="Untitled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813" y="6072188"/>
            <a:ext cx="695325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3" name="Picture 11" descr="Untitled 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8" y="571500"/>
            <a:ext cx="7810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4" name="Picture 12" descr="U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8125" y="5929313"/>
            <a:ext cx="8191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5" name="TextBox 8"/>
          <p:cNvSpPr txBox="1">
            <a:spLocks noChangeArrowheads="1"/>
          </p:cNvSpPr>
          <p:nvPr/>
        </p:nvSpPr>
        <p:spPr bwMode="auto">
          <a:xfrm>
            <a:off x="4071938" y="314325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sr-Latn-CS"/>
          </a:p>
        </p:txBody>
      </p:sp>
      <p:sp>
        <p:nvSpPr>
          <p:cNvPr id="28" name="TextBox 27"/>
          <p:cNvSpPr txBox="1"/>
          <p:nvPr/>
        </p:nvSpPr>
        <p:spPr>
          <a:xfrm>
            <a:off x="1214438" y="1571625"/>
            <a:ext cx="6715125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endParaRPr lang="sr-Latn-CS" sz="4000" b="1" dirty="0">
              <a:solidFill>
                <a:schemeClr val="tx2">
                  <a:lumMod val="75000"/>
                </a:schemeClr>
              </a:solidFill>
            </a:endParaRPr>
          </a:p>
          <a:p>
            <a:pPr algn="ctr">
              <a:defRPr/>
            </a:pPr>
            <a:endParaRPr lang="sr-Latn-CS" sz="4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9467" name="Picture 10" descr="C:\Documents and Settings\Administrator\Desktop\prezentacija\5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000250" y="0"/>
            <a:ext cx="51958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357188"/>
            <a:ext cx="91440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2200" b="1" dirty="0" smtClean="0"/>
              <a:t>EU Montenegro Inclusive Education Services Project (EU - MIESP)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3000" y="6000750"/>
            <a:ext cx="7000875" cy="720725"/>
          </a:xfrm>
        </p:spPr>
        <p:txBody>
          <a:bodyPr/>
          <a:lstStyle/>
          <a:p>
            <a:pPr>
              <a:tabLst>
                <a:tab pos="2971800" algn="ctr"/>
                <a:tab pos="5943600" algn="r"/>
                <a:tab pos="2971800" algn="ctr"/>
                <a:tab pos="5715000" algn="l"/>
                <a:tab pos="5829300" algn="r"/>
                <a:tab pos="5943600" algn="r"/>
                <a:tab pos="6000750" algn="l"/>
              </a:tabLst>
              <a:defRPr/>
            </a:pPr>
            <a:r>
              <a:rPr lang="en-US" b="1" dirty="0">
                <a:latin typeface="Arial"/>
                <a:ea typeface="Calibri"/>
                <a:cs typeface="Times New Roman"/>
              </a:rPr>
              <a:t>An European Union funded project managed by the EU Delegation to Montenegro and implemented by S.I.C.I. Dominus Consortium</a:t>
            </a:r>
            <a:endParaRPr lang="en-US" dirty="0"/>
          </a:p>
        </p:txBody>
      </p:sp>
      <p:sp>
        <p:nvSpPr>
          <p:cNvPr id="20484" name="TextBox 8"/>
          <p:cNvSpPr txBox="1">
            <a:spLocks noChangeArrowheads="1"/>
          </p:cNvSpPr>
          <p:nvPr/>
        </p:nvSpPr>
        <p:spPr bwMode="auto">
          <a:xfrm>
            <a:off x="1652588" y="5510213"/>
            <a:ext cx="10715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r-Latn-CS">
              <a:latin typeface="Calibri" pitchFamily="34" charset="0"/>
            </a:endParaRPr>
          </a:p>
        </p:txBody>
      </p:sp>
      <p:pic>
        <p:nvPicPr>
          <p:cNvPr id="20485" name="Picture 9" descr="images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88300" y="285750"/>
            <a:ext cx="80962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10" descr="Untitled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813" y="6072188"/>
            <a:ext cx="695325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Picture 11" descr="Untitled 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8" y="571500"/>
            <a:ext cx="7810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8" name="Picture 12" descr="U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8125" y="5929313"/>
            <a:ext cx="8191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9" name="TextBox 8"/>
          <p:cNvSpPr txBox="1">
            <a:spLocks noChangeArrowheads="1"/>
          </p:cNvSpPr>
          <p:nvPr/>
        </p:nvSpPr>
        <p:spPr bwMode="auto">
          <a:xfrm>
            <a:off x="4071938" y="314325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sr-Latn-CS"/>
          </a:p>
        </p:txBody>
      </p:sp>
      <p:sp>
        <p:nvSpPr>
          <p:cNvPr id="28" name="TextBox 27"/>
          <p:cNvSpPr txBox="1"/>
          <p:nvPr/>
        </p:nvSpPr>
        <p:spPr>
          <a:xfrm>
            <a:off x="1214438" y="1571625"/>
            <a:ext cx="6715125" cy="1970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endParaRPr lang="sr-Latn-CS" sz="4000" b="1" dirty="0">
              <a:solidFill>
                <a:schemeClr val="tx2">
                  <a:lumMod val="75000"/>
                </a:schemeClr>
              </a:solidFill>
            </a:endParaRPr>
          </a:p>
          <a:p>
            <a:pPr algn="ctr">
              <a:defRPr/>
            </a:pPr>
            <a:endParaRPr lang="sr-Latn-CS" sz="4000" b="1" dirty="0">
              <a:solidFill>
                <a:schemeClr val="tx2">
                  <a:lumMod val="75000"/>
                </a:schemeClr>
              </a:solidFill>
            </a:endParaRPr>
          </a:p>
          <a:p>
            <a:pPr algn="ctr">
              <a:defRPr/>
            </a:pPr>
            <a:endParaRPr lang="sr-Latn-CS" sz="1400" u="sng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r">
              <a:defRPr/>
            </a:pPr>
            <a:endParaRPr lang="sr-Latn-CS" sz="1400" u="sng" dirty="0">
              <a:solidFill>
                <a:schemeClr val="tx2">
                  <a:lumMod val="75000"/>
                </a:schemeClr>
              </a:solidFill>
            </a:endParaRPr>
          </a:p>
          <a:p>
            <a:pPr algn="r">
              <a:defRPr/>
            </a:pPr>
            <a:r>
              <a:rPr lang="sr-Latn-CS" sz="1400" u="sng" dirty="0"/>
              <a:t> </a:t>
            </a:r>
            <a:endParaRPr lang="en-US" sz="1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0491" name="Picture 10" descr="C:\Documents and Settings\Administrator\Desktop\prezentacija\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357188"/>
            <a:ext cx="91440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2200" b="1" dirty="0" smtClean="0"/>
              <a:t>EU Montenegro Inclusive Education Services Project (EU - MIESP)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3000" y="6000750"/>
            <a:ext cx="7000875" cy="720725"/>
          </a:xfrm>
        </p:spPr>
        <p:txBody>
          <a:bodyPr/>
          <a:lstStyle/>
          <a:p>
            <a:pPr>
              <a:tabLst>
                <a:tab pos="2971800" algn="ctr"/>
                <a:tab pos="5943600" algn="r"/>
                <a:tab pos="2971800" algn="ctr"/>
                <a:tab pos="5715000" algn="l"/>
                <a:tab pos="5829300" algn="r"/>
                <a:tab pos="5943600" algn="r"/>
                <a:tab pos="6000750" algn="l"/>
              </a:tabLst>
              <a:defRPr/>
            </a:pPr>
            <a:r>
              <a:rPr lang="en-US" b="1" dirty="0">
                <a:latin typeface="Arial"/>
                <a:ea typeface="Calibri"/>
                <a:cs typeface="Times New Roman"/>
              </a:rPr>
              <a:t>An European Union funded project managed by the EU Delegation to Montenegro and implemented by S.I.C.I. Dominus Consortium</a:t>
            </a:r>
            <a:endParaRPr lang="en-US" dirty="0"/>
          </a:p>
        </p:txBody>
      </p:sp>
      <p:sp>
        <p:nvSpPr>
          <p:cNvPr id="21508" name="TextBox 8"/>
          <p:cNvSpPr txBox="1">
            <a:spLocks noChangeArrowheads="1"/>
          </p:cNvSpPr>
          <p:nvPr/>
        </p:nvSpPr>
        <p:spPr bwMode="auto">
          <a:xfrm>
            <a:off x="1652588" y="5510213"/>
            <a:ext cx="10715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r-Latn-CS">
              <a:latin typeface="Calibri" pitchFamily="34" charset="0"/>
            </a:endParaRPr>
          </a:p>
        </p:txBody>
      </p:sp>
      <p:pic>
        <p:nvPicPr>
          <p:cNvPr id="21509" name="Picture 9" descr="images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88300" y="285750"/>
            <a:ext cx="80962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10" descr="Untitled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813" y="6072188"/>
            <a:ext cx="695325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1" name="Picture 11" descr="Untitled 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8" y="571500"/>
            <a:ext cx="7810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2" name="Picture 12" descr="U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8125" y="5929313"/>
            <a:ext cx="8191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3" name="TextBox 8"/>
          <p:cNvSpPr txBox="1">
            <a:spLocks noChangeArrowheads="1"/>
          </p:cNvSpPr>
          <p:nvPr/>
        </p:nvSpPr>
        <p:spPr bwMode="auto">
          <a:xfrm>
            <a:off x="4071938" y="314325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sr-Latn-CS"/>
          </a:p>
        </p:txBody>
      </p:sp>
      <p:sp>
        <p:nvSpPr>
          <p:cNvPr id="28" name="TextBox 27"/>
          <p:cNvSpPr txBox="1"/>
          <p:nvPr/>
        </p:nvSpPr>
        <p:spPr>
          <a:xfrm>
            <a:off x="1214438" y="1571625"/>
            <a:ext cx="6715125" cy="1970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endParaRPr lang="sr-Latn-CS" sz="4000" b="1" dirty="0">
              <a:solidFill>
                <a:schemeClr val="tx2">
                  <a:lumMod val="75000"/>
                </a:schemeClr>
              </a:solidFill>
            </a:endParaRPr>
          </a:p>
          <a:p>
            <a:pPr algn="ctr">
              <a:defRPr/>
            </a:pPr>
            <a:endParaRPr lang="sr-Latn-CS" sz="4000" b="1" dirty="0">
              <a:solidFill>
                <a:schemeClr val="tx2">
                  <a:lumMod val="75000"/>
                </a:schemeClr>
              </a:solidFill>
            </a:endParaRPr>
          </a:p>
          <a:p>
            <a:pPr algn="ctr">
              <a:defRPr/>
            </a:pPr>
            <a:endParaRPr lang="sr-Latn-CS" sz="1400" u="sng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r">
              <a:defRPr/>
            </a:pPr>
            <a:endParaRPr lang="sr-Latn-CS" sz="1400" u="sng" dirty="0">
              <a:solidFill>
                <a:schemeClr val="tx2">
                  <a:lumMod val="75000"/>
                </a:schemeClr>
              </a:solidFill>
            </a:endParaRPr>
          </a:p>
          <a:p>
            <a:pPr algn="r">
              <a:defRPr/>
            </a:pPr>
            <a:r>
              <a:rPr lang="sr-Latn-CS" sz="1400" u="sng" dirty="0"/>
              <a:t> </a:t>
            </a:r>
            <a:endParaRPr lang="en-US" sz="1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1515" name="Picture 10" descr="C:\Documents and Settings\Administrator\Desktop\prezentacija\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357188"/>
            <a:ext cx="91440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2200" b="1" dirty="0" smtClean="0"/>
              <a:t>EU Montenegro Inclusive Education Services Project (EU - MIESP)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3000" y="6000750"/>
            <a:ext cx="7000875" cy="720725"/>
          </a:xfrm>
        </p:spPr>
        <p:txBody>
          <a:bodyPr/>
          <a:lstStyle/>
          <a:p>
            <a:pPr>
              <a:tabLst>
                <a:tab pos="2971800" algn="ctr"/>
                <a:tab pos="5943600" algn="r"/>
                <a:tab pos="2971800" algn="ctr"/>
                <a:tab pos="5715000" algn="l"/>
                <a:tab pos="5829300" algn="r"/>
                <a:tab pos="5943600" algn="r"/>
                <a:tab pos="6000750" algn="l"/>
              </a:tabLst>
              <a:defRPr/>
            </a:pPr>
            <a:r>
              <a:rPr lang="en-US" b="1" dirty="0">
                <a:latin typeface="Arial"/>
                <a:ea typeface="Calibri"/>
                <a:cs typeface="Times New Roman"/>
              </a:rPr>
              <a:t>An European Union funded project managed by the EU Delegation to Montenegro and implemented by S.I.C.I. Dominus Consortium</a:t>
            </a:r>
            <a:endParaRPr lang="en-US" dirty="0"/>
          </a:p>
        </p:txBody>
      </p:sp>
      <p:sp>
        <p:nvSpPr>
          <p:cNvPr id="22532" name="TextBox 8"/>
          <p:cNvSpPr txBox="1">
            <a:spLocks noChangeArrowheads="1"/>
          </p:cNvSpPr>
          <p:nvPr/>
        </p:nvSpPr>
        <p:spPr bwMode="auto">
          <a:xfrm>
            <a:off x="1652588" y="5510213"/>
            <a:ext cx="10715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r-Latn-CS">
              <a:latin typeface="Calibri" pitchFamily="34" charset="0"/>
            </a:endParaRPr>
          </a:p>
        </p:txBody>
      </p:sp>
      <p:pic>
        <p:nvPicPr>
          <p:cNvPr id="22533" name="Picture 9" descr="images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88300" y="285750"/>
            <a:ext cx="80962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10" descr="Untitled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813" y="6072188"/>
            <a:ext cx="695325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5" name="Picture 11" descr="Untitled 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8" y="571500"/>
            <a:ext cx="7810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6" name="Picture 12" descr="U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8125" y="5929313"/>
            <a:ext cx="8191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7" name="TextBox 8"/>
          <p:cNvSpPr txBox="1">
            <a:spLocks noChangeArrowheads="1"/>
          </p:cNvSpPr>
          <p:nvPr/>
        </p:nvSpPr>
        <p:spPr bwMode="auto">
          <a:xfrm>
            <a:off x="4071938" y="314325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sr-Latn-CS"/>
          </a:p>
        </p:txBody>
      </p:sp>
      <p:sp>
        <p:nvSpPr>
          <p:cNvPr id="28" name="TextBox 27"/>
          <p:cNvSpPr txBox="1"/>
          <p:nvPr/>
        </p:nvSpPr>
        <p:spPr>
          <a:xfrm>
            <a:off x="1214438" y="1571625"/>
            <a:ext cx="6715125" cy="46783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endParaRPr lang="sr-Latn-CS" sz="4000" b="1" dirty="0">
              <a:solidFill>
                <a:schemeClr val="tx2">
                  <a:lumMod val="75000"/>
                </a:schemeClr>
              </a:solidFill>
            </a:endParaRPr>
          </a:p>
          <a:p>
            <a:pPr algn="ctr">
              <a:defRPr/>
            </a:pPr>
            <a:endParaRPr lang="sr-Latn-CS" sz="4000" b="1" dirty="0">
              <a:solidFill>
                <a:schemeClr val="tx2">
                  <a:lumMod val="75000"/>
                </a:schemeClr>
              </a:solidFill>
            </a:endParaRPr>
          </a:p>
          <a:p>
            <a:pPr algn="ctr">
              <a:defRPr/>
            </a:pPr>
            <a:r>
              <a:rPr lang="sr-Latn-CS" sz="40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HVALA NA PAŽNJI!</a:t>
            </a:r>
          </a:p>
          <a:p>
            <a:pPr algn="ctr">
              <a:defRPr/>
            </a:pPr>
            <a:endParaRPr lang="sr-Latn-CS" sz="40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>
              <a:defRPr/>
            </a:pPr>
            <a:endParaRPr lang="sr-Latn-CS" sz="40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r">
              <a:defRPr/>
            </a:pPr>
            <a:r>
              <a:rPr lang="sr-Latn-CS" sz="1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Resursni c</a:t>
            </a:r>
            <a:r>
              <a:rPr lang="en-US" sz="1400" b="1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entar</a:t>
            </a: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sr-Latn-CS" sz="1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“1. JUN”, Podgorica</a:t>
            </a:r>
          </a:p>
          <a:p>
            <a:pPr algn="r">
              <a:defRPr/>
            </a:pP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A</a:t>
            </a:r>
            <a:r>
              <a:rPr lang="sr-Latn-CS" sz="1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dresa: </a:t>
            </a:r>
            <a:r>
              <a:rPr lang="sr-Latn-CS" sz="1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Princeze Ksenije  8</a:t>
            </a:r>
            <a:endParaRPr lang="en-US" sz="1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r">
              <a:defRPr/>
            </a:pPr>
            <a:r>
              <a:rPr lang="sr-Latn-CS" sz="1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Tel. </a:t>
            </a:r>
            <a:r>
              <a:rPr lang="sr-Latn-CS" sz="1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020/640-136</a:t>
            </a:r>
          </a:p>
          <a:p>
            <a:pPr algn="r">
              <a:defRPr/>
            </a:pP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E</a:t>
            </a:r>
            <a:r>
              <a:rPr lang="sr-Latn-CS" sz="1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-mail adresa: </a:t>
            </a:r>
            <a:r>
              <a:rPr lang="sr-Latn-CS" sz="1400" u="sng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hlinkClick r:id="rId6"/>
              </a:rPr>
              <a:t>centar1.jun</a:t>
            </a:r>
            <a:r>
              <a:rPr lang="en-US" sz="1400" u="sng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hlinkClick r:id="rId6"/>
              </a:rPr>
              <a:t>@t-</a:t>
            </a:r>
            <a:r>
              <a:rPr lang="en-US" sz="1400" u="sng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hlinkClick r:id="rId6"/>
              </a:rPr>
              <a:t>com.me</a:t>
            </a:r>
            <a:endParaRPr lang="en-US" sz="1400" u="sng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r">
              <a:defRPr/>
            </a:pPr>
            <a:r>
              <a:rPr lang="en-US" sz="1400" u="sng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hlinkClick r:id="rId7"/>
              </a:rPr>
              <a:t>http:</a:t>
            </a:r>
            <a:r>
              <a:rPr lang="sr-Latn-CS" sz="1400" u="sng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hlinkClick r:id="rId7"/>
              </a:rPr>
              <a:t>//centar1jun.me/index.html</a:t>
            </a:r>
            <a:endParaRPr lang="sr-Latn-CS" sz="1400" u="sng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r">
              <a:defRPr/>
            </a:pPr>
            <a:endParaRPr lang="sr-Latn-CS" sz="1400" u="sng" dirty="0">
              <a:solidFill>
                <a:schemeClr val="tx2">
                  <a:lumMod val="75000"/>
                </a:schemeClr>
              </a:solidFill>
            </a:endParaRPr>
          </a:p>
          <a:p>
            <a:pPr algn="r">
              <a:defRPr/>
            </a:pPr>
            <a:r>
              <a:rPr lang="sr-Latn-CS" sz="1400" u="sng" dirty="0"/>
              <a:t> </a:t>
            </a:r>
            <a:endParaRPr lang="en-US" sz="14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JU RC 1 JU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C3E5A4E6A510C4897475B495B53E1EE" ma:contentTypeVersion="0" ma:contentTypeDescription="Create a new document." ma:contentTypeScope="" ma:versionID="6a144bd931d3c81e951a3a744456e8f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351B5CDF-B030-45DC-8307-E8E2654B1452}"/>
</file>

<file path=customXml/itemProps2.xml><?xml version="1.0" encoding="utf-8"?>
<ds:datastoreItem xmlns:ds="http://schemas.openxmlformats.org/officeDocument/2006/customXml" ds:itemID="{D4800B37-74D9-4EF4-A0C2-7704BF08F84D}"/>
</file>

<file path=customXml/itemProps3.xml><?xml version="1.0" encoding="utf-8"?>
<ds:datastoreItem xmlns:ds="http://schemas.openxmlformats.org/officeDocument/2006/customXml" ds:itemID="{4D0EF183-98C7-47EA-B26A-A1A350FA0131}"/>
</file>

<file path=docProps/app.xml><?xml version="1.0" encoding="utf-8"?>
<Properties xmlns="http://schemas.openxmlformats.org/officeDocument/2006/extended-properties" xmlns:vt="http://schemas.openxmlformats.org/officeDocument/2006/docPropsVTypes">
  <Template>JU RC 1 JUN</Template>
  <TotalTime>126</TotalTime>
  <Words>1154</Words>
  <Application>Microsoft Office PowerPoint</Application>
  <PresentationFormat>On-screen Show (4:3)</PresentationFormat>
  <Paragraphs>112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Times New Roman</vt:lpstr>
      <vt:lpstr>JU RC 1 JUN</vt:lpstr>
      <vt:lpstr> EU Montenegro Inclusive Education Services Project (EU - MIESP) </vt:lpstr>
      <vt:lpstr> EU Montenegro Inclusive Education Services Project (EU - MIESP) </vt:lpstr>
      <vt:lpstr> EU Montenegro Inclusive Education Services Project (EU - MIESP) </vt:lpstr>
      <vt:lpstr> EU Montenegro Inclusive Education Services Project (EU - MIESP) </vt:lpstr>
      <vt:lpstr> EU Montenegro Inclusive Education Services Project (EU - MIESP) </vt:lpstr>
      <vt:lpstr> EU Montenegro Inclusive Education Services Project (EU - MIESP) </vt:lpstr>
      <vt:lpstr> EU Montenegro Inclusive Education Services Project (EU - MIESP) </vt:lpstr>
      <vt:lpstr> EU Montenegro Inclusive Education Services Project (EU - MIESP) </vt:lpstr>
      <vt:lpstr> EU Montenegro Inclusive Education Services Project (EU - MIESP) </vt:lpstr>
      <vt:lpstr> EU Montenegro Inclusive Education Services Project (EU - MIESP) </vt:lpstr>
      <vt:lpstr> EU Montenegro Inclusive Education Services Project (EU - MIESP) </vt:lpstr>
      <vt:lpstr> EU Montenegro Inclusive Education Services Project (EU - MIESP) </vt:lpstr>
      <vt:lpstr> EU Montenegro Inclusive Education Services Project (EU - MIESP) </vt:lpstr>
      <vt:lpstr> EU Montenegro Inclusive Education Services Project (EU - MIESP) </vt:lpstr>
      <vt:lpstr> EU Montenegro Inclusive Education Services Project (EU - MIESP) </vt:lpstr>
      <vt:lpstr> EU Montenegro Inclusive Education Services Project (EU - MIESP) </vt:lpstr>
      <vt:lpstr> EU Montenegro Inclusive Education Services Project (EU - MIESP) </vt:lpstr>
      <vt:lpstr> EU Montenegro Inclusive Education Services Project (EU - MIESP) </vt:lpstr>
      <vt:lpstr> EU Montenegro Inclusive Education Services Project (EU - MIESP) </vt:lpstr>
      <vt:lpstr> EU Montenegro Inclusive Education Services Project (EU - MIESP) 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 Resursni centar za obrazovanje i osposobljavanje 1. jun</dc:title>
  <dc:creator>Microsoft</dc:creator>
  <cp:lastModifiedBy>ivona.medjedovic</cp:lastModifiedBy>
  <cp:revision>9</cp:revision>
  <dcterms:created xsi:type="dcterms:W3CDTF">2012-07-03T20:36:35Z</dcterms:created>
  <dcterms:modified xsi:type="dcterms:W3CDTF">2014-10-13T12:49:49Z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0x0101008C3E5A4E6A510C4897475B495B53E1EE</vt:lpwstr>
  </property>
</Properties>
</file>