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9"/>
  </p:notesMasterIdLst>
  <p:sldIdLst>
    <p:sldId id="257" r:id="rId2"/>
    <p:sldId id="273" r:id="rId3"/>
    <p:sldId id="287" r:id="rId4"/>
    <p:sldId id="286" r:id="rId5"/>
    <p:sldId id="285" r:id="rId6"/>
    <p:sldId id="284" r:id="rId7"/>
    <p:sldId id="283" r:id="rId8"/>
    <p:sldId id="282" r:id="rId9"/>
    <p:sldId id="280" r:id="rId10"/>
    <p:sldId id="274" r:id="rId11"/>
    <p:sldId id="264" r:id="rId12"/>
    <p:sldId id="259" r:id="rId13"/>
    <p:sldId id="260" r:id="rId14"/>
    <p:sldId id="261" r:id="rId15"/>
    <p:sldId id="262" r:id="rId16"/>
    <p:sldId id="263" r:id="rId17"/>
    <p:sldId id="265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24" autoAdjust="0"/>
    <p:restoredTop sz="94576" autoAdjust="0"/>
  </p:normalViewPr>
  <p:slideViewPr>
    <p:cSldViewPr>
      <p:cViewPr varScale="1">
        <p:scale>
          <a:sx n="71" d="100"/>
          <a:sy n="71" d="100"/>
        </p:scale>
        <p:origin x="-151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E659B00-EB26-40A2-8CA7-5FEB9E740079}" type="datetimeFigureOut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6E795C5-4F43-4CD4-9B41-8763C7FB43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49D25-0E07-4592-B1BA-13BFABF004D7}" type="datetime1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 European Union funded project managed by the EU Delegation to Montenegro and implemented by S.I.C.I. Dominus Consortium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279BC-3888-4891-B913-6E9062113A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8FD07-3BF9-4A39-8C42-EA1369757E2C}" type="datetime1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 European Union funded project managed by the EU Delegation to Montenegro and implemented by S.I.C.I. Dominus Consortium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54047-A0F5-4D75-8D42-D88BC34843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FBAED-7261-43C8-B3B4-AF66C1E5194F}" type="datetime1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 European Union funded project managed by the EU Delegation to Montenegro and implemented by S.I.C.I. Dominus Consortium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E2668-42EB-42FE-B2E3-48DB30BE4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7B25F-731C-47A4-929B-69980F602714}" type="datetime1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 European Union funded project managed by the EU Delegation to Montenegro and implemented by S.I.C.I. Dominus Consortium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0569B-507B-4261-A721-10CC9A7871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A32C7-CDBB-4DC0-BC20-77A2CB5FCCA8}" type="datetime1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 European Union funded project managed by the EU Delegation to Montenegro and implemented by S.I.C.I. Dominus Consortium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3B07B-2B3E-43C0-9EEA-237CFC7FE3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A7E07-1A78-4594-88F7-853D87217C2B}" type="datetime1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 European Union funded project managed by the EU Delegation to Montenegro and implemented by S.I.C.I. Dominus Consortium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7B66A-24D5-4FBE-B4E3-C60958BB80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F6A8EE-09CA-4B2D-80BA-F147A4A5851A}" type="datetime1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 European Union funded project managed by the EU Delegation to Montenegro and implemented by S.I.C.I. Dominus Consortium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86AD2-134D-4813-ADE4-90E5DC0D4F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451E5-14D4-4121-B395-8411A34AA9E9}" type="datetime1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 European Union funded project managed by the EU Delegation to Montenegro and implemented by S.I.C.I. Dominus Consortium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A5200-715A-4348-B5E0-1D2637B650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40242-86C0-442A-AB26-AECA8ED709A7}" type="datetime1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 European Union funded project managed by the EU Delegation to Montenegro and implemented by S.I.C.I. Dominus Consortium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F4166-7DED-402D-8051-8F111D0FDE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F1148-A72E-4175-9999-7B4EB221C6B9}" type="datetime1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 European Union funded project managed by the EU Delegation to Montenegro and implemented by S.I.C.I. Dominus Consortium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D2904-F398-4614-A0B6-7E85BE5F93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9FA53-9DA6-4D6D-89D5-D7D8AA8F8456}" type="datetime1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 European Union funded project managed by the EU Delegation to Montenegro and implemented by S.I.C.I. Dominus Consortium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4A354-8F82-4593-897E-514D9485AD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6000"/>
            <a:lum/>
          </a:blip>
          <a:srcRect/>
          <a:stretch>
            <a:fillRect l="29000" t="26000" r="29000" b="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C2A7C50-3F92-4B05-8B0C-C2FC6E7997FE}" type="datetime1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An European Union funded project managed by the EU Delegation to Montenegro and implemented by S.I.C.I. Dominus Consortium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B06885-B124-447F-A1D0-9CCAB683F0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2052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2053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71500"/>
            <a:ext cx="695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600075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7" name="TextBox 9"/>
          <p:cNvSpPr txBox="1">
            <a:spLocks noChangeArrowheads="1"/>
          </p:cNvSpPr>
          <p:nvPr/>
        </p:nvSpPr>
        <p:spPr bwMode="auto">
          <a:xfrm>
            <a:off x="571500" y="2714625"/>
            <a:ext cx="8143875" cy="1187450"/>
          </a:xfrm>
          <a:prstGeom prst="rect">
            <a:avLst/>
          </a:prstGeom>
          <a:solidFill>
            <a:schemeClr val="accent1">
              <a:alpha val="18823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  </a:t>
            </a:r>
            <a:r>
              <a:rPr lang="sr-Latn-CS"/>
              <a:t> </a:t>
            </a:r>
            <a:r>
              <a:rPr lang="en-US" sz="2400" b="1"/>
              <a:t>JU Resursni centar za </a:t>
            </a:r>
            <a:r>
              <a:rPr lang="sr-Latn-CS" sz="2400" b="1"/>
              <a:t>sluh i govor</a:t>
            </a:r>
          </a:p>
          <a:p>
            <a:pPr algn="ctr"/>
            <a:r>
              <a:rPr lang="sr-Latn-CS" sz="2400"/>
              <a:t>Dr PERUTA IVANOVIĆ”</a:t>
            </a:r>
          </a:p>
          <a:p>
            <a:pPr algn="ctr"/>
            <a:r>
              <a:rPr lang="sr-Latn-CS" sz="2400"/>
              <a:t>K O T O R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3076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3077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71500"/>
            <a:ext cx="695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600075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1" name="TextBox 8"/>
          <p:cNvSpPr txBox="1">
            <a:spLocks noChangeArrowheads="1"/>
          </p:cNvSpPr>
          <p:nvPr/>
        </p:nvSpPr>
        <p:spPr bwMode="auto">
          <a:xfrm>
            <a:off x="3571875" y="1928813"/>
            <a:ext cx="1428750" cy="1200150"/>
          </a:xfrm>
          <a:prstGeom prst="rect">
            <a:avLst/>
          </a:prstGeom>
          <a:solidFill>
            <a:schemeClr val="accent1">
              <a:alpha val="18823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/>
              <a:t>                                                                         </a:t>
            </a:r>
            <a:r>
              <a:rPr lang="en-US" sz="3200"/>
              <a:t>                     VIZIJA 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4100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4101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71500"/>
            <a:ext cx="695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600075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5" name="TextBox 8"/>
          <p:cNvSpPr txBox="1">
            <a:spLocks noChangeArrowheads="1"/>
          </p:cNvSpPr>
          <p:nvPr/>
        </p:nvSpPr>
        <p:spPr bwMode="auto">
          <a:xfrm>
            <a:off x="1143000" y="1714500"/>
            <a:ext cx="500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/>
          </a:p>
        </p:txBody>
      </p:sp>
      <p:sp>
        <p:nvSpPr>
          <p:cNvPr id="4106" name="TextBox 9"/>
          <p:cNvSpPr txBox="1">
            <a:spLocks noChangeArrowheads="1"/>
          </p:cNvSpPr>
          <p:nvPr/>
        </p:nvSpPr>
        <p:spPr bwMode="auto">
          <a:xfrm>
            <a:off x="1214438" y="1500188"/>
            <a:ext cx="7072312" cy="4246562"/>
          </a:xfrm>
          <a:prstGeom prst="rect">
            <a:avLst/>
          </a:prstGeom>
          <a:solidFill>
            <a:schemeClr val="accent1">
              <a:alpha val="18823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/>
            <a:endParaRPr lang="en-US"/>
          </a:p>
          <a:p>
            <a:pPr marL="609600" indent="-609600"/>
            <a:r>
              <a:rPr lang="en-US"/>
              <a:t>- VIDIMO SEBE KAO SAVREMENO ORGANIZOVAN, OPREMLJEN MULTIPROGRAMSKI CENTAR </a:t>
            </a:r>
          </a:p>
          <a:p>
            <a:pPr marL="609600" indent="-609600"/>
            <a:r>
              <a:rPr lang="en-US"/>
              <a:t>                                                              </a:t>
            </a:r>
          </a:p>
          <a:p>
            <a:pPr marL="609600" indent="-609600"/>
            <a:r>
              <a:rPr lang="en-US"/>
              <a:t> - VIDIMO SEBE I KAO RIZNICU LJUDSKIH RESURSA </a:t>
            </a:r>
          </a:p>
          <a:p>
            <a:pPr marL="609600" indent="-609600"/>
            <a:r>
              <a:rPr lang="en-US"/>
              <a:t>    U KOJOJ RADE KREATIVNI LJUDI,KOJI  CE POZNAVATI PROBLEMATIKU I PREPOZNAVATI POTREBE NASIH KORISNIKA</a:t>
            </a:r>
          </a:p>
          <a:p>
            <a:pPr marL="609600" indent="-609600"/>
            <a:endParaRPr lang="en-US"/>
          </a:p>
          <a:p>
            <a:pPr marL="609600" indent="-609600">
              <a:buFontTx/>
              <a:buChar char="-"/>
            </a:pPr>
            <a:r>
              <a:rPr lang="en-US"/>
              <a:t>DA SE SVOJ DJECI,KOJOJ JE MOGUCE UGRADI  KOHLEO-IMPLANT,I DA SE TO ZAKONSKI REGULISE U OBLASTI ZDRASTVENE ZASTITE</a:t>
            </a:r>
          </a:p>
          <a:p>
            <a:pPr marL="609600" indent="-609600">
              <a:buFontTx/>
              <a:buChar char="-"/>
            </a:pPr>
            <a:endParaRPr lang="en-US"/>
          </a:p>
          <a:p>
            <a:pPr marL="609600" indent="-609600"/>
            <a:r>
              <a:rPr lang="en-US"/>
              <a:t>-  UVESTI OBAVEZNI RANI SKRINING-ODMAH NAKON RODJENJA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5124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5125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71500"/>
            <a:ext cx="695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600075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9" name="TextBox 8"/>
          <p:cNvSpPr txBox="1">
            <a:spLocks noChangeArrowheads="1"/>
          </p:cNvSpPr>
          <p:nvPr/>
        </p:nvSpPr>
        <p:spPr bwMode="auto">
          <a:xfrm>
            <a:off x="1000125" y="1857375"/>
            <a:ext cx="7143750" cy="2862263"/>
          </a:xfrm>
          <a:prstGeom prst="rect">
            <a:avLst/>
          </a:prstGeom>
          <a:solidFill>
            <a:schemeClr val="accent1">
              <a:alpha val="18823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  <a:p>
            <a:r>
              <a:rPr lang="en-US"/>
              <a:t>-SEBE VIDIMO I KAO STUB SOCIJALNOG PARTNERSTVA TJ. JACATI I DALJE PODSTICATI SARADNJU SA LOKALNOM  ZAJEDNICOM,RESURSNIM CENTRIMA,DRZAVOM CRNOM GOROM I EVROPSKOM UNIJOM,RADI RAZMIJENE ISKUSTAVA I DOSTIGNUCA IZ STRUKE KOJOM SE BAVIMO. </a:t>
            </a:r>
          </a:p>
          <a:p>
            <a:endParaRPr lang="en-US"/>
          </a:p>
          <a:p>
            <a:r>
              <a:rPr lang="en-US"/>
              <a:t>-ORGANIZACIJA TV-STUDIJA RADI STO BOLJEG INFORMISANJA O SVIM VAZNIM I BITNIM PITANJIMA DRUSTVENO-EKONOMSKOG ZIVOTA I RADA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6148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6149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71500"/>
            <a:ext cx="695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600075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3" name="TextBox 8"/>
          <p:cNvSpPr txBox="1">
            <a:spLocks noChangeArrowheads="1"/>
          </p:cNvSpPr>
          <p:nvPr/>
        </p:nvSpPr>
        <p:spPr bwMode="auto">
          <a:xfrm>
            <a:off x="3786188" y="1785938"/>
            <a:ext cx="1428750" cy="954087"/>
          </a:xfrm>
          <a:prstGeom prst="rect">
            <a:avLst/>
          </a:prstGeom>
          <a:solidFill>
            <a:schemeClr val="accent1">
              <a:alpha val="18823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                                MISIJA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7172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7173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71500"/>
            <a:ext cx="695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600075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7" name="TextBox 9"/>
          <p:cNvSpPr txBox="1">
            <a:spLocks noChangeArrowheads="1"/>
          </p:cNvSpPr>
          <p:nvPr/>
        </p:nvSpPr>
        <p:spPr bwMode="auto">
          <a:xfrm>
            <a:off x="1071563" y="2000250"/>
            <a:ext cx="7358062" cy="2862263"/>
          </a:xfrm>
          <a:prstGeom prst="rect">
            <a:avLst/>
          </a:prstGeom>
          <a:solidFill>
            <a:schemeClr val="accent1">
              <a:alpha val="18823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  <a:p>
            <a:r>
              <a:rPr lang="en-US"/>
              <a:t>-NASA MISIJA JE DA KORISNICIMA PRUZAMO STO BOLJE OBRAZOVANJE,VASPITANJE,HABILITACIJU,REHABILITACIJU…A SVE U SMISLU STO BOLE I KVALITETNIJE INTEGRACIJE U SOCIJALNU SREDINU</a:t>
            </a:r>
          </a:p>
          <a:p>
            <a:endParaRPr lang="en-US"/>
          </a:p>
          <a:p>
            <a:r>
              <a:rPr lang="en-US"/>
              <a:t>-KAD IDENTIFIKUJEMO POTREBE NASIH KORISNIKA,NA OSNOVU ANAMNEZE,TESTOVA,OPSERVACIJE…TACNO ZNAMO STA IM TREBA PONUDITI,I KOMPLETAN TRETMAN PRILAGODJAVAMO NJIHOVIM MOGUCNOSTIMA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8196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8197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71500"/>
            <a:ext cx="695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600075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1" name="TextBox 8"/>
          <p:cNvSpPr txBox="1">
            <a:spLocks noChangeArrowheads="1"/>
          </p:cNvSpPr>
          <p:nvPr/>
        </p:nvSpPr>
        <p:spPr bwMode="auto">
          <a:xfrm>
            <a:off x="1143000" y="1643063"/>
            <a:ext cx="7215188" cy="3859212"/>
          </a:xfrm>
          <a:prstGeom prst="rect">
            <a:avLst/>
          </a:prstGeom>
          <a:solidFill>
            <a:schemeClr val="accent1">
              <a:alpha val="18823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r>
              <a:rPr lang="en-US"/>
              <a:t>-NASE USLUGE KORISTE DJECA I OSOBE SA OSTECENJEM SLUHA I GOVORA,PROBLEMIMA U UCENJU,I DRUGIM VISESTRUKIM RAZVOJNIM POTESKOCAMA, A SREDINA IZ KOJE DOLAZE NE MOZE DA IM PRUZI SVE ONO STO IM MI NUDIMO.NUDIMO IM NASE ZNANJE,STRUCNOST,ISKUSTVO,KVALIFIKACIJU,VJESTINE,KAO I NAJSAVREMENIJU AUDIO-VIZUELNU I DIDAKTICKU OPREMU</a:t>
            </a:r>
          </a:p>
          <a:p>
            <a:pPr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r>
              <a:rPr lang="en-US"/>
              <a:t>- KORISNICI NASIH USLUGA SU I VRTICI,REDOVNE INSTITUCIJE OBRAZOVANJA,CENTRI ZA SOCIJALNI RAD,KOMISIJE ZA KATEGORIZACIJU,ZDRAVSTVENE USTANOVE,ISPITNI CENTRI,ZAVOD ZA SKOLSTVO I MNOGI DRUGI KOJIMA SU NASE USLUGE STALNO ILI POVREMENO POTREBNE</a:t>
            </a:r>
          </a:p>
          <a:p>
            <a:pPr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r>
              <a:rPr lang="en-US"/>
              <a:t>-SUSTINA NASE STRATEGIJE JE U POVEZIVANJU I SARADNJI SA LOKALNOM I SIROM ZAJEDNICOM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9220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9221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71500"/>
            <a:ext cx="695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600075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5" name="TextBox 8"/>
          <p:cNvSpPr txBox="1">
            <a:spLocks noChangeArrowheads="1"/>
          </p:cNvSpPr>
          <p:nvPr/>
        </p:nvSpPr>
        <p:spPr bwMode="auto">
          <a:xfrm>
            <a:off x="1143000" y="1285875"/>
            <a:ext cx="7072313" cy="4648200"/>
          </a:xfrm>
          <a:prstGeom prst="rect">
            <a:avLst/>
          </a:prstGeom>
          <a:solidFill>
            <a:schemeClr val="accent1">
              <a:alpha val="18823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en-US" sz="2800"/>
          </a:p>
          <a:p>
            <a:pPr>
              <a:lnSpc>
                <a:spcPct val="80000"/>
              </a:lnSpc>
            </a:pPr>
            <a:r>
              <a:rPr lang="en-US"/>
              <a:t>2-NASA MISIJA SE PRVENSTVENO ODNOSI NA DJECU I OSOBE SA OSTECENJEM SLUHA I GOVORA,PROBLEMIMA U UCENJU,I DRUGIM RAZVOJNIM POTESKOCAMA.</a:t>
            </a:r>
          </a:p>
          <a:p>
            <a:pPr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r>
              <a:rPr lang="en-US"/>
              <a:t>-PREPOZNAJEMO SPECIFICNOSTI SVAKOG KORISNIKA I NJEGOVE MOGUCNOSTI</a:t>
            </a:r>
          </a:p>
          <a:p>
            <a:pPr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r>
              <a:rPr lang="en-US"/>
              <a:t>-RAZVIJANJE SARADNJE SA LOKALNOM ZAJEDNICOM,NEVLADINIM SEKTOROM,I MEDJUNARODNIM ORGANIZAIJAMA</a:t>
            </a:r>
          </a:p>
          <a:p>
            <a:pPr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r>
              <a:rPr lang="en-US"/>
              <a:t>-AKTIVNOSTI PARTNERSTVA-DA BI SE KORISNICI EDUKOVALI U SKLADU SA POTREBAMA TRZISTA</a:t>
            </a:r>
          </a:p>
          <a:p>
            <a:pPr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r>
              <a:rPr lang="en-US"/>
              <a:t>-POVECANJE BROJA ZAPOSLENIH OSOBA SA INVALIDITETOM</a:t>
            </a:r>
          </a:p>
          <a:p>
            <a:pPr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r>
              <a:rPr lang="en-US"/>
              <a:t>-RADITI NA INOVACIJAMAI NJIHOVOJ PRIMJENI IZ OBLASTI SPECIJALNE PEDAGOGIJE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10244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10245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71500"/>
            <a:ext cx="695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600075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9" name="TextBox 8"/>
          <p:cNvSpPr txBox="1">
            <a:spLocks noChangeArrowheads="1"/>
          </p:cNvSpPr>
          <p:nvPr/>
        </p:nvSpPr>
        <p:spPr bwMode="auto">
          <a:xfrm>
            <a:off x="1000125" y="1571625"/>
            <a:ext cx="7072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/>
          </a:p>
        </p:txBody>
      </p:sp>
      <p:sp>
        <p:nvSpPr>
          <p:cNvPr id="10250" name="TextBox 9"/>
          <p:cNvSpPr txBox="1">
            <a:spLocks noChangeArrowheads="1"/>
          </p:cNvSpPr>
          <p:nvPr/>
        </p:nvSpPr>
        <p:spPr bwMode="auto">
          <a:xfrm>
            <a:off x="1214438" y="1928813"/>
            <a:ext cx="6858000" cy="2586037"/>
          </a:xfrm>
          <a:prstGeom prst="rect">
            <a:avLst/>
          </a:prstGeom>
          <a:solidFill>
            <a:schemeClr val="accent1">
              <a:alpha val="18823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-NASTAVITI SA PERMANENTNIM USAVRSAVANJEM ZAPOSLENIH,-SAVJETOVANJA,SIMPOZIJUMI.EDUKACIJE…</a:t>
            </a:r>
          </a:p>
          <a:p>
            <a:endParaRPr lang="en-US"/>
          </a:p>
          <a:p>
            <a:r>
              <a:rPr lang="en-US"/>
              <a:t>-ORGANIZOVATI VECI BROJ OBUCENIH PREDAVACA ZA UCESCE U MOBILNIM TIMOVIMA I POMOC REDOVNIM INSTITUCIJAMA OBRAZOVANJA-NAPRAVITI DOGOVORE I POTPISATI UGOVORE</a:t>
            </a:r>
          </a:p>
          <a:p>
            <a:endParaRPr lang="en-US"/>
          </a:p>
          <a:p>
            <a:r>
              <a:rPr lang="en-US"/>
              <a:t>-UMREZAVANJE BAZE PODATAKA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11268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11269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71500"/>
            <a:ext cx="695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600075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3" name="TextBox 8"/>
          <p:cNvSpPr txBox="1">
            <a:spLocks noChangeArrowheads="1"/>
          </p:cNvSpPr>
          <p:nvPr/>
        </p:nvSpPr>
        <p:spPr bwMode="auto">
          <a:xfrm>
            <a:off x="1214438" y="2071688"/>
            <a:ext cx="6858000" cy="1754187"/>
          </a:xfrm>
          <a:prstGeom prst="rect">
            <a:avLst/>
          </a:prstGeom>
          <a:solidFill>
            <a:schemeClr val="accent1">
              <a:alpha val="18823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STVARAMO OSJE</a:t>
            </a:r>
            <a:r>
              <a:rPr lang="sr-Latn-CS"/>
              <a:t>C</a:t>
            </a:r>
            <a:r>
              <a:rPr lang="en-US"/>
              <a:t>AJ ZADOVOLJSTVA,POVJERENJA, SIGURNOSTI, </a:t>
            </a:r>
            <a:endParaRPr lang="sr-Latn-CS"/>
          </a:p>
          <a:p>
            <a:r>
              <a:rPr lang="sr-Latn-CS"/>
              <a:t>   </a:t>
            </a:r>
            <a:r>
              <a:rPr lang="en-US"/>
              <a:t>PRIPADNOSTI,A  ZAJEDNICA DOBIJA LJUDE </a:t>
            </a:r>
            <a:endParaRPr lang="sr-Latn-CS"/>
          </a:p>
          <a:p>
            <a:r>
              <a:rPr lang="sr-Latn-CS"/>
              <a:t>   </a:t>
            </a:r>
            <a:r>
              <a:rPr lang="en-US"/>
              <a:t>KOJI CE SVOJIM ZNANJEM I UMIJECEM BITI OD KORISTI</a:t>
            </a:r>
            <a:r>
              <a:rPr lang="sr-Latn-CS"/>
              <a:t>  </a:t>
            </a:r>
            <a:r>
              <a:rPr lang="en-US"/>
              <a:t>I </a:t>
            </a:r>
            <a:endParaRPr lang="sr-Latn-CS"/>
          </a:p>
          <a:p>
            <a:r>
              <a:rPr lang="sr-Latn-CS"/>
              <a:t>   </a:t>
            </a:r>
            <a:r>
              <a:rPr lang="en-US"/>
              <a:t>INTEGRISANI U SOCIJA</a:t>
            </a:r>
            <a:r>
              <a:rPr lang="sr-Latn-CS"/>
              <a:t>L</a:t>
            </a:r>
            <a:r>
              <a:rPr lang="en-US"/>
              <a:t>NU SREDINU,</a:t>
            </a:r>
            <a:r>
              <a:rPr lang="sr-Latn-CS"/>
              <a:t> </a:t>
            </a:r>
            <a:r>
              <a:rPr lang="en-US"/>
              <a:t>NA OPSTE </a:t>
            </a:r>
            <a:endParaRPr lang="sr-Latn-CS"/>
          </a:p>
          <a:p>
            <a:r>
              <a:rPr lang="sr-Latn-CS"/>
              <a:t>   </a:t>
            </a:r>
            <a:r>
              <a:rPr lang="en-US"/>
              <a:t>ZADOVOLJSTVO</a:t>
            </a:r>
            <a:r>
              <a:rPr lang="sr-Latn-CS"/>
              <a:t> 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12292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12293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71500"/>
            <a:ext cx="695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600075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7" name="TextBox 8"/>
          <p:cNvSpPr txBox="1">
            <a:spLocks noChangeArrowheads="1"/>
          </p:cNvSpPr>
          <p:nvPr/>
        </p:nvSpPr>
        <p:spPr bwMode="auto">
          <a:xfrm>
            <a:off x="1571625" y="2143125"/>
            <a:ext cx="5643563" cy="461963"/>
          </a:xfrm>
          <a:prstGeom prst="rect">
            <a:avLst/>
          </a:prstGeom>
          <a:solidFill>
            <a:schemeClr val="accent1">
              <a:alpha val="18823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          </a:t>
            </a:r>
            <a:r>
              <a:rPr lang="en-US" sz="2400"/>
              <a:t>KORPORATIVNI  IDENTITET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13316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13317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71500"/>
            <a:ext cx="695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600075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857250" y="1857375"/>
            <a:ext cx="7500938" cy="3478213"/>
          </a:xfrm>
          <a:prstGeom prst="rect">
            <a:avLst/>
          </a:prstGeom>
          <a:solidFill>
            <a:schemeClr val="accent1">
              <a:lumMod val="40000"/>
              <a:lumOff val="60000"/>
              <a:alpha val="19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sr-Latn-CS" sz="2000" dirty="0"/>
              <a:t>   KORPORATIVNI IDENTITET je način na koji se organizacija,ustanova predstavlja javnosti i šalje poruku svojih temeljnih vrijednosti i svrhe postojanja prema ciljnoj grupi i široj javnosti.</a:t>
            </a:r>
          </a:p>
          <a:p>
            <a:pPr>
              <a:defRPr/>
            </a:pPr>
            <a:r>
              <a:rPr lang="sr-Latn-CS" sz="2000" dirty="0"/>
              <a:t>   Za nas je KI vizit karta našeg Resursnog centra.U sebi nosi,osim prepoznatljivih simbola,imena i boja i jasnu poruku o vrijednostima koje naš RC baštini, a to su: pouzdanost,profesionalnost,otvorenost,savremenost,transpare-ntnost,inovativnost.</a:t>
            </a:r>
          </a:p>
          <a:p>
            <a:pPr>
              <a:defRPr/>
            </a:pPr>
            <a:r>
              <a:rPr lang="sr-Latn-CS" sz="2000" dirty="0"/>
              <a:t>    Šireći pozitivan stav i energiju obavještava javnost kome su namjenjene naše usluge.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285750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14340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14341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71500"/>
            <a:ext cx="695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600075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85813" y="1214438"/>
            <a:ext cx="7643812" cy="4648200"/>
          </a:xfrm>
          <a:prstGeom prst="rect">
            <a:avLst/>
          </a:prstGeom>
          <a:solidFill>
            <a:schemeClr val="accent1">
              <a:lumMod val="40000"/>
              <a:lumOff val="60000"/>
              <a:alpha val="19000"/>
            </a:schemeClr>
          </a:solidFill>
        </p:spPr>
        <p:txBody>
          <a:bodyPr>
            <a:spAutoFit/>
          </a:bodyPr>
          <a:lstStyle/>
          <a:p>
            <a:r>
              <a:rPr lang="sr-Latn-CS"/>
              <a:t>  NAZIV naše ustanove će biti:</a:t>
            </a:r>
          </a:p>
          <a:p>
            <a:r>
              <a:rPr lang="sr-Latn-CS"/>
              <a:t>                     </a:t>
            </a:r>
          </a:p>
          <a:p>
            <a:r>
              <a:rPr lang="sr-Latn-CS"/>
              <a:t>           </a:t>
            </a:r>
            <a:r>
              <a:rPr lang="sr-Latn-CS" sz="2000"/>
              <a:t>Resursni centar za sluh i govor </a:t>
            </a:r>
            <a:r>
              <a:rPr lang="en-US" sz="2000"/>
              <a:t>,,</a:t>
            </a:r>
            <a:r>
              <a:rPr lang="sr-Latn-CS" sz="2000"/>
              <a:t>Dr Peruta Ivanović</a:t>
            </a:r>
            <a:r>
              <a:rPr lang="en-US" sz="2000"/>
              <a:t>’’</a:t>
            </a:r>
            <a:endParaRPr lang="sr-Latn-CS" sz="2000"/>
          </a:p>
          <a:p>
            <a:endParaRPr lang="sr-Latn-CS" sz="2000"/>
          </a:p>
          <a:p>
            <a:pPr algn="just"/>
            <a:r>
              <a:rPr lang="sr-Latn-CS" sz="2000"/>
              <a:t> Dr Peruta Ivanović (1928-1989) je osnivač naše ustanove i pokretač rehabilitacije i školovanja lica oštećenog sluha i govora kod nas.Potiče iz učiteljske porodice i svoje obrazovanje nakon C.G. nastavlja u Pragu gdje je bio student defektologije na Karlovom univerzitetu.Tu je završio i postdiplomske studije i počeo pripremu doktorata.Peruta Milutinov Ivanović je prvi jugosloven sa doktorskom titulom iz oblasti defektologije stečenom na ovom prestižnom univerzitetu. </a:t>
            </a:r>
          </a:p>
          <a:p>
            <a:pPr algn="just"/>
            <a:r>
              <a:rPr lang="sr-Latn-CS" sz="2000"/>
              <a:t>Svoj život i djelo posvetio je licima oštećenog sluha,unapređujući njihovu habilitaciju,rehabilitaciju,školovanje kao i oblast socijalne zaštite. 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15364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15365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71500"/>
            <a:ext cx="695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600075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928688" y="1500188"/>
            <a:ext cx="7072312" cy="923925"/>
          </a:xfrm>
          <a:prstGeom prst="rect">
            <a:avLst/>
          </a:prstGeom>
          <a:solidFill>
            <a:schemeClr val="accent1">
              <a:lumMod val="40000"/>
              <a:lumOff val="60000"/>
              <a:alpha val="19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sr-Latn-CS" dirty="0"/>
              <a:t> Naš LOGO je prepoznatljiv i jednostavan te šalje snažan vizuelni signal koji poručuje da smo otvoren i savremen RC i kome su namjenjene naše usluge.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28688" y="2714625"/>
            <a:ext cx="7143750" cy="923925"/>
          </a:xfrm>
          <a:prstGeom prst="rect">
            <a:avLst/>
          </a:prstGeom>
          <a:solidFill>
            <a:schemeClr val="accent1">
              <a:lumMod val="40000"/>
              <a:lumOff val="60000"/>
              <a:alpha val="19000"/>
            </a:schemeClr>
          </a:solidFill>
        </p:spPr>
        <p:txBody>
          <a:bodyPr>
            <a:spAutoFit/>
          </a:bodyPr>
          <a:lstStyle/>
          <a:p>
            <a:r>
              <a:rPr lang="sr-Latn-CS"/>
              <a:t> U osmišljavanju logotipa bili su uključeni svi zainteresovani članovi kolektiva.Dobili smo više ideja,na nekima je detaljnije rađeno i na kraju je izabran sledeći:</a:t>
            </a:r>
            <a:endParaRPr lang="en-US"/>
          </a:p>
        </p:txBody>
      </p:sp>
      <p:pic>
        <p:nvPicPr>
          <p:cNvPr id="15371" name="Picture 13" descr="LOG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55875" y="4537075"/>
            <a:ext cx="4103688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16388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16389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71500"/>
            <a:ext cx="695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600075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143000" y="1285875"/>
            <a:ext cx="6858000" cy="1477963"/>
          </a:xfrm>
          <a:prstGeom prst="rect">
            <a:avLst/>
          </a:prstGeom>
          <a:solidFill>
            <a:schemeClr val="accent1">
              <a:lumMod val="40000"/>
              <a:lumOff val="60000"/>
              <a:alpha val="19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sr-Latn-CS" dirty="0"/>
              <a:t> Upotreba logotipa, kao važnog elementa KI, je višestruka:</a:t>
            </a:r>
          </a:p>
          <a:p>
            <a:pPr>
              <a:defRPr/>
            </a:pPr>
            <a:r>
              <a:rPr lang="sr-Latn-CS" dirty="0"/>
              <a:t>kod izrade memoranduma,štampanja brošura,kalendara,nalje-</a:t>
            </a:r>
          </a:p>
          <a:p>
            <a:pPr>
              <a:defRPr/>
            </a:pPr>
            <a:r>
              <a:rPr lang="sr-Latn-CS" dirty="0"/>
              <a:t>pnica,vizit kartica,plakata,notesa…</a:t>
            </a:r>
          </a:p>
          <a:p>
            <a:pPr>
              <a:defRPr/>
            </a:pPr>
            <a:r>
              <a:rPr lang="sr-Latn-CS" dirty="0"/>
              <a:t>Memorandum sa našim novim logom</a:t>
            </a:r>
            <a:r>
              <a:rPr lang="en-US" dirty="0"/>
              <a:t> </a:t>
            </a:r>
            <a:r>
              <a:rPr lang="en-US" dirty="0" err="1"/>
              <a:t>izgleda</a:t>
            </a:r>
            <a:r>
              <a:rPr lang="en-US" dirty="0"/>
              <a:t> </a:t>
            </a:r>
            <a:r>
              <a:rPr lang="en-US" dirty="0" err="1"/>
              <a:t>ovako</a:t>
            </a:r>
            <a:r>
              <a:rPr lang="en-US" dirty="0"/>
              <a:t>:</a:t>
            </a:r>
            <a:endParaRPr lang="sr-Latn-CS" dirty="0"/>
          </a:p>
          <a:p>
            <a:pPr>
              <a:defRPr/>
            </a:pPr>
            <a:endParaRPr lang="en-US" dirty="0"/>
          </a:p>
        </p:txBody>
      </p:sp>
      <p:pic>
        <p:nvPicPr>
          <p:cNvPr id="16394" name="Picture 13" descr="MEMORANDUM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4213" y="2492375"/>
            <a:ext cx="7775575" cy="314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17412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17413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71500"/>
            <a:ext cx="695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600075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143000" y="1428750"/>
            <a:ext cx="6929438" cy="3416300"/>
          </a:xfrm>
          <a:prstGeom prst="rect">
            <a:avLst/>
          </a:prstGeom>
          <a:solidFill>
            <a:schemeClr val="accent1">
              <a:lumMod val="40000"/>
              <a:lumOff val="60000"/>
              <a:alpha val="19000"/>
            </a:schemeClr>
          </a:solidFill>
        </p:spPr>
        <p:txBody>
          <a:bodyPr>
            <a:spAutoFit/>
          </a:bodyPr>
          <a:lstStyle/>
          <a:p>
            <a:r>
              <a:rPr lang="sr-Latn-CS"/>
              <a:t>WEB STRANA  je u izradi,a planirano je da sadrži</a:t>
            </a:r>
            <a:r>
              <a:rPr lang="en-US"/>
              <a:t>  po</a:t>
            </a:r>
            <a:r>
              <a:rPr lang="sr-Latn-CS"/>
              <a:t>četnu stranu.koja će nas predstaviti ,sa linkovima za naredne stranice:</a:t>
            </a:r>
          </a:p>
          <a:p>
            <a:r>
              <a:rPr lang="sr-Latn-CS"/>
              <a:t>Informacije o nama,čime se bavimo i koji je djelokrug našeg rada,koje su naše aktivnosti,saradnja,kolektiv,čime raspolažemo i tehnička opremljenost,istorijat,obrazovni sistem,važni dokumenti(osnivački akti,izvodi iz statuta,iz zakona i sl.)novosti,galerija slika i informacije kako doći do nas i kontakti.</a:t>
            </a:r>
          </a:p>
          <a:p>
            <a:r>
              <a:rPr lang="sr-Latn-CS"/>
              <a:t>Predviđena je mogućnost dodavanja novih stranica i linkova. </a:t>
            </a:r>
          </a:p>
          <a:p>
            <a:endParaRPr lang="sr-Latn-CS"/>
          </a:p>
          <a:p>
            <a:r>
              <a:rPr lang="sr-Latn-CS"/>
              <a:t>WEB STRANA  će imati obilježja,boje,simbole našeg korporativnog identiteta i biće dostupna na našem i engleskom jeziku.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18436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18437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71500"/>
            <a:ext cx="695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600075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3E5A4E6A510C4897475B495B53E1EE" ma:contentTypeVersion="0" ma:contentTypeDescription="Create a new document." ma:contentTypeScope="" ma:versionID="6a144bd931d3c81e951a3a744456e8f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B858017-7A76-4BCD-BF33-CC1F6E217665}"/>
</file>

<file path=customXml/itemProps2.xml><?xml version="1.0" encoding="utf-8"?>
<ds:datastoreItem xmlns:ds="http://schemas.openxmlformats.org/officeDocument/2006/customXml" ds:itemID="{B627A8A1-3B94-4950-B1D7-EC2C38EDFCE3}"/>
</file>

<file path=customXml/itemProps3.xml><?xml version="1.0" encoding="utf-8"?>
<ds:datastoreItem xmlns:ds="http://schemas.openxmlformats.org/officeDocument/2006/customXml" ds:itemID="{BAB883FF-C987-469A-9188-4F6EC00AB31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</TotalTime>
  <Words>1061</Words>
  <Application>Microsoft Office PowerPoint</Application>
  <PresentationFormat>On-screen Show (4:3)</PresentationFormat>
  <Paragraphs>106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Office Theme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RC za sluh i govor "dr Peruta Ivanović" Kotor</dc:title>
  <dc:creator>User</dc:creator>
  <cp:lastModifiedBy>ivona.medjedovic</cp:lastModifiedBy>
  <cp:revision>56</cp:revision>
  <dcterms:created xsi:type="dcterms:W3CDTF">2012-03-27T18:25:35Z</dcterms:created>
  <dcterms:modified xsi:type="dcterms:W3CDTF">2014-10-13T12:49:23Z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0x0101008C3E5A4E6A510C4897475B495B53E1EE</vt:lpwstr>
  </property>
</Properties>
</file>