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74" r:id="rId2"/>
    <p:sldId id="326" r:id="rId3"/>
    <p:sldId id="277" r:id="rId4"/>
    <p:sldId id="278" r:id="rId5"/>
    <p:sldId id="279" r:id="rId6"/>
    <p:sldId id="327" r:id="rId7"/>
    <p:sldId id="330" r:id="rId8"/>
    <p:sldId id="281" r:id="rId9"/>
    <p:sldId id="283" r:id="rId10"/>
    <p:sldId id="285" r:id="rId11"/>
    <p:sldId id="287" r:id="rId12"/>
    <p:sldId id="289" r:id="rId13"/>
    <p:sldId id="291" r:id="rId14"/>
    <p:sldId id="293" r:id="rId15"/>
    <p:sldId id="295" r:id="rId16"/>
    <p:sldId id="298" r:id="rId17"/>
    <p:sldId id="332" r:id="rId18"/>
    <p:sldId id="301" r:id="rId19"/>
    <p:sldId id="302" r:id="rId20"/>
    <p:sldId id="303" r:id="rId21"/>
    <p:sldId id="325" r:id="rId22"/>
    <p:sldId id="305" r:id="rId23"/>
    <p:sldId id="304" r:id="rId24"/>
    <p:sldId id="307" r:id="rId25"/>
    <p:sldId id="334" r:id="rId26"/>
    <p:sldId id="309" r:id="rId27"/>
    <p:sldId id="335" r:id="rId28"/>
    <p:sldId id="311" r:id="rId29"/>
    <p:sldId id="336" r:id="rId30"/>
    <p:sldId id="313" r:id="rId31"/>
    <p:sldId id="337" r:id="rId32"/>
    <p:sldId id="315" r:id="rId33"/>
    <p:sldId id="339" r:id="rId34"/>
    <p:sldId id="318" r:id="rId35"/>
    <p:sldId id="320" r:id="rId36"/>
    <p:sldId id="322" r:id="rId37"/>
    <p:sldId id="338" r:id="rId38"/>
    <p:sldId id="333" r:id="rId39"/>
    <p:sldId id="32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pPr/>
              <a:t>12/25/2017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pPr/>
              <a:t>12/25/2017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81203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12/25/2017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39630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29257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12/25/2017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72755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12/25/2017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318571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12/25/2017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12816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12/25/2017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847874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12/25/2017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68274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12/25/2017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68193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12/25/2017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78742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pPr/>
              <a:t>12/25/2017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39762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12/25/2017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5957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12/25/2017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47936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12/25/2017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05803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12/25/2017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2362200"/>
          </a:xfrm>
        </p:spPr>
        <p:txBody>
          <a:bodyPr>
            <a:normAutofit/>
          </a:bodyPr>
          <a:lstStyle/>
          <a:p>
            <a:pPr algn="ctr"/>
            <a:r>
              <a:rPr lang="x-none" sz="4400" i="1" dirty="0" smtClean="0">
                <a:latin typeface="Constantia" pitchFamily="18" charset="0"/>
                <a:cs typeface="Arial" pitchFamily="34" charset="0"/>
              </a:rPr>
              <a:t>Podsticanje intelektualnog razvoja</a:t>
            </a:r>
            <a:endParaRPr lang="en-US" sz="4400" i="1" dirty="0"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52606" y="5473337"/>
            <a:ext cx="5538651" cy="1031965"/>
          </a:xfrm>
        </p:spPr>
        <p:txBody>
          <a:bodyPr/>
          <a:lstStyle/>
          <a:p>
            <a:pPr algn="just"/>
            <a:r>
              <a:rPr lang="x-none" dirty="0" smtClean="0">
                <a:solidFill>
                  <a:schemeClr val="tx2"/>
                </a:solidFill>
                <a:latin typeface="Constantia" pitchFamily="18" charset="0"/>
              </a:rPr>
              <a:t>Dragana Joksimović, defektolog</a:t>
            </a:r>
          </a:p>
          <a:p>
            <a:pPr algn="just"/>
            <a:r>
              <a:rPr lang="x-none" dirty="0" smtClean="0">
                <a:solidFill>
                  <a:schemeClr val="tx2"/>
                </a:solidFill>
                <a:latin typeface="Constantia" pitchFamily="18" charset="0"/>
              </a:rPr>
              <a:t>Gordana Radulović, defektolog</a:t>
            </a:r>
            <a:endParaRPr lang="en-US" dirty="0">
              <a:solidFill>
                <a:schemeClr val="tx2"/>
              </a:solidFill>
              <a:latin typeface="Constantia" pitchFamily="18" charset="0"/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38415"/>
            <a:ext cx="2160588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Logo NEW M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0670" y="285728"/>
            <a:ext cx="138588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93471" y="370229"/>
            <a:ext cx="15001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dirty="0" smtClean="0"/>
              <a:t>Segmenti razvoja se prožimaju, utiču jedan na drugi, međusobno se uslovljavaju.</a:t>
            </a:r>
            <a:endParaRPr lang="en-US" dirty="0" smtClean="0"/>
          </a:p>
          <a:p>
            <a:r>
              <a:rPr lang="vi-VN" dirty="0" smtClean="0"/>
              <a:t>Svaka razvojna faza ima svoje osobenosti, ali i svako dijete ima svoje individualne karakteristike, tempo i dinamiku razvoja. Stoga je odgovarajuća rana stimulacija i podrška veoma značajna i u velikoj mjeri utiče na dalji tok razvoja </a:t>
            </a:r>
            <a:r>
              <a:rPr lang="en-US" dirty="0" err="1" smtClean="0"/>
              <a:t>dj</a:t>
            </a:r>
            <a:r>
              <a:rPr lang="vi-VN" dirty="0" smtClean="0"/>
              <a:t>eteta.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 smtClean="0"/>
              <a:t>Razvoj djeteta se prati kroz pet osnovnih razvojnih oblasti: </a:t>
            </a:r>
            <a:endParaRPr lang="x-none" dirty="0" smtClean="0"/>
          </a:p>
          <a:p>
            <a:pPr>
              <a:buNone/>
            </a:pPr>
            <a:r>
              <a:rPr lang="x-none" dirty="0" smtClean="0"/>
              <a:t>   </a:t>
            </a:r>
            <a:r>
              <a:rPr lang="vi-VN" dirty="0" smtClean="0"/>
              <a:t>1. Socio-emo</a:t>
            </a:r>
            <a:r>
              <a:rPr lang="x-none" dirty="0" smtClean="0"/>
              <a:t>cionalni</a:t>
            </a:r>
            <a:r>
              <a:rPr lang="vi-VN" dirty="0" smtClean="0"/>
              <a:t> razvoj</a:t>
            </a:r>
            <a:endParaRPr lang="x-none" dirty="0" smtClean="0"/>
          </a:p>
          <a:p>
            <a:pPr>
              <a:buNone/>
            </a:pPr>
            <a:r>
              <a:rPr lang="x-none" dirty="0" smtClean="0"/>
              <a:t>   </a:t>
            </a:r>
            <a:r>
              <a:rPr lang="vi-VN" dirty="0" smtClean="0"/>
              <a:t>2. Govor/Komunikacija</a:t>
            </a:r>
            <a:endParaRPr lang="x-none" dirty="0" smtClean="0"/>
          </a:p>
          <a:p>
            <a:pPr>
              <a:buNone/>
            </a:pPr>
            <a:r>
              <a:rPr lang="x-none" dirty="0" smtClean="0"/>
              <a:t>   </a:t>
            </a:r>
            <a:r>
              <a:rPr lang="vi-VN" dirty="0" smtClean="0"/>
              <a:t>3. Kognitivni razvoj</a:t>
            </a:r>
            <a:endParaRPr lang="x-none" dirty="0" smtClean="0"/>
          </a:p>
          <a:p>
            <a:pPr>
              <a:buNone/>
            </a:pPr>
            <a:r>
              <a:rPr lang="x-none" dirty="0" smtClean="0"/>
              <a:t>   </a:t>
            </a:r>
            <a:r>
              <a:rPr lang="vi-VN" dirty="0" smtClean="0"/>
              <a:t>4. </a:t>
            </a:r>
            <a:r>
              <a:rPr lang="x-none" dirty="0" smtClean="0"/>
              <a:t>Motorički razvoj </a:t>
            </a:r>
            <a:r>
              <a:rPr lang="vi-VN" dirty="0" smtClean="0"/>
              <a:t>(krupna i fina motorika)</a:t>
            </a:r>
            <a:endParaRPr lang="x-none" dirty="0" smtClean="0"/>
          </a:p>
          <a:p>
            <a:pPr>
              <a:buNone/>
            </a:pPr>
            <a:r>
              <a:rPr lang="x-none" dirty="0" smtClean="0"/>
              <a:t>   </a:t>
            </a:r>
            <a:r>
              <a:rPr lang="vi-VN" dirty="0" smtClean="0"/>
              <a:t>5. Samopomoć/briga o sebi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RAZVOJNA KAŠNJENJA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Razvojna</a:t>
            </a:r>
            <a:r>
              <a:rPr lang="en-US" dirty="0" smtClean="0"/>
              <a:t> </a:t>
            </a:r>
            <a:r>
              <a:rPr lang="en-US" dirty="0" err="1" smtClean="0"/>
              <a:t>kašnjenja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blaga</a:t>
            </a:r>
            <a:r>
              <a:rPr lang="en-US" dirty="0" smtClean="0"/>
              <a:t> </a:t>
            </a:r>
            <a:r>
              <a:rPr lang="en-US" dirty="0" err="1" smtClean="0"/>
              <a:t>odstupanja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razvojnih</a:t>
            </a:r>
            <a:r>
              <a:rPr lang="en-US" dirty="0" smtClean="0"/>
              <a:t> </a:t>
            </a:r>
            <a:r>
              <a:rPr lang="en-US" dirty="0" err="1" smtClean="0"/>
              <a:t>normi</a:t>
            </a:r>
            <a:r>
              <a:rPr lang="en-US" dirty="0" smtClean="0"/>
              <a:t> u </a:t>
            </a:r>
            <a:r>
              <a:rPr lang="en-US" dirty="0" err="1" smtClean="0"/>
              <a:t>bilo</a:t>
            </a:r>
            <a:r>
              <a:rPr lang="en-US" dirty="0" smtClean="0"/>
              <a:t> </a:t>
            </a:r>
            <a:r>
              <a:rPr lang="en-US" dirty="0" err="1" smtClean="0"/>
              <a:t>kojoj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pet </a:t>
            </a:r>
            <a:r>
              <a:rPr lang="en-US" dirty="0" err="1" smtClean="0"/>
              <a:t>razvojnih</a:t>
            </a:r>
            <a:r>
              <a:rPr lang="en-US" dirty="0" smtClean="0"/>
              <a:t> </a:t>
            </a:r>
            <a:r>
              <a:rPr lang="en-US" dirty="0" err="1" smtClean="0"/>
              <a:t>oblasti</a:t>
            </a:r>
            <a:r>
              <a:rPr lang="en-US" dirty="0" smtClean="0"/>
              <a:t>. Ova </a:t>
            </a:r>
            <a:r>
              <a:rPr lang="en-US" dirty="0" err="1" smtClean="0"/>
              <a:t>kašnjenja</a:t>
            </a:r>
            <a:r>
              <a:rPr lang="en-US" dirty="0" smtClean="0"/>
              <a:t> se </a:t>
            </a:r>
            <a:r>
              <a:rPr lang="en-US" dirty="0" err="1" smtClean="0"/>
              <a:t>često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sebe</a:t>
            </a:r>
            <a:r>
              <a:rPr lang="en-US" dirty="0" smtClean="0"/>
              <a:t> </a:t>
            </a:r>
            <a:r>
              <a:rPr lang="en-US" dirty="0" err="1" smtClean="0"/>
              <a:t>izgube</a:t>
            </a:r>
            <a:r>
              <a:rPr lang="en-US" dirty="0" smtClean="0"/>
              <a:t>, </a:t>
            </a:r>
            <a:r>
              <a:rPr lang="en-US" dirty="0" err="1" smtClean="0"/>
              <a:t>dijete</a:t>
            </a:r>
            <a:r>
              <a:rPr lang="en-US" dirty="0" smtClean="0"/>
              <a:t> </a:t>
            </a:r>
            <a:r>
              <a:rPr lang="en-US" dirty="0" err="1" smtClean="0"/>
              <a:t>jednostavno</a:t>
            </a:r>
            <a:r>
              <a:rPr lang="en-US" dirty="0" smtClean="0"/>
              <a:t> </a:t>
            </a:r>
            <a:r>
              <a:rPr lang="en-US" dirty="0" err="1" smtClean="0"/>
              <a:t>nadoknadi</a:t>
            </a:r>
            <a:r>
              <a:rPr lang="en-US" dirty="0" smtClean="0"/>
              <a:t> </a:t>
            </a:r>
            <a:r>
              <a:rPr lang="en-US" dirty="0" err="1" smtClean="0"/>
              <a:t>zaostatak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igru</a:t>
            </a:r>
            <a:r>
              <a:rPr lang="en-US" dirty="0" smtClean="0"/>
              <a:t> u </a:t>
            </a:r>
            <a:r>
              <a:rPr lang="en-US" dirty="0" err="1" smtClean="0"/>
              <a:t>podsticajnoj</a:t>
            </a:r>
            <a:r>
              <a:rPr lang="en-US" dirty="0" smtClean="0"/>
              <a:t> </a:t>
            </a:r>
            <a:r>
              <a:rPr lang="en-US" dirty="0" err="1" smtClean="0"/>
              <a:t>okolini</a:t>
            </a:r>
            <a:r>
              <a:rPr lang="en-US" dirty="0" smtClean="0"/>
              <a:t>,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blagi</a:t>
            </a:r>
            <a:r>
              <a:rPr lang="en-US" dirty="0" smtClean="0"/>
              <a:t> </a:t>
            </a:r>
            <a:r>
              <a:rPr lang="en-US" dirty="0" err="1" smtClean="0"/>
              <a:t>ciljani</a:t>
            </a:r>
            <a:r>
              <a:rPr lang="en-US" dirty="0" smtClean="0"/>
              <a:t> </a:t>
            </a:r>
            <a:r>
              <a:rPr lang="en-US" dirty="0" err="1" smtClean="0"/>
              <a:t>razvojni</a:t>
            </a:r>
            <a:r>
              <a:rPr lang="en-US" dirty="0" smtClean="0"/>
              <a:t> </a:t>
            </a:r>
            <a:r>
              <a:rPr lang="en-US" dirty="0" err="1" smtClean="0"/>
              <a:t>podsticaj</a:t>
            </a:r>
            <a:r>
              <a:rPr lang="en-US" dirty="0" smtClean="0"/>
              <a:t>. </a:t>
            </a:r>
            <a:r>
              <a:rPr lang="en-US" dirty="0" err="1" smtClean="0"/>
              <a:t>Ključ</a:t>
            </a:r>
            <a:r>
              <a:rPr lang="en-US" dirty="0" smtClean="0"/>
              <a:t> je </a:t>
            </a:r>
            <a:r>
              <a:rPr lang="en-US" dirty="0" err="1" smtClean="0"/>
              <a:t>stvoriti</a:t>
            </a:r>
            <a:r>
              <a:rPr lang="en-US" dirty="0" smtClean="0"/>
              <a:t> </a:t>
            </a:r>
            <a:r>
              <a:rPr lang="en-US" dirty="0" err="1" smtClean="0"/>
              <a:t>stimulativnu</a:t>
            </a:r>
            <a:r>
              <a:rPr lang="en-US" dirty="0" smtClean="0"/>
              <a:t> </a:t>
            </a:r>
            <a:r>
              <a:rPr lang="en-US" dirty="0" err="1" smtClean="0"/>
              <a:t>okolinu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kuće</a:t>
            </a:r>
            <a:r>
              <a:rPr lang="en-US" dirty="0" smtClean="0"/>
              <a:t>, </a:t>
            </a:r>
            <a:r>
              <a:rPr lang="en-US" dirty="0" err="1" smtClean="0"/>
              <a:t>da</a:t>
            </a:r>
            <a:r>
              <a:rPr lang="en-US" dirty="0" smtClean="0"/>
              <a:t> se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djetetom</a:t>
            </a:r>
            <a:r>
              <a:rPr lang="en-US" dirty="0" smtClean="0"/>
              <a:t> </a:t>
            </a:r>
            <a:r>
              <a:rPr lang="en-US" dirty="0" err="1" smtClean="0"/>
              <a:t>puno</a:t>
            </a:r>
            <a:r>
              <a:rPr lang="en-US" dirty="0" smtClean="0"/>
              <a:t> </a:t>
            </a:r>
            <a:r>
              <a:rPr lang="en-US" dirty="0" err="1" smtClean="0"/>
              <a:t>komunicira</a:t>
            </a:r>
            <a:r>
              <a:rPr lang="en-US" dirty="0" smtClean="0"/>
              <a:t>, </a:t>
            </a:r>
            <a:r>
              <a:rPr lang="en-US" dirty="0" err="1" smtClean="0"/>
              <a:t>da</a:t>
            </a:r>
            <a:r>
              <a:rPr lang="en-US" dirty="0" smtClean="0"/>
              <a:t> mu se </a:t>
            </a:r>
            <a:r>
              <a:rPr lang="en-US" dirty="0" err="1" smtClean="0"/>
              <a:t>čita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dozvoli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istražuje</a:t>
            </a:r>
            <a:r>
              <a:rPr lang="en-US" dirty="0" smtClean="0"/>
              <a:t> </a:t>
            </a:r>
            <a:r>
              <a:rPr lang="en-US" dirty="0" err="1" smtClean="0"/>
              <a:t>samostalno</a:t>
            </a:r>
            <a:r>
              <a:rPr lang="en-US" dirty="0" smtClean="0"/>
              <a:t> </a:t>
            </a:r>
            <a:r>
              <a:rPr lang="en-US" dirty="0" err="1" smtClean="0"/>
              <a:t>okolinu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 </a:t>
            </a:r>
            <a:r>
              <a:rPr lang="en-US" dirty="0" err="1" smtClean="0"/>
              <a:t>podstiče</a:t>
            </a:r>
            <a:r>
              <a:rPr lang="en-US" dirty="0" smtClean="0"/>
              <a:t> </a:t>
            </a:r>
            <a:r>
              <a:rPr lang="en-US" dirty="0" err="1" smtClean="0"/>
              <a:t>dječija</a:t>
            </a:r>
            <a:r>
              <a:rPr lang="en-US" dirty="0" smtClean="0"/>
              <a:t> </a:t>
            </a:r>
            <a:r>
              <a:rPr lang="en-US" dirty="0" err="1" smtClean="0"/>
              <a:t>samostalnost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učenje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pokušaje</a:t>
            </a:r>
            <a:r>
              <a:rPr lang="en-US" dirty="0" smtClean="0"/>
              <a:t>/</a:t>
            </a:r>
            <a:r>
              <a:rPr lang="en-US" dirty="0" err="1" smtClean="0"/>
              <a:t>pogreške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konstatnu</a:t>
            </a:r>
            <a:r>
              <a:rPr lang="en-US" dirty="0" smtClean="0"/>
              <a:t> </a:t>
            </a:r>
            <a:r>
              <a:rPr lang="en-US" dirty="0" err="1" smtClean="0"/>
              <a:t>repeticiju</a:t>
            </a:r>
            <a:r>
              <a:rPr lang="en-US" dirty="0" smtClean="0"/>
              <a:t> (</a:t>
            </a:r>
            <a:r>
              <a:rPr lang="en-US" dirty="0" err="1" smtClean="0"/>
              <a:t>ponavljanje</a:t>
            </a:r>
            <a:r>
              <a:rPr lang="en-US" dirty="0" smtClean="0"/>
              <a:t>).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vi-VN" sz="3200" dirty="0" smtClean="0">
                <a:solidFill>
                  <a:schemeClr val="tx1"/>
                </a:solidFill>
              </a:rPr>
              <a:t>RAZVOJNI POREMEĆAJI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dirty="0" smtClean="0"/>
              <a:t>Razvojni poremećaj je svaki zapažen zaostatak u razvoju tj. atipičan razvoj i odstupanje od razvojnih normi u poređenju sa vršnjacima tipičnog razvoja i može biti:</a:t>
            </a:r>
            <a:endParaRPr lang="x-none" dirty="0" smtClean="0"/>
          </a:p>
          <a:p>
            <a:r>
              <a:rPr lang="vi-VN" dirty="0" smtClean="0"/>
              <a:t> Atipičan razvoj bez određenog specifičnog uzroka </a:t>
            </a:r>
            <a:endParaRPr lang="x-none" dirty="0" smtClean="0"/>
          </a:p>
          <a:p>
            <a:r>
              <a:rPr lang="vi-VN" dirty="0" smtClean="0"/>
              <a:t> Atipičan razvoj prouzrokovan zdravstvenom dijagnozom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KOGNITIVNI / INTELEKTUALNI RAZVOJ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err="1" smtClean="0"/>
              <a:t>Kognitivni</a:t>
            </a:r>
            <a:r>
              <a:rPr lang="en-US" dirty="0" smtClean="0"/>
              <a:t> </a:t>
            </a:r>
            <a:r>
              <a:rPr lang="en-US" dirty="0" err="1" smtClean="0"/>
              <a:t>razvoj</a:t>
            </a:r>
            <a:r>
              <a:rPr lang="en-US" dirty="0" smtClean="0"/>
              <a:t> je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sposobnosti</a:t>
            </a:r>
            <a:r>
              <a:rPr lang="en-US" dirty="0" smtClean="0"/>
              <a:t> </a:t>
            </a:r>
            <a:r>
              <a:rPr lang="en-US" dirty="0" err="1" smtClean="0"/>
              <a:t>snalaženja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učenja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životne</a:t>
            </a:r>
            <a:r>
              <a:rPr lang="en-US" dirty="0" smtClean="0"/>
              <a:t> </a:t>
            </a:r>
            <a:r>
              <a:rPr lang="en-US" dirty="0" err="1" smtClean="0"/>
              <a:t>situacije</a:t>
            </a:r>
            <a:r>
              <a:rPr lang="en-US" dirty="0" smtClean="0"/>
              <a:t>. On </a:t>
            </a:r>
            <a:r>
              <a:rPr lang="en-US" dirty="0" err="1" smtClean="0"/>
              <a:t>započinje</a:t>
            </a:r>
            <a:r>
              <a:rPr lang="en-US" dirty="0" smtClean="0"/>
              <a:t> </a:t>
            </a:r>
            <a:r>
              <a:rPr lang="en-US" dirty="0" err="1" smtClean="0"/>
              <a:t>praćenjem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reagovanjem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dešavanja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okoline</a:t>
            </a:r>
            <a:r>
              <a:rPr lang="en-US" dirty="0" smtClean="0"/>
              <a:t>, a </a:t>
            </a:r>
            <a:r>
              <a:rPr lang="en-US" dirty="0" err="1" smtClean="0"/>
              <a:t>nastavlja</a:t>
            </a:r>
            <a:r>
              <a:rPr lang="en-US" dirty="0" smtClean="0"/>
              <a:t> se </a:t>
            </a:r>
            <a:r>
              <a:rPr lang="en-US" dirty="0" err="1" smtClean="0"/>
              <a:t>njenim</a:t>
            </a:r>
            <a:r>
              <a:rPr lang="en-US" dirty="0" smtClean="0"/>
              <a:t> </a:t>
            </a:r>
            <a:r>
              <a:rPr lang="en-US" dirty="0" err="1" smtClean="0"/>
              <a:t>istraživanjem</a:t>
            </a:r>
            <a:r>
              <a:rPr lang="en-US" dirty="0" smtClean="0"/>
              <a:t>, </a:t>
            </a:r>
            <a:r>
              <a:rPr lang="en-US" dirty="0" err="1" smtClean="0"/>
              <a:t>učenjem</a:t>
            </a:r>
            <a:r>
              <a:rPr lang="en-US" dirty="0" smtClean="0"/>
              <a:t> </a:t>
            </a:r>
            <a:r>
              <a:rPr lang="en-US" dirty="0" err="1" smtClean="0"/>
              <a:t>putem</a:t>
            </a:r>
            <a:r>
              <a:rPr lang="en-US" dirty="0" smtClean="0"/>
              <a:t> </a:t>
            </a:r>
            <a:r>
              <a:rPr lang="en-US" dirty="0" err="1" smtClean="0"/>
              <a:t>pokušaja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pogrešaka</a:t>
            </a:r>
            <a:r>
              <a:rPr lang="en-US" dirty="0" smtClean="0"/>
              <a:t>, </a:t>
            </a:r>
            <a:r>
              <a:rPr lang="en-US" dirty="0" err="1" smtClean="0"/>
              <a:t>uočavanja</a:t>
            </a:r>
            <a:r>
              <a:rPr lang="en-US" dirty="0" smtClean="0"/>
              <a:t> </a:t>
            </a:r>
            <a:r>
              <a:rPr lang="en-US" dirty="0" err="1" smtClean="0"/>
              <a:t>uzroka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posljedica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konstantnim</a:t>
            </a:r>
            <a:r>
              <a:rPr lang="en-US" dirty="0" smtClean="0"/>
              <a:t> </a:t>
            </a:r>
            <a:r>
              <a:rPr lang="en-US" dirty="0" err="1" smtClean="0"/>
              <a:t>razvijanjem</a:t>
            </a:r>
            <a:r>
              <a:rPr lang="en-US" dirty="0" smtClean="0"/>
              <a:t> </a:t>
            </a:r>
            <a:r>
              <a:rPr lang="en-US" dirty="0" err="1" smtClean="0"/>
              <a:t>opštih</a:t>
            </a:r>
            <a:r>
              <a:rPr lang="en-US" dirty="0" smtClean="0"/>
              <a:t> </a:t>
            </a:r>
            <a:r>
              <a:rPr lang="en-US" dirty="0" err="1" smtClean="0"/>
              <a:t>znanja</a:t>
            </a:r>
            <a:r>
              <a:rPr lang="en-US" dirty="0" smtClean="0"/>
              <a:t>. </a:t>
            </a:r>
          </a:p>
          <a:p>
            <a:pPr algn="just"/>
            <a:r>
              <a:rPr lang="vi-VN" dirty="0" smtClean="0"/>
              <a:t>Kognitivni razvoj je aktivan proces. To znači da u njemu </a:t>
            </a:r>
            <a:r>
              <a:rPr lang="x-none" dirty="0" smtClean="0"/>
              <a:t>dj</a:t>
            </a:r>
            <a:r>
              <a:rPr lang="vi-VN" dirty="0" smtClean="0"/>
              <a:t>eca intenzivno učestvuju, konstruišući svoje razumijevanje svijeta. Intelektualni razvoj odvija se kroz nekoliko kvalitativno različitih nivoa. </a:t>
            </a:r>
            <a:endParaRPr lang="en-US" dirty="0" smtClean="0"/>
          </a:p>
          <a:p>
            <a:pPr algn="just"/>
            <a:r>
              <a:rPr lang="vi-VN" dirty="0" smtClean="0"/>
              <a:t>Prvi je nivo konkretnog, kada dijete uči pomoću predmeta iz svoje neposredne okoline. Ono u početku znanja usvaja slučajno, a zatim ih počinje temeljiti na uvidima stečenim kroz pokušaje i pogreške. Dijete upoznaje svoju okolinu, predmete koji ga okružuju (zvuk, tvrdo/meko…), prvenstveno na osnovu motornih radnji, ali i preko čul</a:t>
            </a:r>
            <a:r>
              <a:rPr lang="en-US" dirty="0" err="1" smtClean="0"/>
              <a:t>nih</a:t>
            </a:r>
            <a:r>
              <a:rPr lang="en-US" dirty="0" smtClean="0"/>
              <a:t> </a:t>
            </a:r>
            <a:r>
              <a:rPr lang="en-US" dirty="0" err="1" smtClean="0"/>
              <a:t>organa</a:t>
            </a:r>
            <a:r>
              <a:rPr lang="en-US" dirty="0" smtClean="0"/>
              <a:t> (</a:t>
            </a:r>
            <a:r>
              <a:rPr lang="en-US" dirty="0" err="1" smtClean="0"/>
              <a:t>oko</a:t>
            </a:r>
            <a:r>
              <a:rPr lang="en-US" dirty="0" smtClean="0"/>
              <a:t>, </a:t>
            </a:r>
            <a:r>
              <a:rPr lang="en-US" dirty="0" err="1" smtClean="0"/>
              <a:t>uho</a:t>
            </a:r>
            <a:r>
              <a:rPr lang="en-US" dirty="0" smtClean="0"/>
              <a:t>, </a:t>
            </a:r>
            <a:r>
              <a:rPr lang="en-US" dirty="0" err="1" smtClean="0"/>
              <a:t>koža</a:t>
            </a:r>
            <a:r>
              <a:rPr lang="en-US" dirty="0" smtClean="0"/>
              <a:t>/</a:t>
            </a:r>
            <a:r>
              <a:rPr lang="en-US" dirty="0" err="1" smtClean="0"/>
              <a:t>dodir</a:t>
            </a:r>
            <a:r>
              <a:rPr lang="en-US" dirty="0" smtClean="0"/>
              <a:t>…). </a:t>
            </a:r>
            <a:r>
              <a:rPr lang="en-US" dirty="0" err="1" smtClean="0"/>
              <a:t>Stoga</a:t>
            </a:r>
            <a:r>
              <a:rPr lang="en-US" dirty="0" smtClean="0"/>
              <a:t> je </a:t>
            </a:r>
            <a:r>
              <a:rPr lang="en-US" dirty="0" err="1" smtClean="0"/>
              <a:t>važno</a:t>
            </a:r>
            <a:r>
              <a:rPr lang="en-US" dirty="0" smtClean="0"/>
              <a:t> </a:t>
            </a:r>
            <a:r>
              <a:rPr lang="en-US" dirty="0" err="1" smtClean="0"/>
              <a:t>obezbijediti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u </a:t>
            </a:r>
            <a:r>
              <a:rPr lang="en-US" dirty="0" err="1" smtClean="0"/>
              <a:t>prvim</a:t>
            </a:r>
            <a:r>
              <a:rPr lang="en-US" dirty="0" smtClean="0"/>
              <a:t> </a:t>
            </a:r>
            <a:r>
              <a:rPr lang="en-US" dirty="0" err="1" smtClean="0"/>
              <a:t>godinama</a:t>
            </a:r>
            <a:r>
              <a:rPr lang="en-US" dirty="0" smtClean="0"/>
              <a:t> </a:t>
            </a:r>
            <a:r>
              <a:rPr lang="en-US" dirty="0" err="1" smtClean="0"/>
              <a:t>života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dovoljno</a:t>
            </a:r>
            <a:r>
              <a:rPr lang="en-US" dirty="0" smtClean="0"/>
              <a:t> </a:t>
            </a:r>
            <a:r>
              <a:rPr lang="en-US" dirty="0" err="1" smtClean="0"/>
              <a:t>stimulacije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njegov</a:t>
            </a:r>
            <a:r>
              <a:rPr lang="en-US" dirty="0" smtClean="0"/>
              <a:t> </a:t>
            </a: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bude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zasnovan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iskustvu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sz="3200" dirty="0" smtClean="0">
                <a:solidFill>
                  <a:schemeClr val="tx1"/>
                </a:solidFill>
              </a:rPr>
              <a:t>Pokazatelji tipičnog razvoja djeteta na uzrastu od 0 do 3 mjeseca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 algn="just"/>
            <a:r>
              <a:rPr lang="en-US" b="1" dirty="0" err="1" smtClean="0"/>
              <a:t>Kognitivni</a:t>
            </a:r>
            <a:r>
              <a:rPr lang="en-US" b="1" dirty="0" smtClean="0"/>
              <a:t> </a:t>
            </a:r>
            <a:r>
              <a:rPr lang="en-US" b="1" dirty="0" err="1" smtClean="0"/>
              <a:t>razvoj</a:t>
            </a:r>
            <a:r>
              <a:rPr lang="en-US" b="1" dirty="0" smtClean="0"/>
              <a:t> 	</a:t>
            </a:r>
          </a:p>
          <a:p>
            <a:pPr algn="just"/>
            <a:r>
              <a:rPr lang="en-US" dirty="0" err="1" smtClean="0"/>
              <a:t>Reaguje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zvuk</a:t>
            </a:r>
            <a:r>
              <a:rPr lang="en-US" dirty="0" smtClean="0"/>
              <a:t> (</a:t>
            </a:r>
            <a:r>
              <a:rPr lang="en-US" dirty="0" err="1" smtClean="0"/>
              <a:t>okreće</a:t>
            </a:r>
            <a:r>
              <a:rPr lang="en-US" dirty="0" smtClean="0"/>
              <a:t> </a:t>
            </a:r>
            <a:r>
              <a:rPr lang="en-US" dirty="0" err="1" smtClean="0"/>
              <a:t>glavu</a:t>
            </a:r>
            <a:r>
              <a:rPr lang="en-US" dirty="0" smtClean="0"/>
              <a:t> </a:t>
            </a:r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 smtClean="0"/>
              <a:t>izvoru</a:t>
            </a:r>
            <a:r>
              <a:rPr lang="en-US" dirty="0" smtClean="0"/>
              <a:t> </a:t>
            </a:r>
            <a:r>
              <a:rPr lang="en-US" dirty="0" err="1" smtClean="0"/>
              <a:t>zvuka</a:t>
            </a:r>
            <a:r>
              <a:rPr lang="en-US" dirty="0" smtClean="0"/>
              <a:t>).</a:t>
            </a:r>
          </a:p>
          <a:p>
            <a:pPr algn="just"/>
            <a:r>
              <a:rPr lang="fi-FI" dirty="0" smtClean="0"/>
              <a:t>Očima prati osobu koja se kreće.</a:t>
            </a:r>
          </a:p>
          <a:p>
            <a:pPr algn="just"/>
            <a:r>
              <a:rPr lang="en-US" dirty="0" err="1" smtClean="0"/>
              <a:t>Osnovni</a:t>
            </a:r>
            <a:r>
              <a:rPr lang="en-US" dirty="0" smtClean="0"/>
              <a:t> </a:t>
            </a:r>
            <a:r>
              <a:rPr lang="en-US" dirty="0" err="1" smtClean="0"/>
              <a:t>oblik</a:t>
            </a:r>
            <a:r>
              <a:rPr lang="en-US" dirty="0" smtClean="0"/>
              <a:t> u</a:t>
            </a:r>
            <a:r>
              <a:rPr lang="sr-Latn-CS" dirty="0" smtClean="0"/>
              <a:t>čenja do 3 mjeseca je klasično uslovljavanje, a od 3 mjeseca je instrumentalno uslovljavanje.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Pokazatelji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tipičnog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razvoja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djeteta</a:t>
            </a:r>
            <a:r>
              <a:rPr lang="x-none" sz="3200" smtClean="0">
                <a:solidFill>
                  <a:schemeClr val="tx1"/>
                </a:solidFill>
              </a:rPr>
              <a:t> </a:t>
            </a:r>
            <a:r>
              <a:rPr lang="x-none" sz="3200" dirty="0" smtClean="0">
                <a:solidFill>
                  <a:schemeClr val="tx1"/>
                </a:solidFill>
              </a:rPr>
              <a:t>od 4 do </a:t>
            </a:r>
            <a:r>
              <a:rPr lang="x-none" sz="3200" smtClean="0">
                <a:solidFill>
                  <a:schemeClr val="tx1"/>
                </a:solidFill>
              </a:rPr>
              <a:t>6 </a:t>
            </a:r>
            <a:r>
              <a:rPr lang="x-none" sz="3200" dirty="0" smtClean="0">
                <a:solidFill>
                  <a:schemeClr val="tx1"/>
                </a:solidFill>
              </a:rPr>
              <a:t>mjeseci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Obraća</a:t>
            </a:r>
            <a:r>
              <a:rPr lang="en-US" dirty="0" smtClean="0"/>
              <a:t> </a:t>
            </a:r>
            <a:r>
              <a:rPr lang="en-US" dirty="0" err="1" smtClean="0"/>
              <a:t>pažnju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govor</a:t>
            </a:r>
            <a:r>
              <a:rPr lang="en-US" dirty="0" smtClean="0"/>
              <a:t> </a:t>
            </a:r>
            <a:r>
              <a:rPr lang="en-US" dirty="0" err="1" smtClean="0"/>
              <a:t>drugih</a:t>
            </a:r>
            <a:r>
              <a:rPr lang="en-US" dirty="0" smtClean="0"/>
              <a:t>. </a:t>
            </a:r>
            <a:endParaRPr lang="x-none" dirty="0" smtClean="0"/>
          </a:p>
          <a:p>
            <a:r>
              <a:rPr lang="en-US" dirty="0" err="1" smtClean="0"/>
              <a:t>Prinosi</a:t>
            </a:r>
            <a:r>
              <a:rPr lang="en-US" dirty="0" smtClean="0"/>
              <a:t> </a:t>
            </a:r>
            <a:r>
              <a:rPr lang="en-US" dirty="0" err="1" smtClean="0"/>
              <a:t>ruke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predmete</a:t>
            </a:r>
            <a:r>
              <a:rPr lang="en-US" dirty="0" smtClean="0"/>
              <a:t> </a:t>
            </a:r>
            <a:r>
              <a:rPr lang="en-US" dirty="0" err="1" smtClean="0"/>
              <a:t>ustima</a:t>
            </a:r>
            <a:r>
              <a:rPr lang="en-US" dirty="0" smtClean="0"/>
              <a:t> (</a:t>
            </a:r>
            <a:r>
              <a:rPr lang="en-US" dirty="0" err="1" smtClean="0"/>
              <a:t>istražuje</a:t>
            </a:r>
            <a:r>
              <a:rPr lang="en-US" dirty="0" smtClean="0"/>
              <a:t> </a:t>
            </a:r>
            <a:r>
              <a:rPr lang="en-US" dirty="0" err="1" smtClean="0"/>
              <a:t>svijet</a:t>
            </a:r>
            <a:r>
              <a:rPr lang="en-US" dirty="0" smtClean="0"/>
              <a:t> </a:t>
            </a:r>
            <a:r>
              <a:rPr lang="en-US" dirty="0" err="1" smtClean="0"/>
              <a:t>oralno</a:t>
            </a:r>
            <a:r>
              <a:rPr lang="en-US" dirty="0" smtClean="0"/>
              <a:t>). </a:t>
            </a:r>
            <a:endParaRPr lang="x-none" dirty="0" smtClean="0"/>
          </a:p>
          <a:p>
            <a:r>
              <a:rPr lang="en-US" dirty="0" err="1" smtClean="0"/>
              <a:t>Manipuliše</a:t>
            </a:r>
            <a:r>
              <a:rPr lang="en-US" dirty="0" smtClean="0"/>
              <a:t> </a:t>
            </a:r>
            <a:r>
              <a:rPr lang="en-US" dirty="0" err="1" smtClean="0"/>
              <a:t>predmetima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razgleda</a:t>
            </a:r>
            <a:r>
              <a:rPr lang="en-US" dirty="0" smtClean="0"/>
              <a:t> </a:t>
            </a:r>
            <a:r>
              <a:rPr lang="en-US" dirty="0" err="1" smtClean="0"/>
              <a:t>ih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Prati</a:t>
            </a:r>
            <a:r>
              <a:rPr lang="en-US" dirty="0" smtClean="0"/>
              <a:t> </a:t>
            </a:r>
            <a:r>
              <a:rPr lang="en-US" dirty="0" err="1" smtClean="0"/>
              <a:t>pogledom</a:t>
            </a:r>
            <a:r>
              <a:rPr lang="en-US" dirty="0" smtClean="0"/>
              <a:t> </a:t>
            </a:r>
            <a:r>
              <a:rPr lang="en-US" dirty="0" err="1" smtClean="0"/>
              <a:t>kružno</a:t>
            </a:r>
            <a:r>
              <a:rPr lang="en-US" dirty="0" smtClean="0"/>
              <a:t> </a:t>
            </a:r>
            <a:r>
              <a:rPr lang="en-US" dirty="0" err="1" smtClean="0"/>
              <a:t>kretanje</a:t>
            </a:r>
            <a:r>
              <a:rPr lang="en-US" dirty="0" smtClean="0"/>
              <a:t> </a:t>
            </a:r>
            <a:r>
              <a:rPr lang="en-US" dirty="0" err="1" smtClean="0"/>
              <a:t>predmeta</a:t>
            </a:r>
            <a:r>
              <a:rPr lang="en-US" dirty="0" smtClean="0"/>
              <a:t>. </a:t>
            </a:r>
            <a:endParaRPr lang="x-none" dirty="0" smtClean="0"/>
          </a:p>
          <a:p>
            <a:r>
              <a:rPr lang="en-US" dirty="0" err="1" smtClean="0"/>
              <a:t>Proizvodi</a:t>
            </a:r>
            <a:r>
              <a:rPr lang="en-US" dirty="0" smtClean="0"/>
              <a:t> </a:t>
            </a:r>
            <a:r>
              <a:rPr lang="en-US" dirty="0" err="1" smtClean="0"/>
              <a:t>zvukove</a:t>
            </a:r>
            <a:r>
              <a:rPr lang="en-US" dirty="0" smtClean="0"/>
              <a:t> </a:t>
            </a:r>
            <a:r>
              <a:rPr lang="en-US" dirty="0" err="1" smtClean="0"/>
              <a:t>pomoću</a:t>
            </a:r>
            <a:r>
              <a:rPr lang="en-US" dirty="0" smtClean="0"/>
              <a:t> </a:t>
            </a:r>
            <a:r>
              <a:rPr lang="en-US" dirty="0" err="1" smtClean="0"/>
              <a:t>predmeta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Pokazatelji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tipičnog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razvoja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djeteta</a:t>
            </a:r>
            <a:r>
              <a:rPr lang="x-none" sz="3200" smtClean="0">
                <a:solidFill>
                  <a:schemeClr val="tx1"/>
                </a:solidFill>
              </a:rPr>
              <a:t> </a:t>
            </a:r>
            <a:r>
              <a:rPr lang="x-none" sz="3200" dirty="0" smtClean="0">
                <a:solidFill>
                  <a:schemeClr val="tx1"/>
                </a:solidFill>
              </a:rPr>
              <a:t>od 7 do </a:t>
            </a:r>
            <a:r>
              <a:rPr lang="x-none" sz="3200" smtClean="0">
                <a:solidFill>
                  <a:schemeClr val="tx1"/>
                </a:solidFill>
              </a:rPr>
              <a:t>9 </a:t>
            </a:r>
            <a:r>
              <a:rPr lang="x-none" sz="3200" dirty="0" smtClean="0">
                <a:solidFill>
                  <a:schemeClr val="tx1"/>
                </a:solidFill>
              </a:rPr>
              <a:t>mjeseci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</a:t>
            </a:r>
            <a:r>
              <a:rPr lang="en-US" dirty="0" err="1" smtClean="0"/>
              <a:t>Istražuje</a:t>
            </a:r>
            <a:r>
              <a:rPr lang="en-US" dirty="0" smtClean="0"/>
              <a:t> </a:t>
            </a:r>
            <a:r>
              <a:rPr lang="en-US" dirty="0" err="1" smtClean="0"/>
              <a:t>rukama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ustima</a:t>
            </a:r>
            <a:r>
              <a:rPr lang="en-US" dirty="0" smtClean="0"/>
              <a:t> (</a:t>
            </a:r>
            <a:r>
              <a:rPr lang="en-US" dirty="0" err="1" smtClean="0"/>
              <a:t>stavlja</a:t>
            </a:r>
            <a:r>
              <a:rPr lang="en-US" dirty="0" smtClean="0"/>
              <a:t> </a:t>
            </a:r>
            <a:r>
              <a:rPr lang="en-US" dirty="0" err="1" smtClean="0"/>
              <a:t>predmete</a:t>
            </a:r>
            <a:r>
              <a:rPr lang="en-US" dirty="0" smtClean="0"/>
              <a:t> u </a:t>
            </a:r>
            <a:r>
              <a:rPr lang="en-US" dirty="0" err="1" smtClean="0"/>
              <a:t>usta</a:t>
            </a:r>
            <a:r>
              <a:rPr lang="en-US" dirty="0" smtClean="0"/>
              <a:t>).  </a:t>
            </a:r>
            <a:endParaRPr lang="x-none" dirty="0" smtClean="0"/>
          </a:p>
          <a:p>
            <a:r>
              <a:rPr lang="en-US" dirty="0" err="1" smtClean="0"/>
              <a:t>Poseže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predmetima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uoči</a:t>
            </a:r>
            <a:r>
              <a:rPr lang="en-US" dirty="0" smtClean="0"/>
              <a:t>/</a:t>
            </a:r>
            <a:r>
              <a:rPr lang="en-US" dirty="0" err="1" smtClean="0"/>
              <a:t>želi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Udara</a:t>
            </a:r>
            <a:r>
              <a:rPr lang="en-US" dirty="0" smtClean="0"/>
              <a:t> </a:t>
            </a:r>
            <a:r>
              <a:rPr lang="en-US" dirty="0" err="1" smtClean="0"/>
              <a:t>predmetima</a:t>
            </a:r>
            <a:r>
              <a:rPr lang="en-US" dirty="0" smtClean="0"/>
              <a:t> o </a:t>
            </a:r>
            <a:r>
              <a:rPr lang="en-US" dirty="0" err="1" smtClean="0"/>
              <a:t>sto</a:t>
            </a:r>
            <a:r>
              <a:rPr lang="en-US" dirty="0" smtClean="0"/>
              <a:t> (</a:t>
            </a:r>
            <a:r>
              <a:rPr lang="en-US" dirty="0" err="1" smtClean="0"/>
              <a:t>ili</a:t>
            </a:r>
            <a:r>
              <a:rPr lang="en-US" dirty="0" smtClean="0"/>
              <a:t> o </a:t>
            </a:r>
            <a:r>
              <a:rPr lang="en-US" dirty="0" err="1" smtClean="0"/>
              <a:t>druge</a:t>
            </a:r>
            <a:r>
              <a:rPr lang="en-US" dirty="0" smtClean="0"/>
              <a:t> </a:t>
            </a:r>
            <a:r>
              <a:rPr lang="en-US" dirty="0" err="1" smtClean="0"/>
              <a:t>predmete</a:t>
            </a:r>
            <a:r>
              <a:rPr lang="en-US" dirty="0" smtClean="0"/>
              <a:t>/</a:t>
            </a:r>
            <a:r>
              <a:rPr lang="en-US" dirty="0" err="1" smtClean="0"/>
              <a:t>površine</a:t>
            </a:r>
            <a:r>
              <a:rPr lang="en-US" dirty="0" smtClean="0"/>
              <a:t>). </a:t>
            </a:r>
            <a:endParaRPr lang="x-none" dirty="0" smtClean="0"/>
          </a:p>
          <a:p>
            <a:r>
              <a:rPr lang="en-US" dirty="0" err="1" smtClean="0"/>
              <a:t>Voli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 </a:t>
            </a:r>
            <a:r>
              <a:rPr lang="en-US" dirty="0" err="1" smtClean="0"/>
              <a:t>ogleda</a:t>
            </a:r>
            <a:r>
              <a:rPr lang="en-US" dirty="0" smtClean="0"/>
              <a:t>. </a:t>
            </a:r>
            <a:endParaRPr lang="x-none" dirty="0" smtClean="0"/>
          </a:p>
          <a:p>
            <a:r>
              <a:rPr lang="en-US" dirty="0" err="1" smtClean="0"/>
              <a:t>Traži</a:t>
            </a:r>
            <a:r>
              <a:rPr lang="en-US" dirty="0" smtClean="0"/>
              <a:t> </a:t>
            </a:r>
            <a:r>
              <a:rPr lang="en-US" dirty="0" err="1" smtClean="0"/>
              <a:t>predmete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 smtClean="0"/>
              <a:t>ih</a:t>
            </a:r>
            <a:r>
              <a:rPr lang="en-US" dirty="0" smtClean="0"/>
              <a:t> </a:t>
            </a:r>
            <a:r>
              <a:rPr lang="en-US" dirty="0" err="1" smtClean="0"/>
              <a:t>sakrijete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Počinje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pokazuje</a:t>
            </a:r>
            <a:r>
              <a:rPr lang="en-US" dirty="0" smtClean="0"/>
              <a:t> </a:t>
            </a:r>
            <a:r>
              <a:rPr lang="en-US" dirty="0" err="1" smtClean="0"/>
              <a:t>kažipstom</a:t>
            </a:r>
            <a:r>
              <a:rPr lang="en-US" dirty="0" smtClean="0"/>
              <a:t>. </a:t>
            </a:r>
            <a:endParaRPr lang="x-none" dirty="0" smtClean="0"/>
          </a:p>
          <a:p>
            <a:r>
              <a:rPr lang="en-US" dirty="0" err="1" smtClean="0"/>
              <a:t>Oglašava</a:t>
            </a:r>
            <a:r>
              <a:rPr lang="en-US" dirty="0" smtClean="0"/>
              <a:t> se/</a:t>
            </a:r>
            <a:r>
              <a:rPr lang="en-US" dirty="0" err="1" smtClean="0"/>
              <a:t>reaguje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muziku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Pokazatelji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tipičnog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razvoja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djeteta</a:t>
            </a:r>
            <a:r>
              <a:rPr lang="x-none" sz="3200" smtClean="0">
                <a:solidFill>
                  <a:schemeClr val="tx1"/>
                </a:solidFill>
              </a:rPr>
              <a:t> </a:t>
            </a:r>
            <a:r>
              <a:rPr lang="x-none" sz="3200" dirty="0" smtClean="0">
                <a:solidFill>
                  <a:schemeClr val="tx1"/>
                </a:solidFill>
              </a:rPr>
              <a:t>od 10 do </a:t>
            </a:r>
            <a:r>
              <a:rPr lang="x-none" sz="3200" smtClean="0">
                <a:solidFill>
                  <a:schemeClr val="tx1"/>
                </a:solidFill>
              </a:rPr>
              <a:t>12 </a:t>
            </a:r>
            <a:r>
              <a:rPr lang="x-none" sz="3200" dirty="0" smtClean="0">
                <a:solidFill>
                  <a:schemeClr val="tx1"/>
                </a:solidFill>
              </a:rPr>
              <a:t>mjeseci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Počinje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imitira</a:t>
            </a:r>
            <a:r>
              <a:rPr lang="en-US" dirty="0" smtClean="0"/>
              <a:t> </a:t>
            </a:r>
            <a:r>
              <a:rPr lang="en-US" dirty="0" err="1" smtClean="0"/>
              <a:t>učestale</a:t>
            </a:r>
            <a:r>
              <a:rPr lang="en-US" dirty="0" smtClean="0"/>
              <a:t> </a:t>
            </a:r>
            <a:r>
              <a:rPr lang="en-US" dirty="0" err="1" smtClean="0"/>
              <a:t>radnje</a:t>
            </a:r>
            <a:r>
              <a:rPr lang="en-US" dirty="0" smtClean="0"/>
              <a:t> </a:t>
            </a:r>
            <a:r>
              <a:rPr lang="en-US" dirty="0" err="1" smtClean="0"/>
              <a:t>odraslih</a:t>
            </a:r>
            <a:r>
              <a:rPr lang="en-US" dirty="0" smtClean="0"/>
              <a:t>, a </a:t>
            </a:r>
            <a:r>
              <a:rPr lang="en-US" dirty="0" err="1" smtClean="0"/>
              <a:t>predmete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</a:t>
            </a:r>
            <a:r>
              <a:rPr lang="en-US" dirty="0" err="1" smtClean="0"/>
              <a:t>svrsishodno</a:t>
            </a:r>
            <a:r>
              <a:rPr lang="en-US" dirty="0" smtClean="0"/>
              <a:t> (</a:t>
            </a:r>
            <a:r>
              <a:rPr lang="en-US" dirty="0" err="1" smtClean="0"/>
              <a:t>npr</a:t>
            </a:r>
            <a:r>
              <a:rPr lang="en-US" dirty="0" smtClean="0"/>
              <a:t>.,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čaše</a:t>
            </a:r>
            <a:r>
              <a:rPr lang="en-US" dirty="0" smtClean="0"/>
              <a:t> </a:t>
            </a:r>
            <a:r>
              <a:rPr lang="en-US" dirty="0" err="1" smtClean="0"/>
              <a:t>pije</a:t>
            </a:r>
            <a:r>
              <a:rPr lang="en-US" dirty="0" smtClean="0"/>
              <a:t>, </a:t>
            </a:r>
            <a:r>
              <a:rPr lang="en-US" dirty="0" err="1" smtClean="0"/>
              <a:t>slušalicu</a:t>
            </a:r>
            <a:r>
              <a:rPr lang="en-US" dirty="0" smtClean="0"/>
              <a:t> </a:t>
            </a:r>
            <a:r>
              <a:rPr lang="en-US" dirty="0" err="1" smtClean="0"/>
              <a:t>prinosi</a:t>
            </a:r>
            <a:r>
              <a:rPr lang="en-US" dirty="0" smtClean="0"/>
              <a:t> </a:t>
            </a:r>
            <a:r>
              <a:rPr lang="en-US" dirty="0" err="1" smtClean="0"/>
              <a:t>uhu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sl.).  </a:t>
            </a:r>
            <a:endParaRPr lang="x-none" dirty="0" smtClean="0"/>
          </a:p>
          <a:p>
            <a:r>
              <a:rPr lang="en-US" dirty="0" err="1" smtClean="0"/>
              <a:t>Pruža</a:t>
            </a:r>
            <a:r>
              <a:rPr lang="en-US" dirty="0" smtClean="0"/>
              <a:t> </a:t>
            </a:r>
            <a:r>
              <a:rPr lang="en-US" dirty="0" err="1" smtClean="0"/>
              <a:t>predmet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 smtClean="0"/>
              <a:t>zatražite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Traži</a:t>
            </a:r>
            <a:r>
              <a:rPr lang="en-US" dirty="0" smtClean="0"/>
              <a:t> </a:t>
            </a:r>
            <a:r>
              <a:rPr lang="en-US" dirty="0" err="1" smtClean="0"/>
              <a:t>predmete</a:t>
            </a:r>
            <a:r>
              <a:rPr lang="en-US" dirty="0" smtClean="0"/>
              <a:t> </a:t>
            </a:r>
            <a:r>
              <a:rPr lang="en-US" dirty="0" err="1" smtClean="0"/>
              <a:t>izvan</a:t>
            </a:r>
            <a:r>
              <a:rPr lang="en-US" dirty="0" smtClean="0"/>
              <a:t> </a:t>
            </a:r>
            <a:r>
              <a:rPr lang="en-US" dirty="0" err="1" smtClean="0"/>
              <a:t>vidnog</a:t>
            </a:r>
            <a:r>
              <a:rPr lang="en-US" dirty="0" smtClean="0"/>
              <a:t> </a:t>
            </a:r>
            <a:r>
              <a:rPr lang="en-US" dirty="0" err="1" smtClean="0"/>
              <a:t>polja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Voli</a:t>
            </a:r>
            <a:r>
              <a:rPr lang="en-US" dirty="0" smtClean="0"/>
              <a:t> </a:t>
            </a:r>
            <a:r>
              <a:rPr lang="en-US" dirty="0" err="1" smtClean="0"/>
              <a:t>jednostavne</a:t>
            </a:r>
            <a:r>
              <a:rPr lang="en-US" dirty="0" smtClean="0"/>
              <a:t> </a:t>
            </a:r>
            <a:r>
              <a:rPr lang="en-US" dirty="0" err="1" smtClean="0"/>
              <a:t>društvene</a:t>
            </a:r>
            <a:r>
              <a:rPr lang="en-US" dirty="0" smtClean="0"/>
              <a:t> </a:t>
            </a:r>
            <a:r>
              <a:rPr lang="en-US" dirty="0" err="1" smtClean="0"/>
              <a:t>igre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Uči</a:t>
            </a:r>
            <a:r>
              <a:rPr lang="en-US" dirty="0" smtClean="0"/>
              <a:t> </a:t>
            </a:r>
            <a:r>
              <a:rPr lang="en-US" dirty="0" err="1" smtClean="0"/>
              <a:t>putem</a:t>
            </a:r>
            <a:r>
              <a:rPr lang="en-US" dirty="0" smtClean="0"/>
              <a:t> </a:t>
            </a:r>
            <a:r>
              <a:rPr lang="en-US" dirty="0" err="1" smtClean="0"/>
              <a:t>pokušaja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pogrešaka</a:t>
            </a:r>
            <a:r>
              <a:rPr lang="x-none" dirty="0" smtClean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Pokazatelji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tipičnog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razvoja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djeteta</a:t>
            </a:r>
            <a:r>
              <a:rPr lang="x-none" sz="3200" smtClean="0">
                <a:solidFill>
                  <a:schemeClr val="tx1"/>
                </a:solidFill>
              </a:rPr>
              <a:t> 1</a:t>
            </a:r>
            <a:r>
              <a:rPr lang="x-none" sz="3200" dirty="0" smtClean="0">
                <a:solidFill>
                  <a:schemeClr val="tx1"/>
                </a:solidFill>
              </a:rPr>
              <a:t>3</a:t>
            </a:r>
            <a:r>
              <a:rPr lang="x-none" sz="3200" smtClean="0">
                <a:solidFill>
                  <a:schemeClr val="tx1"/>
                </a:solidFill>
              </a:rPr>
              <a:t>-18 </a:t>
            </a:r>
            <a:r>
              <a:rPr lang="x-none" sz="3200" dirty="0" smtClean="0">
                <a:solidFill>
                  <a:schemeClr val="tx1"/>
                </a:solidFill>
              </a:rPr>
              <a:t>mjeseci (1 do 1,5 godina)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Imitira</a:t>
            </a:r>
            <a:r>
              <a:rPr lang="en-US" dirty="0" smtClean="0"/>
              <a:t> </a:t>
            </a:r>
            <a:r>
              <a:rPr lang="en-US" dirty="0" err="1" smtClean="0"/>
              <a:t>odrasle</a:t>
            </a:r>
            <a:r>
              <a:rPr lang="en-US" dirty="0" smtClean="0"/>
              <a:t> u </a:t>
            </a:r>
            <a:r>
              <a:rPr lang="en-US" dirty="0" err="1" smtClean="0"/>
              <a:t>jednostavnim</a:t>
            </a:r>
            <a:r>
              <a:rPr lang="en-US" dirty="0" smtClean="0"/>
              <a:t> </a:t>
            </a:r>
            <a:r>
              <a:rPr lang="en-US" dirty="0" err="1" smtClean="0"/>
              <a:t>radnjama</a:t>
            </a:r>
            <a:r>
              <a:rPr lang="en-US" dirty="0" smtClean="0"/>
              <a:t>; </a:t>
            </a:r>
            <a:r>
              <a:rPr lang="en-US" dirty="0" err="1" smtClean="0"/>
              <a:t>počinje</a:t>
            </a:r>
            <a:r>
              <a:rPr lang="en-US" dirty="0" smtClean="0"/>
              <a:t> </a:t>
            </a:r>
            <a:r>
              <a:rPr lang="en-US" dirty="0" err="1" smtClean="0"/>
              <a:t>simbolička</a:t>
            </a:r>
            <a:r>
              <a:rPr lang="en-US" dirty="0" smtClean="0"/>
              <a:t> </a:t>
            </a:r>
            <a:r>
              <a:rPr lang="en-US" dirty="0" err="1" smtClean="0"/>
              <a:t>igra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Pokazuje</a:t>
            </a:r>
            <a:r>
              <a:rPr lang="en-US" dirty="0" smtClean="0"/>
              <a:t> </a:t>
            </a:r>
            <a:r>
              <a:rPr lang="en-US" dirty="0" err="1" smtClean="0"/>
              <a:t>interes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istraživanje</a:t>
            </a:r>
            <a:r>
              <a:rPr lang="en-US" dirty="0" smtClean="0"/>
              <a:t> </a:t>
            </a:r>
            <a:r>
              <a:rPr lang="en-US" dirty="0" err="1" smtClean="0"/>
              <a:t>okoline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Kad</a:t>
            </a:r>
            <a:r>
              <a:rPr lang="en-US" dirty="0" smtClean="0"/>
              <a:t> </a:t>
            </a:r>
            <a:r>
              <a:rPr lang="en-US" dirty="0" err="1" smtClean="0"/>
              <a:t>čuje</a:t>
            </a:r>
            <a:r>
              <a:rPr lang="en-US" dirty="0" smtClean="0"/>
              <a:t> </a:t>
            </a:r>
            <a:r>
              <a:rPr lang="en-US" dirty="0" err="1" smtClean="0"/>
              <a:t>ime</a:t>
            </a:r>
            <a:r>
              <a:rPr lang="en-US" dirty="0" smtClean="0"/>
              <a:t> </a:t>
            </a:r>
            <a:r>
              <a:rPr lang="en-US" dirty="0" err="1" smtClean="0"/>
              <a:t>predmeta</a:t>
            </a:r>
            <a:r>
              <a:rPr lang="en-US" dirty="0" smtClean="0"/>
              <a:t>/</a:t>
            </a:r>
            <a:r>
              <a:rPr lang="en-US" dirty="0" err="1" smtClean="0"/>
              <a:t>slike</a:t>
            </a:r>
            <a:r>
              <a:rPr lang="en-US" dirty="0" smtClean="0"/>
              <a:t>, </a:t>
            </a:r>
            <a:r>
              <a:rPr lang="en-US" dirty="0" err="1" smtClean="0"/>
              <a:t>pogleda</a:t>
            </a:r>
            <a:r>
              <a:rPr lang="en-US" dirty="0" smtClean="0"/>
              <a:t> u </a:t>
            </a:r>
            <a:r>
              <a:rPr lang="en-US" dirty="0" err="1" smtClean="0"/>
              <a:t>pravom</a:t>
            </a:r>
            <a:r>
              <a:rPr lang="en-US" dirty="0" smtClean="0"/>
              <a:t> </a:t>
            </a:r>
            <a:r>
              <a:rPr lang="en-US" dirty="0" err="1" smtClean="0"/>
              <a:t>pravcu</a:t>
            </a:r>
            <a:r>
              <a:rPr lang="en-US" dirty="0" smtClean="0"/>
              <a:t>. </a:t>
            </a:r>
            <a:endParaRPr lang="x-none" dirty="0" smtClean="0"/>
          </a:p>
          <a:p>
            <a:r>
              <a:rPr lang="en-US" dirty="0" err="1" smtClean="0"/>
              <a:t>Pronalazi</a:t>
            </a:r>
            <a:r>
              <a:rPr lang="en-US" dirty="0" smtClean="0"/>
              <a:t> </a:t>
            </a:r>
            <a:r>
              <a:rPr lang="en-US" dirty="0" err="1" smtClean="0"/>
              <a:t>skrivene</a:t>
            </a:r>
            <a:r>
              <a:rPr lang="en-US" dirty="0" smtClean="0"/>
              <a:t> </a:t>
            </a:r>
            <a:r>
              <a:rPr lang="en-US" dirty="0" err="1" smtClean="0"/>
              <a:t>predmete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teško</a:t>
            </a:r>
            <a:r>
              <a:rPr lang="en-US" dirty="0" smtClean="0"/>
              <a:t> </a:t>
            </a:r>
            <a:r>
              <a:rPr lang="en-US" dirty="0" err="1" smtClean="0"/>
              <a:t>otkriti</a:t>
            </a:r>
            <a:r>
              <a:rPr lang="en-US" dirty="0" smtClean="0"/>
              <a:t>. </a:t>
            </a:r>
            <a:endParaRPr lang="x-none" dirty="0" smtClean="0"/>
          </a:p>
          <a:p>
            <a:r>
              <a:rPr lang="en-US" dirty="0" err="1" smtClean="0"/>
              <a:t>Stavlja</a:t>
            </a:r>
            <a:r>
              <a:rPr lang="en-US" dirty="0" smtClean="0"/>
              <a:t> </a:t>
            </a:r>
            <a:r>
              <a:rPr lang="en-US" dirty="0" err="1" smtClean="0"/>
              <a:t>jedan</a:t>
            </a:r>
            <a:r>
              <a:rPr lang="en-US" dirty="0" smtClean="0"/>
              <a:t> </a:t>
            </a:r>
            <a:r>
              <a:rPr lang="en-US" dirty="0" err="1" smtClean="0"/>
              <a:t>predmet</a:t>
            </a:r>
            <a:r>
              <a:rPr lang="en-US" dirty="0" smtClean="0"/>
              <a:t> u </a:t>
            </a:r>
            <a:r>
              <a:rPr lang="en-US" dirty="0" err="1" smtClean="0"/>
              <a:t>drugi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vadi</a:t>
            </a:r>
            <a:r>
              <a:rPr lang="en-US" dirty="0" smtClean="0"/>
              <a:t> </a:t>
            </a:r>
            <a:r>
              <a:rPr lang="en-US" dirty="0" err="1" smtClean="0"/>
              <a:t>ga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Zna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pokaže</a:t>
            </a:r>
            <a:r>
              <a:rPr lang="en-US" dirty="0" smtClean="0"/>
              <a:t> bar tri </a:t>
            </a:r>
            <a:r>
              <a:rPr lang="en-US" dirty="0" err="1" smtClean="0"/>
              <a:t>dijela</a:t>
            </a:r>
            <a:r>
              <a:rPr lang="en-US" dirty="0" smtClean="0"/>
              <a:t> </a:t>
            </a:r>
            <a:r>
              <a:rPr lang="en-US" dirty="0" err="1" smtClean="0"/>
              <a:t>tijela</a:t>
            </a:r>
            <a:r>
              <a:rPr lang="en-US" dirty="0" smtClean="0"/>
              <a:t> (</a:t>
            </a:r>
            <a:r>
              <a:rPr lang="en-US" dirty="0" err="1" smtClean="0"/>
              <a:t>nos</a:t>
            </a:r>
            <a:r>
              <a:rPr lang="en-US" dirty="0" smtClean="0"/>
              <a:t>, </a:t>
            </a:r>
            <a:r>
              <a:rPr lang="en-US" dirty="0" err="1" smtClean="0"/>
              <a:t>stomak</a:t>
            </a:r>
            <a:r>
              <a:rPr lang="en-US" dirty="0" smtClean="0"/>
              <a:t>, </a:t>
            </a:r>
            <a:r>
              <a:rPr lang="en-US" dirty="0" err="1" smtClean="0"/>
              <a:t>ruka</a:t>
            </a:r>
            <a:r>
              <a:rPr lang="en-US" dirty="0" smtClean="0"/>
              <a:t>, </a:t>
            </a:r>
            <a:r>
              <a:rPr lang="en-US" dirty="0" err="1" smtClean="0"/>
              <a:t>noga</a:t>
            </a:r>
            <a:r>
              <a:rPr lang="en-US" dirty="0" smtClean="0"/>
              <a:t>, </a:t>
            </a:r>
            <a:r>
              <a:rPr lang="en-US" dirty="0" err="1" smtClean="0"/>
              <a:t>glava</a:t>
            </a:r>
            <a:r>
              <a:rPr lang="en-US" dirty="0" smtClean="0"/>
              <a:t>, </a:t>
            </a:r>
            <a:r>
              <a:rPr lang="en-US" dirty="0" err="1" smtClean="0"/>
              <a:t>oko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Pokazatelji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tipičnog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razvoja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djetet</a:t>
            </a:r>
            <a:r>
              <a:rPr lang="x-none" sz="3200" dirty="0" smtClean="0">
                <a:solidFill>
                  <a:schemeClr val="tx1"/>
                </a:solidFill>
              </a:rPr>
              <a:t>a od 19 do 24 mjeseca/</a:t>
            </a:r>
            <a:r>
              <a:rPr lang="x-none" sz="3200" smtClean="0">
                <a:solidFill>
                  <a:schemeClr val="tx1"/>
                </a:solidFill>
              </a:rPr>
              <a:t>1,5 </a:t>
            </a:r>
            <a:r>
              <a:rPr lang="x-none" sz="3200" dirty="0" smtClean="0">
                <a:solidFill>
                  <a:schemeClr val="tx1"/>
                </a:solidFill>
              </a:rPr>
              <a:t>do 2 godine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4" y="1619794"/>
            <a:ext cx="10058400" cy="4361906"/>
          </a:xfrm>
        </p:spPr>
        <p:txBody>
          <a:bodyPr>
            <a:normAutofit fontScale="85000" lnSpcReduction="10000"/>
          </a:bodyPr>
          <a:lstStyle/>
          <a:p>
            <a:r>
              <a:rPr lang="vi-VN" dirty="0" smtClean="0"/>
              <a:t>Prati jednostavna uputstva, verbalne zahtjeve (“Donesi jastuk”, “Vrati cipele”, “Baci u smeće”, “Dođi, </a:t>
            </a:r>
            <a:r>
              <a:rPr lang="x-none" dirty="0" smtClean="0"/>
              <a:t>Sj</a:t>
            </a:r>
            <a:r>
              <a:rPr lang="vi-VN" dirty="0" smtClean="0"/>
              <a:t>edi” i sl.). </a:t>
            </a:r>
            <a:endParaRPr lang="x-none" dirty="0" smtClean="0"/>
          </a:p>
          <a:p>
            <a:r>
              <a:rPr lang="vi-VN" dirty="0" smtClean="0"/>
              <a:t>Imitira druge.  </a:t>
            </a:r>
            <a:endParaRPr lang="x-none" dirty="0" smtClean="0"/>
          </a:p>
          <a:p>
            <a:r>
              <a:rPr lang="vi-VN" dirty="0" smtClean="0"/>
              <a:t>Zna da se igra s igračkama, svrsishodno ih koristi.</a:t>
            </a:r>
            <a:r>
              <a:rPr lang="en-US" dirty="0" smtClean="0"/>
              <a:t> </a:t>
            </a:r>
            <a:endParaRPr lang="x-none" dirty="0" smtClean="0"/>
          </a:p>
          <a:p>
            <a:r>
              <a:rPr lang="en-US" dirty="0" err="1" smtClean="0"/>
              <a:t>Zna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pokaže</a:t>
            </a:r>
            <a:r>
              <a:rPr lang="en-US" dirty="0" smtClean="0"/>
              <a:t> bar pet </a:t>
            </a:r>
            <a:r>
              <a:rPr lang="en-US" dirty="0" err="1" smtClean="0"/>
              <a:t>djelova</a:t>
            </a:r>
            <a:r>
              <a:rPr lang="en-US" dirty="0" smtClean="0"/>
              <a:t> </a:t>
            </a:r>
            <a:r>
              <a:rPr lang="en-US" dirty="0" err="1" smtClean="0"/>
              <a:t>tijela</a:t>
            </a:r>
            <a:r>
              <a:rPr lang="en-US" dirty="0" smtClean="0"/>
              <a:t> (</a:t>
            </a:r>
            <a:r>
              <a:rPr lang="en-US" dirty="0" err="1" smtClean="0"/>
              <a:t>oko</a:t>
            </a:r>
            <a:r>
              <a:rPr lang="en-US" dirty="0" smtClean="0"/>
              <a:t>, </a:t>
            </a:r>
            <a:r>
              <a:rPr lang="en-US" dirty="0" err="1" smtClean="0"/>
              <a:t>uho</a:t>
            </a:r>
            <a:r>
              <a:rPr lang="en-US" dirty="0" smtClean="0"/>
              <a:t>, </a:t>
            </a:r>
            <a:r>
              <a:rPr lang="en-US" dirty="0" err="1" smtClean="0"/>
              <a:t>glava</a:t>
            </a:r>
            <a:r>
              <a:rPr lang="en-US" dirty="0" smtClean="0"/>
              <a:t>, </a:t>
            </a:r>
            <a:r>
              <a:rPr lang="en-US" dirty="0" err="1" smtClean="0"/>
              <a:t>usta</a:t>
            </a:r>
            <a:r>
              <a:rPr lang="en-US" dirty="0" smtClean="0"/>
              <a:t>, </a:t>
            </a:r>
            <a:r>
              <a:rPr lang="en-US" dirty="0" err="1" smtClean="0"/>
              <a:t>zubi</a:t>
            </a:r>
            <a:r>
              <a:rPr lang="en-US" dirty="0" smtClean="0"/>
              <a:t>, </a:t>
            </a:r>
            <a:r>
              <a:rPr lang="en-US" dirty="0" err="1" smtClean="0"/>
              <a:t>noga</a:t>
            </a:r>
            <a:r>
              <a:rPr lang="en-US" dirty="0" smtClean="0"/>
              <a:t>, </a:t>
            </a:r>
            <a:r>
              <a:rPr lang="en-US" dirty="0" err="1" smtClean="0"/>
              <a:t>ruka</a:t>
            </a:r>
            <a:r>
              <a:rPr lang="en-US" dirty="0" smtClean="0"/>
              <a:t>, </a:t>
            </a:r>
            <a:r>
              <a:rPr lang="en-US" dirty="0" err="1" smtClean="0"/>
              <a:t>stomak</a:t>
            </a:r>
            <a:r>
              <a:rPr lang="en-US" dirty="0" smtClean="0"/>
              <a:t>).  </a:t>
            </a:r>
            <a:endParaRPr lang="x-none" dirty="0" smtClean="0"/>
          </a:p>
          <a:p>
            <a:r>
              <a:rPr lang="en-US" dirty="0" err="1" smtClean="0"/>
              <a:t>Prepoznaje</a:t>
            </a:r>
            <a:r>
              <a:rPr lang="en-US" dirty="0" smtClean="0"/>
              <a:t> </a:t>
            </a:r>
            <a:r>
              <a:rPr lang="en-US" dirty="0" err="1" smtClean="0"/>
              <a:t>predmete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svakodnevice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zna</a:t>
            </a:r>
            <a:r>
              <a:rPr lang="en-US" dirty="0" smtClean="0"/>
              <a:t> </a:t>
            </a:r>
            <a:r>
              <a:rPr lang="en-US" dirty="0" err="1" smtClean="0"/>
              <a:t>čemu</a:t>
            </a:r>
            <a:r>
              <a:rPr lang="en-US" dirty="0" smtClean="0"/>
              <a:t> </a:t>
            </a:r>
            <a:r>
              <a:rPr lang="en-US" dirty="0" err="1" smtClean="0"/>
              <a:t>služe</a:t>
            </a:r>
            <a:r>
              <a:rPr lang="en-US" dirty="0" smtClean="0"/>
              <a:t>, </a:t>
            </a:r>
            <a:r>
              <a:rPr lang="en-US" dirty="0" err="1" smtClean="0"/>
              <a:t>tj</a:t>
            </a:r>
            <a:r>
              <a:rPr lang="en-US" dirty="0" smtClean="0"/>
              <a:t>. </a:t>
            </a:r>
            <a:r>
              <a:rPr lang="en-US" dirty="0" err="1" smtClean="0"/>
              <a:t>kako</a:t>
            </a:r>
            <a:r>
              <a:rPr lang="en-US" dirty="0" smtClean="0"/>
              <a:t> se </a:t>
            </a:r>
            <a:r>
              <a:rPr lang="en-US" dirty="0" err="1" smtClean="0"/>
              <a:t>koriste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Sparuje</a:t>
            </a:r>
            <a:r>
              <a:rPr lang="en-US" dirty="0" smtClean="0"/>
              <a:t> </a:t>
            </a:r>
            <a:r>
              <a:rPr lang="en-US" dirty="0" err="1" smtClean="0"/>
              <a:t>jednostavne</a:t>
            </a:r>
            <a:r>
              <a:rPr lang="en-US" dirty="0" smtClean="0"/>
              <a:t> </a:t>
            </a:r>
            <a:r>
              <a:rPr lang="en-US" dirty="0" err="1" smtClean="0"/>
              <a:t>predmete</a:t>
            </a:r>
            <a:r>
              <a:rPr lang="en-US" dirty="0" smtClean="0"/>
              <a:t> (</a:t>
            </a:r>
            <a:r>
              <a:rPr lang="en-US" dirty="0" err="1" smtClean="0"/>
              <a:t>čarape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čarapama</a:t>
            </a:r>
            <a:r>
              <a:rPr lang="en-US" dirty="0" smtClean="0"/>
              <a:t>, </a:t>
            </a:r>
            <a:r>
              <a:rPr lang="en-US" dirty="0" err="1" smtClean="0"/>
              <a:t>životinje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životinjama</a:t>
            </a:r>
            <a:r>
              <a:rPr lang="en-US" dirty="0" smtClean="0"/>
              <a:t>, </a:t>
            </a:r>
            <a:r>
              <a:rPr lang="en-US" dirty="0" err="1" smtClean="0"/>
              <a:t>sliku</a:t>
            </a:r>
            <a:r>
              <a:rPr lang="en-US" dirty="0" smtClean="0"/>
              <a:t> </a:t>
            </a:r>
            <a:r>
              <a:rPr lang="en-US" dirty="0" err="1" smtClean="0"/>
              <a:t>hrane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slikom</a:t>
            </a:r>
            <a:r>
              <a:rPr lang="en-US" dirty="0" smtClean="0"/>
              <a:t> </a:t>
            </a:r>
            <a:r>
              <a:rPr lang="en-US" dirty="0" err="1" smtClean="0"/>
              <a:t>hrane</a:t>
            </a:r>
            <a:r>
              <a:rPr lang="en-US" dirty="0" smtClean="0"/>
              <a:t>, </a:t>
            </a:r>
            <a:r>
              <a:rPr lang="en-US" dirty="0" err="1" smtClean="0"/>
              <a:t>igračku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igračkom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sl.).  </a:t>
            </a:r>
            <a:endParaRPr lang="x-none" dirty="0" smtClean="0"/>
          </a:p>
          <a:p>
            <a:r>
              <a:rPr lang="en-US" dirty="0" smtClean="0"/>
              <a:t>Ne </a:t>
            </a:r>
            <a:r>
              <a:rPr lang="en-US" dirty="0" err="1" smtClean="0"/>
              <a:t>zaboravlja</a:t>
            </a:r>
            <a:r>
              <a:rPr lang="en-US" dirty="0" smtClean="0"/>
              <a:t> </a:t>
            </a:r>
            <a:r>
              <a:rPr lang="en-US" dirty="0" err="1" smtClean="0"/>
              <a:t>naučeno</a:t>
            </a:r>
            <a:r>
              <a:rPr lang="en-US" dirty="0" smtClean="0"/>
              <a:t>/</a:t>
            </a:r>
            <a:r>
              <a:rPr lang="en-US" dirty="0" err="1" smtClean="0"/>
              <a:t>savladano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Pokazatelji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tipičnog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razvoja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djeteta</a:t>
            </a:r>
            <a:r>
              <a:rPr lang="x-none" sz="3200" smtClean="0">
                <a:solidFill>
                  <a:schemeClr val="tx1"/>
                </a:solidFill>
              </a:rPr>
              <a:t> </a:t>
            </a:r>
            <a:r>
              <a:rPr lang="x-none" sz="3200" dirty="0" smtClean="0">
                <a:solidFill>
                  <a:schemeClr val="tx1"/>
                </a:solidFill>
              </a:rPr>
              <a:t>od 25 do 36 mjeseci/</a:t>
            </a:r>
            <a:r>
              <a:rPr lang="x-none" sz="3200" smtClean="0">
                <a:solidFill>
                  <a:schemeClr val="tx1"/>
                </a:solidFill>
              </a:rPr>
              <a:t>2 </a:t>
            </a:r>
            <a:r>
              <a:rPr lang="x-none" sz="3200" dirty="0" smtClean="0">
                <a:solidFill>
                  <a:schemeClr val="tx1"/>
                </a:solidFill>
              </a:rPr>
              <a:t>do 3 godine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Voli</a:t>
            </a:r>
            <a:r>
              <a:rPr lang="en-US" dirty="0" smtClean="0"/>
              <a:t> </a:t>
            </a:r>
            <a:r>
              <a:rPr lang="en-US" dirty="0" err="1" smtClean="0"/>
              <a:t>igre</a:t>
            </a:r>
            <a:r>
              <a:rPr lang="en-US" dirty="0" smtClean="0"/>
              <a:t> </a:t>
            </a:r>
            <a:r>
              <a:rPr lang="en-US" dirty="0" err="1" smtClean="0"/>
              <a:t>uloga</a:t>
            </a:r>
            <a:r>
              <a:rPr lang="en-US" dirty="0" smtClean="0"/>
              <a:t>, </a:t>
            </a:r>
            <a:r>
              <a:rPr lang="en-US" dirty="0" err="1" smtClean="0"/>
              <a:t>imitacije</a:t>
            </a:r>
            <a:r>
              <a:rPr lang="en-US" dirty="0" smtClean="0"/>
              <a:t> </a:t>
            </a:r>
            <a:r>
              <a:rPr lang="en-US" dirty="0" err="1" smtClean="0"/>
              <a:t>odraslih</a:t>
            </a:r>
            <a:r>
              <a:rPr lang="en-US" dirty="0" smtClean="0"/>
              <a:t>, “</a:t>
            </a:r>
            <a:r>
              <a:rPr lang="en-US" dirty="0" err="1" smtClean="0"/>
              <a:t>ko</a:t>
            </a:r>
            <a:r>
              <a:rPr lang="en-US" dirty="0" smtClean="0"/>
              <a:t> </a:t>
            </a:r>
            <a:r>
              <a:rPr lang="en-US" dirty="0" err="1" smtClean="0"/>
              <a:t>bajagi</a:t>
            </a:r>
            <a:r>
              <a:rPr lang="en-US" dirty="0" smtClean="0"/>
              <a:t>” </a:t>
            </a:r>
            <a:r>
              <a:rPr lang="en-US" dirty="0" err="1" smtClean="0"/>
              <a:t>igre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Pokazuje</a:t>
            </a:r>
            <a:r>
              <a:rPr lang="en-US" dirty="0" smtClean="0"/>
              <a:t> </a:t>
            </a:r>
            <a:r>
              <a:rPr lang="en-US" dirty="0" err="1" smtClean="0"/>
              <a:t>interesovanje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slikovnice</a:t>
            </a:r>
            <a:r>
              <a:rPr lang="en-US" dirty="0" smtClean="0"/>
              <a:t>, </a:t>
            </a:r>
            <a:r>
              <a:rPr lang="en-US" dirty="0" err="1" smtClean="0"/>
              <a:t>samostalno</a:t>
            </a:r>
            <a:r>
              <a:rPr lang="en-US" dirty="0" smtClean="0"/>
              <a:t> </a:t>
            </a:r>
            <a:r>
              <a:rPr lang="en-US" dirty="0" err="1" smtClean="0"/>
              <a:t>lista</a:t>
            </a:r>
            <a:r>
              <a:rPr lang="en-US" dirty="0" smtClean="0"/>
              <a:t> </a:t>
            </a:r>
            <a:r>
              <a:rPr lang="en-US" dirty="0" err="1" smtClean="0"/>
              <a:t>tzv</a:t>
            </a:r>
            <a:r>
              <a:rPr lang="en-US" dirty="0" smtClean="0"/>
              <a:t>. </a:t>
            </a:r>
            <a:r>
              <a:rPr lang="en-US" dirty="0" err="1" smtClean="0"/>
              <a:t>tvrde</a:t>
            </a:r>
            <a:r>
              <a:rPr lang="en-US" dirty="0" smtClean="0"/>
              <a:t> </a:t>
            </a:r>
            <a:r>
              <a:rPr lang="en-US" dirty="0" err="1" smtClean="0"/>
              <a:t>slikovnice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Sparuje</a:t>
            </a:r>
            <a:r>
              <a:rPr lang="en-US" dirty="0" smtClean="0"/>
              <a:t> </a:t>
            </a:r>
            <a:r>
              <a:rPr lang="en-US" dirty="0" err="1" smtClean="0"/>
              <a:t>boje</a:t>
            </a:r>
            <a:r>
              <a:rPr lang="en-US" dirty="0" smtClean="0"/>
              <a:t> (</a:t>
            </a:r>
            <a:r>
              <a:rPr lang="en-US" dirty="0" err="1" smtClean="0"/>
              <a:t>zna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pokaže</a:t>
            </a:r>
            <a:r>
              <a:rPr lang="en-US" dirty="0" smtClean="0"/>
              <a:t> </a:t>
            </a:r>
            <a:r>
              <a:rPr lang="en-US" dirty="0" err="1" smtClean="0"/>
              <a:t>predmete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iste</a:t>
            </a:r>
            <a:r>
              <a:rPr lang="en-US" dirty="0" smtClean="0"/>
              <a:t> </a:t>
            </a:r>
            <a:r>
              <a:rPr lang="en-US" dirty="0" err="1" smtClean="0"/>
              <a:t>boje</a:t>
            </a:r>
            <a:r>
              <a:rPr lang="en-US" dirty="0" smtClean="0"/>
              <a:t>).</a:t>
            </a:r>
            <a:endParaRPr lang="x-none" dirty="0" smtClean="0"/>
          </a:p>
          <a:p>
            <a:r>
              <a:rPr lang="en-US" dirty="0" err="1" smtClean="0"/>
              <a:t>Prati</a:t>
            </a:r>
            <a:r>
              <a:rPr lang="en-US" dirty="0" smtClean="0"/>
              <a:t> </a:t>
            </a:r>
            <a:r>
              <a:rPr lang="en-US" dirty="0" err="1" smtClean="0"/>
              <a:t>dva</a:t>
            </a:r>
            <a:r>
              <a:rPr lang="en-US" dirty="0" smtClean="0"/>
              <a:t> </a:t>
            </a:r>
            <a:r>
              <a:rPr lang="en-US" dirty="0" err="1" smtClean="0"/>
              <a:t>naporedna</a:t>
            </a:r>
            <a:r>
              <a:rPr lang="en-US" dirty="0" smtClean="0"/>
              <a:t> </a:t>
            </a:r>
            <a:r>
              <a:rPr lang="en-US" dirty="0" err="1" smtClean="0"/>
              <a:t>verbalna</a:t>
            </a:r>
            <a:r>
              <a:rPr lang="en-US" dirty="0" smtClean="0"/>
              <a:t> </a:t>
            </a:r>
            <a:r>
              <a:rPr lang="en-US" dirty="0" err="1" smtClean="0"/>
              <a:t>zahtjeva</a:t>
            </a:r>
            <a:r>
              <a:rPr lang="en-US" dirty="0" smtClean="0"/>
              <a:t> (</a:t>
            </a:r>
            <a:r>
              <a:rPr lang="en-US" dirty="0" err="1" smtClean="0"/>
              <a:t>npr</a:t>
            </a:r>
            <a:r>
              <a:rPr lang="en-US" dirty="0" smtClean="0"/>
              <a:t>.:“</a:t>
            </a:r>
            <a:r>
              <a:rPr lang="en-US" dirty="0" err="1" smtClean="0"/>
              <a:t>Pokupi</a:t>
            </a:r>
            <a:r>
              <a:rPr lang="en-US" dirty="0" smtClean="0"/>
              <a:t> </a:t>
            </a:r>
            <a:r>
              <a:rPr lang="en-US" dirty="0" err="1" smtClean="0"/>
              <a:t>svoje</a:t>
            </a:r>
            <a:r>
              <a:rPr lang="en-US" dirty="0" smtClean="0"/>
              <a:t> </a:t>
            </a:r>
            <a:r>
              <a:rPr lang="en-US" dirty="0" err="1" smtClean="0"/>
              <a:t>cipele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stavi</a:t>
            </a:r>
            <a:r>
              <a:rPr lang="en-US" dirty="0" smtClean="0"/>
              <a:t> </a:t>
            </a:r>
            <a:r>
              <a:rPr lang="en-US" dirty="0" err="1" smtClean="0"/>
              <a:t>ih</a:t>
            </a:r>
            <a:r>
              <a:rPr lang="en-US" dirty="0" smtClean="0"/>
              <a:t> u </a:t>
            </a:r>
            <a:r>
              <a:rPr lang="en-US" dirty="0" err="1" smtClean="0"/>
              <a:t>ormarić</a:t>
            </a:r>
            <a:r>
              <a:rPr lang="en-US" dirty="0" smtClean="0"/>
              <a:t>!”)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Pokazatelji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tipičnog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razvoja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djeteta</a:t>
            </a:r>
            <a:r>
              <a:rPr lang="x-none" sz="3200" smtClean="0">
                <a:solidFill>
                  <a:schemeClr val="tx1"/>
                </a:solidFill>
              </a:rPr>
              <a:t> </a:t>
            </a:r>
            <a:r>
              <a:rPr lang="x-none" sz="3200" dirty="0" smtClean="0">
                <a:solidFill>
                  <a:schemeClr val="tx1"/>
                </a:solidFill>
              </a:rPr>
              <a:t>od </a:t>
            </a:r>
            <a:r>
              <a:rPr lang="x-none" sz="3200" smtClean="0">
                <a:solidFill>
                  <a:schemeClr val="tx1"/>
                </a:solidFill>
              </a:rPr>
              <a:t>3 </a:t>
            </a:r>
            <a:r>
              <a:rPr lang="x-none" sz="3200" dirty="0" smtClean="0">
                <a:solidFill>
                  <a:schemeClr val="tx1"/>
                </a:solidFill>
              </a:rPr>
              <a:t>do 4 godine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vi-VN" dirty="0" smtClean="0"/>
              <a:t>Imitira odrasle i </a:t>
            </a:r>
            <a:r>
              <a:rPr lang="x-none" dirty="0" smtClean="0"/>
              <a:t>dj</a:t>
            </a:r>
            <a:r>
              <a:rPr lang="vi-VN" dirty="0" smtClean="0"/>
              <a:t>ecu.  </a:t>
            </a:r>
            <a:endParaRPr lang="x-none" dirty="0" smtClean="0"/>
          </a:p>
          <a:p>
            <a:r>
              <a:rPr lang="vi-VN" dirty="0" smtClean="0"/>
              <a:t>Zna da prepozna bar dvije, tri boje. </a:t>
            </a:r>
            <a:endParaRPr lang="x-none" dirty="0" smtClean="0"/>
          </a:p>
          <a:p>
            <a:r>
              <a:rPr lang="vi-VN" dirty="0" smtClean="0"/>
              <a:t>Shvata odnos dijela i cjeline.  </a:t>
            </a:r>
            <a:endParaRPr lang="x-none" dirty="0" smtClean="0"/>
          </a:p>
          <a:p>
            <a:r>
              <a:rPr lang="vi-VN" dirty="0" smtClean="0"/>
              <a:t>Navodi suprotnosti kada ga pitate: “Što je suprotno od_____?” (vruće-hladno, voli- ne voli, mali-veliki, dan-noć/mrak, mokro- suvo i sl.).  </a:t>
            </a:r>
            <a:endParaRPr lang="x-none" dirty="0" smtClean="0"/>
          </a:p>
          <a:p>
            <a:r>
              <a:rPr lang="vi-VN" dirty="0" smtClean="0"/>
              <a:t>Razumije koncepte moje – tvoje – njeno – njegovo. </a:t>
            </a:r>
            <a:endParaRPr lang="x-none" dirty="0" smtClean="0"/>
          </a:p>
          <a:p>
            <a:r>
              <a:rPr lang="vi-VN" dirty="0" smtClean="0"/>
              <a:t>Prati kompleksne verbalne zahtjeve (dva do tri naporedna zahtjeva).  </a:t>
            </a:r>
            <a:endParaRPr lang="x-none" dirty="0" smtClean="0"/>
          </a:p>
          <a:p>
            <a:r>
              <a:rPr lang="vi-VN" dirty="0" smtClean="0"/>
              <a:t>Broji do četiri mehanički.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Pokazatelji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tipičnog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razvoja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djeteta</a:t>
            </a:r>
            <a:r>
              <a:rPr lang="x-none" sz="3200" smtClean="0">
                <a:solidFill>
                  <a:schemeClr val="tx1"/>
                </a:solidFill>
              </a:rPr>
              <a:t> </a:t>
            </a:r>
            <a:r>
              <a:rPr lang="x-none" sz="3200" dirty="0" smtClean="0">
                <a:solidFill>
                  <a:schemeClr val="tx1"/>
                </a:solidFill>
              </a:rPr>
              <a:t>od </a:t>
            </a:r>
            <a:r>
              <a:rPr lang="x-none" sz="3200" smtClean="0">
                <a:solidFill>
                  <a:schemeClr val="tx1"/>
                </a:solidFill>
              </a:rPr>
              <a:t>4 </a:t>
            </a:r>
            <a:r>
              <a:rPr lang="x-none" sz="3200" dirty="0" smtClean="0">
                <a:solidFill>
                  <a:schemeClr val="tx1"/>
                </a:solidFill>
              </a:rPr>
              <a:t>do 5 godina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dirty="0" smtClean="0"/>
              <a:t>Može da prati tri različita naporedna verbalna zahtjeva (bez pomoći gestikulacije), npr.: “Daj mi olovku, otvori vrata i baci papir u kantu”, “Tapši rukama, ustani, skoči”.  </a:t>
            </a:r>
            <a:endParaRPr lang="x-none" dirty="0" smtClean="0"/>
          </a:p>
          <a:p>
            <a:r>
              <a:rPr lang="vi-VN" dirty="0" smtClean="0"/>
              <a:t>Razumije riječi: “ispod”, “između”, “na sredini”.  </a:t>
            </a:r>
            <a:endParaRPr lang="x-none" dirty="0" smtClean="0"/>
          </a:p>
          <a:p>
            <a:r>
              <a:rPr lang="vi-VN" dirty="0" smtClean="0"/>
              <a:t>Zna da imenuje bar pet boja; odgovara na pitanja: “Koje je boje ova lopta/olovka/majica?” </a:t>
            </a:r>
            <a:r>
              <a:rPr lang="pt-BR" dirty="0" smtClean="0"/>
              <a:t> </a:t>
            </a:r>
            <a:endParaRPr lang="x-none" dirty="0" smtClean="0"/>
          </a:p>
          <a:p>
            <a:r>
              <a:rPr lang="pt-BR" dirty="0" smtClean="0"/>
              <a:t>Broji do 10.  </a:t>
            </a:r>
            <a:endParaRPr lang="x-none" dirty="0" smtClean="0"/>
          </a:p>
          <a:p>
            <a:r>
              <a:rPr lang="pt-BR" dirty="0" smtClean="0"/>
              <a:t>Orijentiše se u vremenu.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Pokazatelji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tipičnog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razvoja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djeteta</a:t>
            </a:r>
            <a:r>
              <a:rPr lang="x-none" sz="3200" smtClean="0">
                <a:solidFill>
                  <a:schemeClr val="tx1"/>
                </a:solidFill>
              </a:rPr>
              <a:t> </a:t>
            </a:r>
            <a:r>
              <a:rPr lang="x-none" sz="3200" dirty="0" smtClean="0">
                <a:solidFill>
                  <a:schemeClr val="tx1"/>
                </a:solidFill>
              </a:rPr>
              <a:t>od </a:t>
            </a:r>
            <a:r>
              <a:rPr lang="x-none" sz="3200" smtClean="0">
                <a:solidFill>
                  <a:schemeClr val="tx1"/>
                </a:solidFill>
              </a:rPr>
              <a:t>5 </a:t>
            </a:r>
            <a:r>
              <a:rPr lang="x-none" sz="3200" dirty="0" smtClean="0">
                <a:solidFill>
                  <a:schemeClr val="tx1"/>
                </a:solidFill>
              </a:rPr>
              <a:t>do 6 godina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dirty="0" smtClean="0"/>
              <a:t>Zna koja je njegova lijeva, a koja desna ruka.  </a:t>
            </a:r>
            <a:endParaRPr lang="x-none" dirty="0" smtClean="0"/>
          </a:p>
          <a:p>
            <a:r>
              <a:rPr lang="vi-VN" dirty="0" smtClean="0"/>
              <a:t>Razumije i koristi komparaciju u govoru: kraće, duže, teže, lakše...  </a:t>
            </a:r>
            <a:endParaRPr lang="x-none" dirty="0" smtClean="0"/>
          </a:p>
          <a:p>
            <a:r>
              <a:rPr lang="vi-VN" dirty="0" smtClean="0"/>
              <a:t>Uviđa sličnosti i razlike.</a:t>
            </a:r>
            <a:endParaRPr lang="x-none" dirty="0" smtClean="0"/>
          </a:p>
          <a:p>
            <a:r>
              <a:rPr lang="en-US" dirty="0" err="1" smtClean="0"/>
              <a:t>Javljaju</a:t>
            </a:r>
            <a:r>
              <a:rPr lang="en-US" dirty="0" smtClean="0"/>
              <a:t> se </a:t>
            </a:r>
            <a:r>
              <a:rPr lang="en-US" dirty="0" err="1" smtClean="0"/>
              <a:t>počeci</a:t>
            </a:r>
            <a:r>
              <a:rPr lang="en-US" dirty="0" smtClean="0"/>
              <a:t> </a:t>
            </a:r>
            <a:r>
              <a:rPr lang="en-US" dirty="0" err="1" smtClean="0"/>
              <a:t>logičkih</a:t>
            </a:r>
            <a:r>
              <a:rPr lang="en-US" dirty="0" smtClean="0"/>
              <a:t> </a:t>
            </a:r>
            <a:r>
              <a:rPr lang="en-US" dirty="0" err="1" smtClean="0"/>
              <a:t>operacija</a:t>
            </a:r>
            <a:r>
              <a:rPr lang="en-US" dirty="0" smtClean="0"/>
              <a:t> (</a:t>
            </a:r>
            <a:r>
              <a:rPr lang="en-US" dirty="0" err="1" smtClean="0"/>
              <a:t>klasifikacija</a:t>
            </a:r>
            <a:r>
              <a:rPr lang="en-US" dirty="0" smtClean="0"/>
              <a:t>, </a:t>
            </a:r>
            <a:r>
              <a:rPr lang="en-US" dirty="0" err="1" smtClean="0"/>
              <a:t>serijacija</a:t>
            </a:r>
            <a:r>
              <a:rPr lang="en-US" dirty="0" smtClean="0"/>
              <a:t>, </a:t>
            </a:r>
            <a:r>
              <a:rPr lang="en-US" dirty="0" err="1" smtClean="0"/>
              <a:t>korespondencija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konzervacija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sz="3200" smtClean="0">
                <a:solidFill>
                  <a:schemeClr val="tx1"/>
                </a:solidFill>
              </a:rPr>
              <a:t>Eventualna odstupanja od tipičnog razvoja djeteta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x-none" smtClean="0"/>
              <a:t>Zgrčenost ili mlitavost mišića; neobični položaji udova i glave</a:t>
            </a:r>
          </a:p>
          <a:p>
            <a:pPr>
              <a:defRPr/>
            </a:pPr>
            <a:r>
              <a:rPr lang="x-none" smtClean="0"/>
              <a:t>Izostanak reakcije na zvukove ili slabe zvukove</a:t>
            </a:r>
          </a:p>
          <a:p>
            <a:pPr>
              <a:defRPr/>
            </a:pPr>
            <a:r>
              <a:rPr lang="x-none" smtClean="0"/>
              <a:t>Nezainteresovanost za objekte u okolini; neuspostavljanje kontakta očima</a:t>
            </a:r>
          </a:p>
          <a:p>
            <a:pPr>
              <a:defRPr/>
            </a:pPr>
            <a:r>
              <a:rPr lang="x-none" smtClean="0"/>
              <a:t>Izražena i produžena potreba za oralnom stimulacijom</a:t>
            </a:r>
          </a:p>
          <a:p>
            <a:pPr>
              <a:defRPr/>
            </a:pPr>
            <a:r>
              <a:rPr lang="x-none" smtClean="0"/>
              <a:t>Zaostajanje u razvoju govora</a:t>
            </a:r>
          </a:p>
          <a:p>
            <a:pPr>
              <a:defRPr/>
            </a:pPr>
            <a:r>
              <a:rPr lang="x-none" smtClean="0"/>
              <a:t>Bezrazložan plač, zacenjivanje, nemogućnost umirenja – produžena uznemirenost</a:t>
            </a:r>
          </a:p>
          <a:p>
            <a:pPr>
              <a:defRPr/>
            </a:pPr>
            <a:r>
              <a:rPr lang="x-none" smtClean="0"/>
              <a:t>Pokazatalji nesigurne vezanosti</a:t>
            </a:r>
          </a:p>
          <a:p>
            <a:pPr>
              <a:defRPr/>
            </a:pPr>
            <a:r>
              <a:rPr lang="x-none" smtClean="0"/>
              <a:t>Pojava sterotipija</a:t>
            </a:r>
            <a:endParaRPr lang="sr-Latn-CS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x-none" dirty="0" smtClean="0"/>
              <a:t>                   </a:t>
            </a:r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dirty="0" err="1" smtClean="0"/>
              <a:t>Beba</a:t>
            </a:r>
            <a:r>
              <a:rPr lang="en-US" dirty="0" smtClean="0"/>
              <a:t> ne </a:t>
            </a:r>
            <a:r>
              <a:rPr lang="en-US" dirty="0" err="1" smtClean="0"/>
              <a:t>počinje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“</a:t>
            </a:r>
            <a:r>
              <a:rPr lang="en-US" dirty="0" err="1" smtClean="0"/>
              <a:t>brblja</a:t>
            </a:r>
            <a:r>
              <a:rPr lang="en-US" dirty="0" smtClean="0"/>
              <a:t>” (</a:t>
            </a:r>
            <a:r>
              <a:rPr lang="en-US" dirty="0" err="1" smtClean="0"/>
              <a:t>bababa</a:t>
            </a:r>
            <a:r>
              <a:rPr lang="en-US" dirty="0" smtClean="0"/>
              <a:t>, </a:t>
            </a:r>
            <a:r>
              <a:rPr lang="en-US" dirty="0" err="1" smtClean="0"/>
              <a:t>tatata</a:t>
            </a:r>
            <a:r>
              <a:rPr lang="en-US" dirty="0" smtClean="0"/>
              <a:t>, </a:t>
            </a:r>
            <a:r>
              <a:rPr lang="en-US" dirty="0" err="1" smtClean="0"/>
              <a:t>mamamam</a:t>
            </a:r>
            <a:r>
              <a:rPr lang="en-US" dirty="0" smtClean="0"/>
              <a:t>) </a:t>
            </a:r>
            <a:r>
              <a:rPr lang="en-US" dirty="0" err="1" smtClean="0"/>
              <a:t>sa</a:t>
            </a:r>
            <a:r>
              <a:rPr lang="en-US" dirty="0" smtClean="0"/>
              <a:t> 12 </a:t>
            </a:r>
            <a:r>
              <a:rPr lang="en-US" dirty="0" err="1" smtClean="0"/>
              <a:t>mjeseci</a:t>
            </a:r>
            <a:endParaRPr lang="x-none" dirty="0" smtClean="0"/>
          </a:p>
          <a:p>
            <a:pPr>
              <a:buNone/>
            </a:pPr>
            <a:r>
              <a:rPr lang="en-US" dirty="0" smtClean="0"/>
              <a:t> • Ne </a:t>
            </a:r>
            <a:r>
              <a:rPr lang="en-US" dirty="0" err="1" smtClean="0"/>
              <a:t>održava</a:t>
            </a:r>
            <a:r>
              <a:rPr lang="en-US" dirty="0" smtClean="0"/>
              <a:t> </a:t>
            </a:r>
            <a:r>
              <a:rPr lang="en-US" dirty="0" err="1" smtClean="0"/>
              <a:t>kontakt</a:t>
            </a:r>
            <a:r>
              <a:rPr lang="en-US" dirty="0" smtClean="0"/>
              <a:t> </a:t>
            </a:r>
            <a:r>
              <a:rPr lang="en-US" dirty="0" err="1" smtClean="0"/>
              <a:t>očima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izbjegava</a:t>
            </a:r>
            <a:r>
              <a:rPr lang="en-US" dirty="0" smtClean="0"/>
              <a:t> </a:t>
            </a:r>
            <a:r>
              <a:rPr lang="en-US" dirty="0" err="1" smtClean="0"/>
              <a:t>gledati</a:t>
            </a:r>
            <a:r>
              <a:rPr lang="en-US" dirty="0" smtClean="0"/>
              <a:t> u </a:t>
            </a:r>
            <a:r>
              <a:rPr lang="en-US" dirty="0" err="1" smtClean="0"/>
              <a:t>lica</a:t>
            </a:r>
            <a:r>
              <a:rPr lang="en-US" dirty="0" smtClean="0"/>
              <a:t> </a:t>
            </a:r>
            <a:endParaRPr lang="x-none" dirty="0" smtClean="0"/>
          </a:p>
          <a:p>
            <a:pPr>
              <a:buNone/>
            </a:pPr>
            <a:r>
              <a:rPr lang="en-US" dirty="0" smtClean="0"/>
              <a:t>• Ne </a:t>
            </a:r>
            <a:r>
              <a:rPr lang="en-US" dirty="0" err="1" smtClean="0"/>
              <a:t>odaziva</a:t>
            </a:r>
            <a:r>
              <a:rPr lang="en-US" dirty="0" smtClean="0"/>
              <a:t> se </a:t>
            </a:r>
            <a:r>
              <a:rPr lang="en-US" dirty="0" err="1" smtClean="0"/>
              <a:t>i</a:t>
            </a:r>
            <a:r>
              <a:rPr lang="en-US" dirty="0" smtClean="0"/>
              <a:t> ne </a:t>
            </a:r>
            <a:r>
              <a:rPr lang="en-US" dirty="0" err="1" smtClean="0"/>
              <a:t>okreće</a:t>
            </a:r>
            <a:r>
              <a:rPr lang="en-US" dirty="0" smtClean="0"/>
              <a:t> se </a:t>
            </a:r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 smtClean="0"/>
              <a:t>glasovima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9 </a:t>
            </a:r>
            <a:r>
              <a:rPr lang="en-US" dirty="0" err="1" smtClean="0"/>
              <a:t>mjeseci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endParaRPr lang="x-none" dirty="0" smtClean="0"/>
          </a:p>
          <a:p>
            <a:pPr>
              <a:buNone/>
            </a:pPr>
            <a:r>
              <a:rPr lang="en-US" dirty="0" smtClean="0"/>
              <a:t>• Ne </a:t>
            </a:r>
            <a:r>
              <a:rPr lang="en-US" dirty="0" err="1" smtClean="0"/>
              <a:t>progovori</a:t>
            </a:r>
            <a:r>
              <a:rPr lang="en-US" dirty="0" smtClean="0"/>
              <a:t>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jednu</a:t>
            </a:r>
            <a:r>
              <a:rPr lang="en-US" dirty="0" smtClean="0"/>
              <a:t> </a:t>
            </a:r>
            <a:r>
              <a:rPr lang="en-US" dirty="0" err="1" smtClean="0"/>
              <a:t>riječ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16 </a:t>
            </a:r>
            <a:r>
              <a:rPr lang="en-US" dirty="0" err="1" smtClean="0"/>
              <a:t>mjeseci</a:t>
            </a:r>
            <a:r>
              <a:rPr lang="en-US" dirty="0" smtClean="0"/>
              <a:t> </a:t>
            </a:r>
            <a:endParaRPr lang="x-none" dirty="0" smtClean="0"/>
          </a:p>
          <a:p>
            <a:pPr>
              <a:buNone/>
            </a:pPr>
            <a:r>
              <a:rPr lang="en-US" dirty="0" smtClean="0"/>
              <a:t>• Ne </a:t>
            </a:r>
            <a:r>
              <a:rPr lang="en-US" dirty="0" err="1" smtClean="0"/>
              <a:t>pokazuje</a:t>
            </a:r>
            <a:r>
              <a:rPr lang="en-US" dirty="0" smtClean="0"/>
              <a:t> </a:t>
            </a:r>
            <a:r>
              <a:rPr lang="en-US" dirty="0" err="1" smtClean="0"/>
              <a:t>prstom</a:t>
            </a:r>
            <a:r>
              <a:rPr lang="en-US" dirty="0" smtClean="0"/>
              <a:t> </a:t>
            </a:r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želi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18 </a:t>
            </a:r>
            <a:r>
              <a:rPr lang="en-US" dirty="0" err="1" smtClean="0"/>
              <a:t>mjeseci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vi-VN" dirty="0" smtClean="0"/>
              <a:t> </a:t>
            </a:r>
            <a:endParaRPr lang="x-none" dirty="0" smtClean="0"/>
          </a:p>
          <a:p>
            <a:r>
              <a:rPr lang="vi-VN" dirty="0" smtClean="0"/>
              <a:t> Ne kombinuje 2 riječi sa 2 godine </a:t>
            </a:r>
            <a:endParaRPr lang="x-none" dirty="0" smtClean="0"/>
          </a:p>
          <a:p>
            <a:r>
              <a:rPr lang="vi-VN" dirty="0" smtClean="0"/>
              <a:t> Gubi ili ne razvija govor i socijalizaciju </a:t>
            </a:r>
            <a:endParaRPr lang="x-none" dirty="0" smtClean="0"/>
          </a:p>
          <a:p>
            <a:r>
              <a:rPr lang="vi-VN" dirty="0" smtClean="0"/>
              <a:t> Ne pokazuje interes za istraživanje okoline </a:t>
            </a:r>
            <a:endParaRPr lang="x-none" dirty="0" smtClean="0"/>
          </a:p>
          <a:p>
            <a:r>
              <a:rPr lang="vi-VN" dirty="0" smtClean="0"/>
              <a:t> Nekad vam se čini da dijete “ne čuje”</a:t>
            </a:r>
            <a:endParaRPr lang="x-none" dirty="0" smtClean="0"/>
          </a:p>
          <a:p>
            <a:r>
              <a:rPr lang="vi-VN" dirty="0" smtClean="0"/>
              <a:t> Ne zna svrhu svakodnevnih predmeta (npr.: češalj-češljanje, telefon</a:t>
            </a:r>
            <a:r>
              <a:rPr lang="x-none" dirty="0" smtClean="0"/>
              <a:t> </a:t>
            </a:r>
            <a:r>
              <a:rPr lang="vi-VN" dirty="0" smtClean="0"/>
              <a:t>prinosi uhu, čaša-pretvara se da pije, itd.)</a:t>
            </a:r>
            <a:endParaRPr lang="x-none" dirty="0" smtClean="0"/>
          </a:p>
          <a:p>
            <a:r>
              <a:rPr lang="vi-VN" dirty="0" smtClean="0"/>
              <a:t> Ne prati jednostavne usmene zahtjeve (npr.</a:t>
            </a:r>
            <a:r>
              <a:rPr lang="x-none" dirty="0" smtClean="0"/>
              <a:t>:</a:t>
            </a:r>
            <a:r>
              <a:rPr lang="vi-VN" dirty="0" smtClean="0"/>
              <a:t>”dođi”, “daj”, “donesi”, “izvadi”, “otvori”, itd.)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4" y="391886"/>
            <a:ext cx="10058400" cy="558981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x-none" dirty="0" smtClean="0"/>
          </a:p>
          <a:p>
            <a:r>
              <a:rPr lang="vi-VN" dirty="0" smtClean="0"/>
              <a:t> Ne interesuju ga/je druga djeca</a:t>
            </a:r>
            <a:endParaRPr lang="x-none" dirty="0" smtClean="0"/>
          </a:p>
          <a:p>
            <a:r>
              <a:rPr lang="vi-VN" dirty="0" smtClean="0"/>
              <a:t> Ne može zadržati pažnju na zadatim aktivnostima, igri, dešavanjima</a:t>
            </a:r>
            <a:endParaRPr lang="x-none" dirty="0" smtClean="0"/>
          </a:p>
          <a:p>
            <a:r>
              <a:rPr lang="vi-VN" dirty="0" smtClean="0"/>
              <a:t> Ne zna se igrati igračkama </a:t>
            </a:r>
            <a:endParaRPr lang="x-none" dirty="0" smtClean="0"/>
          </a:p>
          <a:p>
            <a:r>
              <a:rPr lang="vi-VN" dirty="0" smtClean="0"/>
              <a:t>Opsesivno reda igračke ili druge predmete iz okoline </a:t>
            </a:r>
            <a:endParaRPr lang="x-none" dirty="0" smtClean="0"/>
          </a:p>
          <a:p>
            <a:r>
              <a:rPr lang="x-none" dirty="0" smtClean="0"/>
              <a:t> </a:t>
            </a:r>
            <a:r>
              <a:rPr lang="vi-VN" dirty="0" smtClean="0"/>
              <a:t>Čudna repeticija određenih ponašanja, neobično korištenje tijela (lepršanje rukama, hodanje na prstima, zagledanje ruku i prstiju, igranje prstićima, pokrivanje ušiju, stavljanje prstiju u uši, konstatno ljuljanje ili vrtenje u krug, griženje ruku/prstiju, itd.) </a:t>
            </a:r>
            <a:endParaRPr lang="x-none" dirty="0" smtClean="0"/>
          </a:p>
          <a:p>
            <a:r>
              <a:rPr lang="vi-VN" dirty="0" smtClean="0"/>
              <a:t>Opsesija određenim radnjama ili predmetima (opsesija vodom, svjetlima, ventilatorima, svjetlucavim predmetima, vrt</a:t>
            </a:r>
            <a:r>
              <a:rPr lang="x-none" dirty="0" smtClean="0"/>
              <a:t>j</a:t>
            </a:r>
            <a:r>
              <a:rPr lang="vi-VN" dirty="0" smtClean="0"/>
              <a:t>enjem poklopaca, otvaranjem/zatvaranjem vrata ili ladica, itd.)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sz="3200" dirty="0" smtClean="0">
                <a:solidFill>
                  <a:schemeClr val="tx1"/>
                </a:solidFill>
              </a:rPr>
              <a:t>Zašto je bitna Rana intervencija?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Intervencija</a:t>
            </a:r>
            <a:r>
              <a:rPr lang="en-US" dirty="0" smtClean="0"/>
              <a:t> u </a:t>
            </a:r>
            <a:r>
              <a:rPr lang="en-US" dirty="0" err="1" smtClean="0"/>
              <a:t>ranim</a:t>
            </a:r>
            <a:r>
              <a:rPr lang="en-US" dirty="0" smtClean="0"/>
              <a:t> </a:t>
            </a:r>
            <a:r>
              <a:rPr lang="en-US" dirty="0" err="1" smtClean="0"/>
              <a:t>razvojnim</a:t>
            </a:r>
            <a:r>
              <a:rPr lang="en-US" dirty="0" smtClean="0"/>
              <a:t> </a:t>
            </a:r>
            <a:r>
              <a:rPr lang="en-US" dirty="0" err="1" smtClean="0"/>
              <a:t>stadij</a:t>
            </a:r>
            <a:r>
              <a:rPr lang="x-none" dirty="0" smtClean="0"/>
              <a:t>umi</a:t>
            </a:r>
            <a:r>
              <a:rPr lang="en-US" dirty="0" smtClean="0"/>
              <a:t>ma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najveću</a:t>
            </a:r>
            <a:r>
              <a:rPr lang="en-US" dirty="0" smtClean="0"/>
              <a:t> </a:t>
            </a:r>
            <a:r>
              <a:rPr lang="en-US" dirty="0" err="1" smtClean="0"/>
              <a:t>šansu</a:t>
            </a:r>
            <a:r>
              <a:rPr lang="en-US" dirty="0" smtClean="0"/>
              <a:t> </a:t>
            </a:r>
            <a:r>
              <a:rPr lang="en-US" dirty="0" err="1" smtClean="0"/>
              <a:t>umanjenja</a:t>
            </a:r>
            <a:r>
              <a:rPr lang="en-US" dirty="0" smtClean="0"/>
              <a:t> </a:t>
            </a:r>
            <a:r>
              <a:rPr lang="en-US" dirty="0" err="1" smtClean="0"/>
              <a:t>kratkotrajnih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dugo</a:t>
            </a:r>
            <a:r>
              <a:rPr lang="x-none" dirty="0" smtClean="0"/>
              <a:t>trajnih</a:t>
            </a:r>
            <a:r>
              <a:rPr lang="en-US" dirty="0" smtClean="0"/>
              <a:t> </a:t>
            </a:r>
            <a:r>
              <a:rPr lang="en-US" dirty="0" err="1" smtClean="0"/>
              <a:t>posljedica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razvojne</a:t>
            </a:r>
            <a:r>
              <a:rPr lang="en-US" dirty="0" smtClean="0"/>
              <a:t> </a:t>
            </a:r>
            <a:r>
              <a:rPr lang="en-US" dirty="0" err="1" smtClean="0"/>
              <a:t>poteškoće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poremećaji</a:t>
            </a:r>
            <a:r>
              <a:rPr lang="en-US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život</a:t>
            </a:r>
            <a:r>
              <a:rPr lang="en-US" dirty="0" smtClean="0"/>
              <a:t> </a:t>
            </a:r>
            <a:r>
              <a:rPr lang="en-US" dirty="0" err="1" smtClean="0"/>
              <a:t>djeteta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porodice</a:t>
            </a:r>
            <a:r>
              <a:rPr lang="en-US" dirty="0" smtClean="0"/>
              <a:t>.</a:t>
            </a:r>
            <a:endParaRPr lang="x-none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ranije</a:t>
            </a:r>
            <a:r>
              <a:rPr lang="en-US" dirty="0" smtClean="0"/>
              <a:t> </a:t>
            </a:r>
            <a:r>
              <a:rPr lang="en-US" dirty="0" err="1" smtClean="0"/>
              <a:t>identi</a:t>
            </a:r>
            <a:r>
              <a:rPr lang="x-none" dirty="0" smtClean="0"/>
              <a:t>fikujemo</a:t>
            </a:r>
            <a:r>
              <a:rPr lang="en-US" dirty="0" smtClean="0"/>
              <a:t> </a:t>
            </a:r>
            <a:r>
              <a:rPr lang="en-US" dirty="0" err="1" smtClean="0"/>
              <a:t>poremećaje</a:t>
            </a:r>
            <a:r>
              <a:rPr lang="en-US" dirty="0" smtClean="0"/>
              <a:t> u </a:t>
            </a:r>
            <a:r>
              <a:rPr lang="en-US" dirty="0" err="1" smtClean="0"/>
              <a:t>razvoju</a:t>
            </a:r>
            <a:r>
              <a:rPr lang="en-US" dirty="0" smtClean="0"/>
              <a:t>, </a:t>
            </a:r>
            <a:r>
              <a:rPr lang="en-US" dirty="0" err="1" smtClean="0"/>
              <a:t>ranije</a:t>
            </a:r>
            <a:r>
              <a:rPr lang="en-US" dirty="0" smtClean="0"/>
              <a:t> </a:t>
            </a:r>
            <a:r>
              <a:rPr lang="en-US" dirty="0" err="1" smtClean="0"/>
              <a:t>ćemo</a:t>
            </a:r>
            <a:r>
              <a:rPr lang="en-US" dirty="0" smtClean="0"/>
              <a:t> </a:t>
            </a:r>
            <a:r>
              <a:rPr lang="en-US" dirty="0" err="1" smtClean="0"/>
              <a:t>početi</a:t>
            </a:r>
            <a:r>
              <a:rPr lang="en-US" dirty="0" smtClean="0"/>
              <a:t> </a:t>
            </a:r>
            <a:r>
              <a:rPr lang="en-US" dirty="0" err="1" smtClean="0"/>
              <a:t>intervenciju</a:t>
            </a:r>
            <a:r>
              <a:rPr lang="en-US" dirty="0" smtClean="0"/>
              <a:t>, </a:t>
            </a:r>
            <a:r>
              <a:rPr lang="en-US" dirty="0" err="1" smtClean="0"/>
              <a:t>čak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 smtClean="0"/>
              <a:t>još</a:t>
            </a:r>
            <a:r>
              <a:rPr lang="en-US" dirty="0" smtClean="0"/>
              <a:t> </a:t>
            </a:r>
            <a:r>
              <a:rPr lang="en-US" dirty="0" err="1" smtClean="0"/>
              <a:t>nemamo</a:t>
            </a:r>
            <a:r>
              <a:rPr lang="en-US" dirty="0" smtClean="0"/>
              <a:t> </a:t>
            </a:r>
            <a:r>
              <a:rPr lang="en-US" dirty="0" err="1" smtClean="0"/>
              <a:t>uspostavljenu</a:t>
            </a:r>
            <a:r>
              <a:rPr lang="en-US" dirty="0" smtClean="0"/>
              <a:t> </a:t>
            </a:r>
            <a:r>
              <a:rPr lang="en-US" dirty="0" err="1" smtClean="0"/>
              <a:t>dijagnozu</a:t>
            </a:r>
            <a:r>
              <a:rPr lang="en-US" dirty="0" smtClean="0"/>
              <a:t>,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dobiti</a:t>
            </a:r>
            <a:r>
              <a:rPr lang="en-US" dirty="0" smtClean="0"/>
              <a:t> </a:t>
            </a:r>
            <a:r>
              <a:rPr lang="en-US" dirty="0" err="1" smtClean="0"/>
              <a:t>bolje</a:t>
            </a:r>
            <a:r>
              <a:rPr lang="en-US" dirty="0" smtClean="0"/>
              <a:t> </a:t>
            </a:r>
            <a:r>
              <a:rPr lang="en-US" dirty="0" err="1" smtClean="0"/>
              <a:t>rezultate</a:t>
            </a:r>
            <a:r>
              <a:rPr lang="en-US" dirty="0" smtClean="0"/>
              <a:t>,</a:t>
            </a:r>
            <a:r>
              <a:rPr lang="x-none" dirty="0" smtClean="0"/>
              <a:t> </a:t>
            </a:r>
            <a:r>
              <a:rPr lang="en-US" dirty="0" err="1" smtClean="0"/>
              <a:t>pospješujući</a:t>
            </a:r>
            <a:r>
              <a:rPr lang="en-US" dirty="0" smtClean="0"/>
              <a:t> </a:t>
            </a:r>
            <a:r>
              <a:rPr lang="en-US" dirty="0" err="1" smtClean="0"/>
              <a:t>njihovo</a:t>
            </a:r>
            <a:r>
              <a:rPr lang="en-US" dirty="0" smtClean="0"/>
              <a:t> </a:t>
            </a:r>
            <a:r>
              <a:rPr lang="en-US" dirty="0" err="1" smtClean="0"/>
              <a:t>uključenje</a:t>
            </a:r>
            <a:r>
              <a:rPr lang="en-US" dirty="0" smtClean="0"/>
              <a:t> u </a:t>
            </a:r>
            <a:r>
              <a:rPr lang="en-US" dirty="0" err="1" smtClean="0"/>
              <a:t>društvo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sz="3200" dirty="0" smtClean="0">
                <a:solidFill>
                  <a:schemeClr val="tx1"/>
                </a:solidFill>
              </a:rPr>
              <a:t>Preporuke za stimulaciju tipičnog razvoja djeteta uzrasta od 0 do 3 mjeseca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4" y="2416628"/>
            <a:ext cx="10058400" cy="3565071"/>
          </a:xfrm>
        </p:spPr>
        <p:txBody>
          <a:bodyPr>
            <a:normAutofit/>
          </a:bodyPr>
          <a:lstStyle/>
          <a:p>
            <a:r>
              <a:rPr lang="vi-VN" dirty="0" smtClean="0"/>
              <a:t> Šuškajte igračkom, zveckajte zvečkom s </a:t>
            </a:r>
            <a:r>
              <a:rPr lang="x-none" dirty="0" smtClean="0"/>
              <a:t>dj</a:t>
            </a:r>
            <a:r>
              <a:rPr lang="vi-VN" dirty="0" smtClean="0"/>
              <a:t>etetove lijeve i desne strane da bi počelo da okreće glavu ka izvoru zvuka.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 smtClean="0">
                <a:solidFill>
                  <a:schemeClr val="tx1"/>
                </a:solidFill>
              </a:rPr>
              <a:t>4</a:t>
            </a:r>
            <a:r>
              <a:rPr lang="x-none" smtClean="0">
                <a:solidFill>
                  <a:schemeClr val="tx1"/>
                </a:solidFill>
              </a:rPr>
              <a:t>-6 </a:t>
            </a:r>
            <a:r>
              <a:rPr lang="x-none" dirty="0" smtClean="0">
                <a:solidFill>
                  <a:schemeClr val="tx1"/>
                </a:solidFill>
              </a:rPr>
              <a:t>mjeseci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 smtClean="0"/>
              <a:t>Držite igračku u vidnom polju </a:t>
            </a:r>
            <a:r>
              <a:rPr lang="x-none" dirty="0" smtClean="0"/>
              <a:t>dj</a:t>
            </a:r>
            <a:r>
              <a:rPr lang="vi-VN" dirty="0" smtClean="0"/>
              <a:t>eteta, zvečite/ šuškajte njome lagano je pomjerajući kako bi je dijete pogledom pratilo i okretalo glavu.  </a:t>
            </a:r>
            <a:endParaRPr lang="x-none" dirty="0" smtClean="0"/>
          </a:p>
          <a:p>
            <a:r>
              <a:rPr lang="vi-VN" dirty="0" smtClean="0"/>
              <a:t>Držite igračku iznad </a:t>
            </a:r>
            <a:r>
              <a:rPr lang="x-none" dirty="0" smtClean="0"/>
              <a:t>dj</a:t>
            </a:r>
            <a:r>
              <a:rPr lang="vi-VN" dirty="0" smtClean="0"/>
              <a:t>etetove glave, tražite (podstaknite ga) da je dosegne.  </a:t>
            </a:r>
            <a:endParaRPr lang="x-none" dirty="0" smtClean="0"/>
          </a:p>
          <a:p>
            <a:r>
              <a:rPr lang="vi-VN" dirty="0" smtClean="0"/>
              <a:t>Igrajte se “skrivanja” iz vidnog polja (npr.: „</a:t>
            </a:r>
            <a:r>
              <a:rPr lang="x-none" dirty="0" smtClean="0"/>
              <a:t>Gdj</a:t>
            </a:r>
            <a:r>
              <a:rPr lang="vi-VN" dirty="0" smtClean="0"/>
              <a:t>e je ____?” – sakrijte se – „Evo ga/je.”) </a:t>
            </a:r>
            <a:endParaRPr lang="x-none" dirty="0" smtClean="0"/>
          </a:p>
          <a:p>
            <a:r>
              <a:rPr lang="vi-VN" dirty="0" smtClean="0"/>
              <a:t>Dozvolite </a:t>
            </a:r>
            <a:r>
              <a:rPr lang="x-none" dirty="0" smtClean="0"/>
              <a:t>dj</a:t>
            </a:r>
            <a:r>
              <a:rPr lang="vi-VN" dirty="0" smtClean="0"/>
              <a:t>etetu da istražuje predmete tako što ih stavlja u usta. </a:t>
            </a:r>
            <a:endParaRPr lang="x-none" dirty="0" smtClean="0"/>
          </a:p>
          <a:p>
            <a:r>
              <a:rPr lang="vi-VN" dirty="0" smtClean="0"/>
              <a:t>Imenujte predmete kojima je svakodnevno okruženo.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 smtClean="0">
                <a:solidFill>
                  <a:schemeClr val="tx1"/>
                </a:solidFill>
              </a:rPr>
              <a:t>7</a:t>
            </a:r>
            <a:r>
              <a:rPr lang="x-none" smtClean="0">
                <a:solidFill>
                  <a:schemeClr val="tx1"/>
                </a:solidFill>
              </a:rPr>
              <a:t>-9 </a:t>
            </a:r>
            <a:r>
              <a:rPr lang="x-none" dirty="0" smtClean="0">
                <a:solidFill>
                  <a:schemeClr val="tx1"/>
                </a:solidFill>
              </a:rPr>
              <a:t>mjeseci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 smtClean="0"/>
              <a:t>Dozvolite </a:t>
            </a:r>
            <a:r>
              <a:rPr lang="x-none" dirty="0" smtClean="0"/>
              <a:t>dj</a:t>
            </a:r>
            <a:r>
              <a:rPr lang="vi-VN" dirty="0" smtClean="0"/>
              <a:t>etetu da istražuje svoju okolinu i predmete u njoj. </a:t>
            </a:r>
            <a:endParaRPr lang="x-none" dirty="0" smtClean="0"/>
          </a:p>
          <a:p>
            <a:r>
              <a:rPr lang="vi-VN" dirty="0" smtClean="0"/>
              <a:t>I dalje koristite igre “skrivanja”. </a:t>
            </a:r>
            <a:endParaRPr lang="x-none" dirty="0" smtClean="0"/>
          </a:p>
          <a:p>
            <a:r>
              <a:rPr lang="vi-VN" dirty="0" smtClean="0"/>
              <a:t>Opisujte predmete koje dijete pokazuje prstom, koji privlače njegovu pažnju. </a:t>
            </a:r>
            <a:endParaRPr lang="x-none" dirty="0" smtClean="0"/>
          </a:p>
          <a:p>
            <a:r>
              <a:rPr lang="vi-VN" dirty="0" smtClean="0"/>
              <a:t>Postavite ogledalo tako da dijete može da se ogleda i napravite igru od toga.  </a:t>
            </a:r>
            <a:endParaRPr lang="x-none" dirty="0" smtClean="0"/>
          </a:p>
          <a:p>
            <a:r>
              <a:rPr lang="vi-VN" dirty="0" smtClean="0"/>
              <a:t>Puštajte </a:t>
            </a:r>
            <a:r>
              <a:rPr lang="x-none" dirty="0" smtClean="0"/>
              <a:t>dj</a:t>
            </a:r>
            <a:r>
              <a:rPr lang="vi-VN" dirty="0" smtClean="0"/>
              <a:t>etetu muziku.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lickerBox-od-9meseci-300x18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9954" y="1515291"/>
            <a:ext cx="6583679" cy="44021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 smtClean="0">
                <a:solidFill>
                  <a:schemeClr val="tx1"/>
                </a:solidFill>
              </a:rPr>
              <a:t>10</a:t>
            </a:r>
            <a:r>
              <a:rPr lang="x-none" smtClean="0">
                <a:solidFill>
                  <a:schemeClr val="tx1"/>
                </a:solidFill>
              </a:rPr>
              <a:t>-12 </a:t>
            </a:r>
            <a:r>
              <a:rPr lang="x-none" dirty="0" smtClean="0">
                <a:solidFill>
                  <a:schemeClr val="tx1"/>
                </a:solidFill>
              </a:rPr>
              <a:t>mjeseci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 smtClean="0"/>
              <a:t>Dozvolite </a:t>
            </a:r>
            <a:r>
              <a:rPr lang="x-none" dirty="0" smtClean="0"/>
              <a:t>dj</a:t>
            </a:r>
            <a:r>
              <a:rPr lang="vi-VN" dirty="0" smtClean="0"/>
              <a:t>etetu da lupa predmetima o sto ili jednim o drugi.  </a:t>
            </a:r>
            <a:endParaRPr lang="x-none" dirty="0" smtClean="0"/>
          </a:p>
          <a:p>
            <a:r>
              <a:rPr lang="vi-VN" dirty="0" smtClean="0"/>
              <a:t>Sakrijte manje igračke i predmete i podstičite dijete da ih traži.  </a:t>
            </a:r>
            <a:endParaRPr lang="x-none" dirty="0" smtClean="0"/>
          </a:p>
          <a:p>
            <a:r>
              <a:rPr lang="vi-VN" dirty="0" smtClean="0"/>
              <a:t>Pjevajte i puštajte </a:t>
            </a:r>
            <a:r>
              <a:rPr lang="x-none" dirty="0" smtClean="0"/>
              <a:t>dj</a:t>
            </a:r>
            <a:r>
              <a:rPr lang="vi-VN" dirty="0" smtClean="0"/>
              <a:t>etetu muziku, pjesme za </a:t>
            </a:r>
            <a:r>
              <a:rPr lang="x-none" dirty="0" smtClean="0"/>
              <a:t>dj</a:t>
            </a:r>
            <a:r>
              <a:rPr lang="vi-VN" dirty="0" smtClean="0"/>
              <a:t>ecu. </a:t>
            </a:r>
            <a:endParaRPr lang="x-none" dirty="0" smtClean="0"/>
          </a:p>
          <a:p>
            <a:r>
              <a:rPr lang="vi-VN" dirty="0" smtClean="0"/>
              <a:t>Igrajte se igara “Moj red – tvoj red”, “Prvo ja, pa onda ti”, „Sad ću da te uhvatim”, ili „</a:t>
            </a:r>
            <a:r>
              <a:rPr lang="x-none" dirty="0" smtClean="0"/>
              <a:t>Gdj</a:t>
            </a:r>
            <a:r>
              <a:rPr lang="vi-VN" dirty="0" smtClean="0"/>
              <a:t>e je__? Evo ga”.  </a:t>
            </a:r>
            <a:endParaRPr lang="x-none" dirty="0" smtClean="0"/>
          </a:p>
          <a:p>
            <a:r>
              <a:rPr lang="vi-VN" dirty="0" smtClean="0"/>
              <a:t>Ne dozvolite </a:t>
            </a:r>
            <a:r>
              <a:rPr lang="x-none" dirty="0" smtClean="0"/>
              <a:t>dj</a:t>
            </a:r>
            <a:r>
              <a:rPr lang="vi-VN" dirty="0" smtClean="0"/>
              <a:t>etetu da predugo </a:t>
            </a:r>
            <a:r>
              <a:rPr lang="x-none" dirty="0" smtClean="0"/>
              <a:t>sj</a:t>
            </a:r>
            <a:r>
              <a:rPr lang="vi-VN" dirty="0" smtClean="0"/>
              <a:t>eđi i gleda TV i internet sadržaje.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lickerBox-od-12meseci-e149806399887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1541417"/>
            <a:ext cx="7694023" cy="47679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smtClean="0">
                <a:solidFill>
                  <a:schemeClr val="tx1"/>
                </a:solidFill>
              </a:rPr>
              <a:t>1</a:t>
            </a:r>
            <a:r>
              <a:rPr lang="x-none" dirty="0" smtClean="0">
                <a:solidFill>
                  <a:schemeClr val="tx1"/>
                </a:solidFill>
              </a:rPr>
              <a:t>3</a:t>
            </a:r>
            <a:r>
              <a:rPr lang="x-none" smtClean="0">
                <a:solidFill>
                  <a:schemeClr val="tx1"/>
                </a:solidFill>
              </a:rPr>
              <a:t>-18 </a:t>
            </a:r>
            <a:r>
              <a:rPr lang="x-none" dirty="0" smtClean="0">
                <a:solidFill>
                  <a:schemeClr val="tx1"/>
                </a:solidFill>
              </a:rPr>
              <a:t>mjeseci (1 do 1,5 godina)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•</a:t>
            </a:r>
            <a:r>
              <a:rPr lang="vi-VN" dirty="0" smtClean="0"/>
              <a:t>Podržavajte, podstičite aktivnosti “Kao da”, osmišljavajte igre u kojima se imitiraju radnje i postupci drugih. </a:t>
            </a:r>
            <a:endParaRPr lang="x-none" dirty="0" smtClean="0"/>
          </a:p>
          <a:p>
            <a:r>
              <a:rPr lang="vi-VN" dirty="0" smtClean="0"/>
              <a:t>Učite dijete da pokazuje djelove tijela.  </a:t>
            </a:r>
            <a:endParaRPr lang="x-none" dirty="0" smtClean="0"/>
          </a:p>
          <a:p>
            <a:r>
              <a:rPr lang="vi-VN" dirty="0" smtClean="0"/>
              <a:t>Pjevajte </a:t>
            </a:r>
            <a:r>
              <a:rPr lang="x-none" dirty="0" smtClean="0"/>
              <a:t>dj</a:t>
            </a:r>
            <a:r>
              <a:rPr lang="vi-VN" dirty="0" smtClean="0"/>
              <a:t>etetu pjesmice kod kojih su riječi praćene pokretima, izvodite ih zajedno.  </a:t>
            </a:r>
            <a:endParaRPr lang="x-none" dirty="0" smtClean="0"/>
          </a:p>
          <a:p>
            <a:r>
              <a:rPr lang="vi-VN" dirty="0" smtClean="0"/>
              <a:t>Igrajte se sakrivanja predmeta.  </a:t>
            </a:r>
            <a:endParaRPr lang="x-none" dirty="0" smtClean="0"/>
          </a:p>
          <a:p>
            <a:r>
              <a:rPr lang="vi-VN" dirty="0" smtClean="0"/>
              <a:t>Podržavajte radoznalost </a:t>
            </a:r>
            <a:r>
              <a:rPr lang="x-none" dirty="0" smtClean="0"/>
              <a:t>dj</a:t>
            </a:r>
            <a:r>
              <a:rPr lang="vi-VN" dirty="0" smtClean="0"/>
              <a:t>eteta i njegovu potrebu za istraživanjem (u bezbjednim uslovima).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lickerBox-od-18meseci-e149806386884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3383" y="1580606"/>
            <a:ext cx="6675120" cy="4598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sz="3200" dirty="0" smtClean="0">
                <a:solidFill>
                  <a:schemeClr val="tx1"/>
                </a:solidFill>
              </a:rPr>
              <a:t>19 do 24 mjeseca/</a:t>
            </a:r>
            <a:r>
              <a:rPr lang="x-none" sz="3200" smtClean="0">
                <a:solidFill>
                  <a:schemeClr val="tx1"/>
                </a:solidFill>
              </a:rPr>
              <a:t>1,5 </a:t>
            </a:r>
            <a:r>
              <a:rPr lang="x-none" sz="3200" dirty="0" smtClean="0">
                <a:solidFill>
                  <a:schemeClr val="tx1"/>
                </a:solidFill>
              </a:rPr>
              <a:t>do 2 godine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vi-VN" dirty="0" smtClean="0"/>
              <a:t>Igrajte igru sparivanja, neka dijete otkriva što sa čim ide: identični predmeti, različiti predmeti iste svrhe, predmeti i slike predmeta i sl.  </a:t>
            </a:r>
            <a:endParaRPr lang="x-none" dirty="0" smtClean="0"/>
          </a:p>
          <a:p>
            <a:r>
              <a:rPr lang="vi-VN" dirty="0" smtClean="0"/>
              <a:t>Dozvolite </a:t>
            </a:r>
            <a:r>
              <a:rPr lang="x-none" dirty="0" smtClean="0"/>
              <a:t>dj</a:t>
            </a:r>
            <a:r>
              <a:rPr lang="vi-VN" dirty="0" smtClean="0"/>
              <a:t>etetu da glumi, da oponaša različite ljude i situacije; učestvujte i sami u takvim aktivnostima (aktivnosti u kući, situacija kod doktora, u prodavnici…).  </a:t>
            </a:r>
            <a:endParaRPr lang="x-none" dirty="0" smtClean="0"/>
          </a:p>
          <a:p>
            <a:r>
              <a:rPr lang="vi-VN" dirty="0" smtClean="0"/>
              <a:t>Imenujte radnje i postupke prisutne u svakodnevnim aktivnostima, objašnjavajte ih. </a:t>
            </a:r>
            <a:endParaRPr lang="x-none" dirty="0" smtClean="0"/>
          </a:p>
          <a:p>
            <a:r>
              <a:rPr lang="vi-VN" dirty="0" smtClean="0"/>
              <a:t>Igrajte se pokretnih igara u kojima je zadatak pokazati i/ili imenovati određene djelove tijela (uz odgovarajuće pjesme za đecu); možete razgovarati o tome čemu nam služe određeni djelovi tijela i </a:t>
            </a:r>
            <a:r>
              <a:rPr lang="x-none" dirty="0" smtClean="0"/>
              <a:t>gdj</a:t>
            </a:r>
            <a:r>
              <a:rPr lang="vi-VN" dirty="0" smtClean="0"/>
              <a:t>e se nalaze.  </a:t>
            </a:r>
            <a:endParaRPr lang="x-none" dirty="0" smtClean="0"/>
          </a:p>
          <a:p>
            <a:r>
              <a:rPr lang="vi-VN" dirty="0" smtClean="0"/>
              <a:t>Racitujte </a:t>
            </a:r>
            <a:r>
              <a:rPr lang="x-none" dirty="0" smtClean="0"/>
              <a:t>dj</a:t>
            </a:r>
            <a:r>
              <a:rPr lang="vi-VN" dirty="0" smtClean="0"/>
              <a:t>etetu kratke pjesme u kojima se pominju djelovi tijela. </a:t>
            </a:r>
            <a:endParaRPr lang="x-none" dirty="0" smtClean="0"/>
          </a:p>
          <a:p>
            <a:r>
              <a:rPr lang="vi-VN" dirty="0" smtClean="0"/>
              <a:t>U toku svakodnevnih aktivnosti, pitajte dijete za šta se nešto koristi (u kući, na ulici, u parku), provjeravajući pri tom da li je razumjelo; ukoliko je potrebno, pojasnite mu, pružite dodatne informacije.  </a:t>
            </a:r>
            <a:endParaRPr lang="x-none" dirty="0" smtClean="0"/>
          </a:p>
          <a:p>
            <a:r>
              <a:rPr lang="vi-VN" dirty="0" smtClean="0"/>
              <a:t>Ohrabrujte dijete, pohvalite njegove ideje, asocijacije, razmišljanja.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lickerBox-od-2godine-e149806416743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0503" y="1632857"/>
            <a:ext cx="7093131" cy="45066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557349"/>
          </a:xfrm>
        </p:spPr>
        <p:txBody>
          <a:bodyPr>
            <a:normAutofit fontScale="90000"/>
          </a:bodyPr>
          <a:lstStyle/>
          <a:p>
            <a:pPr algn="ctr"/>
            <a:r>
              <a:rPr lang="x-none" dirty="0" smtClean="0">
                <a:solidFill>
                  <a:schemeClr val="tx1"/>
                </a:solidFill>
              </a:rPr>
              <a:t>25 do 36 mjeseci/</a:t>
            </a:r>
            <a:r>
              <a:rPr lang="x-none" smtClean="0">
                <a:solidFill>
                  <a:schemeClr val="tx1"/>
                </a:solidFill>
              </a:rPr>
              <a:t>2 </a:t>
            </a:r>
            <a:r>
              <a:rPr lang="x-none" dirty="0" smtClean="0">
                <a:solidFill>
                  <a:schemeClr val="tx1"/>
                </a:solidFill>
              </a:rPr>
              <a:t>do 3 godine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4" y="1423851"/>
            <a:ext cx="10058400" cy="4963885"/>
          </a:xfrm>
        </p:spPr>
        <p:txBody>
          <a:bodyPr>
            <a:noAutofit/>
          </a:bodyPr>
          <a:lstStyle/>
          <a:p>
            <a:r>
              <a:rPr lang="x-none" dirty="0" smtClean="0"/>
              <a:t>I</a:t>
            </a:r>
            <a:r>
              <a:rPr lang="vi-VN" dirty="0" smtClean="0"/>
              <a:t>grajte igre skrivanja.  </a:t>
            </a:r>
            <a:endParaRPr lang="x-none" dirty="0" smtClean="0"/>
          </a:p>
          <a:p>
            <a:r>
              <a:rPr lang="vi-VN" dirty="0" smtClean="0"/>
              <a:t>Slažite predmete i igračke po veličini, upoznajte dijete s konceptom manje – veće.  </a:t>
            </a:r>
            <a:endParaRPr lang="x-none" dirty="0" smtClean="0"/>
          </a:p>
          <a:p>
            <a:r>
              <a:rPr lang="vi-VN" dirty="0" smtClean="0"/>
              <a:t>Igrajte se sparivanja boja i oblika (npr., pokažete crveni predmet, a dijete treba da donese predmet iste boje). </a:t>
            </a:r>
            <a:endParaRPr lang="x-none" dirty="0" smtClean="0"/>
          </a:p>
          <a:p>
            <a:r>
              <a:rPr lang="vi-VN" dirty="0" smtClean="0"/>
              <a:t>Nemojte raditi stvari umjesto </a:t>
            </a:r>
            <a:r>
              <a:rPr lang="x-none" dirty="0" smtClean="0"/>
              <a:t>dj</a:t>
            </a:r>
            <a:r>
              <a:rPr lang="vi-VN" dirty="0" smtClean="0"/>
              <a:t>eteta, kod njega se tako gubi interesovanje za aktivnost i stvara doživljaj da nije dovoljno sposobno da je samo obavi.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log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5213" y="1752600"/>
            <a:ext cx="7518400" cy="4229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923109"/>
          </a:xfrm>
        </p:spPr>
        <p:txBody>
          <a:bodyPr>
            <a:normAutofit/>
          </a:bodyPr>
          <a:lstStyle/>
          <a:p>
            <a:pPr algn="ctr"/>
            <a:r>
              <a:rPr lang="x-none" sz="3200" dirty="0" smtClean="0">
                <a:solidFill>
                  <a:schemeClr val="tx1"/>
                </a:solidFill>
              </a:rPr>
              <a:t>3 do 4 godine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000" dirty="0" err="1" smtClean="0"/>
              <a:t>Tražite</a:t>
            </a:r>
            <a:r>
              <a:rPr lang="en-US" sz="2000" dirty="0" smtClean="0"/>
              <a:t> </a:t>
            </a:r>
            <a:r>
              <a:rPr lang="en-US" sz="2000" dirty="0" err="1" smtClean="0"/>
              <a:t>da</a:t>
            </a:r>
            <a:r>
              <a:rPr lang="en-US" sz="2000" dirty="0" smtClean="0"/>
              <a:t> </a:t>
            </a:r>
            <a:r>
              <a:rPr lang="en-US" sz="2000" dirty="0" err="1" smtClean="0"/>
              <a:t>opiše</a:t>
            </a:r>
            <a:r>
              <a:rPr lang="en-US" sz="2000" dirty="0" smtClean="0"/>
              <a:t> </a:t>
            </a:r>
            <a:r>
              <a:rPr lang="en-US" sz="2000" dirty="0" err="1" smtClean="0"/>
              <a:t>predmete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radnje</a:t>
            </a:r>
            <a:r>
              <a:rPr lang="en-US" sz="2000" dirty="0" smtClean="0"/>
              <a:t> u </a:t>
            </a:r>
            <a:r>
              <a:rPr lang="en-US" sz="2000" dirty="0" err="1" smtClean="0"/>
              <a:t>okolini</a:t>
            </a:r>
            <a:r>
              <a:rPr lang="en-US" sz="2000" dirty="0" smtClean="0"/>
              <a:t>.  </a:t>
            </a:r>
            <a:endParaRPr lang="x-none" sz="2000" dirty="0" smtClean="0"/>
          </a:p>
          <a:p>
            <a:r>
              <a:rPr lang="en-US" sz="2000" dirty="0" err="1" smtClean="0"/>
              <a:t>Upoznajte</a:t>
            </a:r>
            <a:r>
              <a:rPr lang="en-US" sz="2000" dirty="0" smtClean="0"/>
              <a:t> </a:t>
            </a:r>
            <a:r>
              <a:rPr lang="en-US" sz="2000" dirty="0" err="1" smtClean="0"/>
              <a:t>dijete</a:t>
            </a:r>
            <a:r>
              <a:rPr lang="en-US" sz="2000" dirty="0" smtClean="0"/>
              <a:t> s </a:t>
            </a:r>
            <a:r>
              <a:rPr lang="en-US" sz="2000" dirty="0" err="1" smtClean="0"/>
              <a:t>konceptom</a:t>
            </a:r>
            <a:r>
              <a:rPr lang="en-US" sz="2000" dirty="0" smtClean="0"/>
              <a:t> </a:t>
            </a:r>
            <a:r>
              <a:rPr lang="en-US" sz="2000" dirty="0" err="1" smtClean="0"/>
              <a:t>vremena</a:t>
            </a:r>
            <a:r>
              <a:rPr lang="en-US" sz="2000" dirty="0" smtClean="0"/>
              <a:t>: </a:t>
            </a:r>
            <a:r>
              <a:rPr lang="en-US" sz="2000" dirty="0" err="1" smtClean="0"/>
              <a:t>danas</a:t>
            </a:r>
            <a:r>
              <a:rPr lang="en-US" sz="2000" dirty="0" smtClean="0"/>
              <a:t> – </a:t>
            </a:r>
            <a:r>
              <a:rPr lang="en-US" sz="2000" dirty="0" err="1" smtClean="0"/>
              <a:t>juče</a:t>
            </a:r>
            <a:r>
              <a:rPr lang="en-US" sz="2000" dirty="0" smtClean="0"/>
              <a:t> – </a:t>
            </a:r>
            <a:r>
              <a:rPr lang="x-none" sz="2000" dirty="0" smtClean="0"/>
              <a:t>sj</a:t>
            </a:r>
            <a:r>
              <a:rPr lang="en-US" sz="2000" dirty="0" err="1" smtClean="0"/>
              <a:t>utra</a:t>
            </a:r>
            <a:r>
              <a:rPr lang="en-US" sz="2000" dirty="0" smtClean="0"/>
              <a:t> – </a:t>
            </a:r>
            <a:r>
              <a:rPr lang="en-US" sz="2000" dirty="0" err="1" smtClean="0"/>
              <a:t>ujutru</a:t>
            </a:r>
            <a:r>
              <a:rPr lang="en-US" sz="2000" dirty="0" smtClean="0"/>
              <a:t> – </a:t>
            </a:r>
            <a:r>
              <a:rPr lang="en-US" sz="2000" dirty="0" err="1" smtClean="0"/>
              <a:t>naveče</a:t>
            </a:r>
            <a:r>
              <a:rPr lang="en-US" sz="2000" dirty="0" smtClean="0"/>
              <a:t>... </a:t>
            </a:r>
            <a:endParaRPr lang="x-none" sz="2000" dirty="0" smtClean="0"/>
          </a:p>
          <a:p>
            <a:r>
              <a:rPr lang="en-US" sz="2000" dirty="0" err="1" smtClean="0"/>
              <a:t>Igrajte</a:t>
            </a:r>
            <a:r>
              <a:rPr lang="en-US" sz="2000" dirty="0" smtClean="0"/>
              <a:t> se </a:t>
            </a:r>
            <a:r>
              <a:rPr lang="en-US" sz="2000" dirty="0" err="1" smtClean="0"/>
              <a:t>igre</a:t>
            </a:r>
            <a:r>
              <a:rPr lang="en-US" sz="2000" dirty="0" smtClean="0"/>
              <a:t> </a:t>
            </a:r>
            <a:r>
              <a:rPr lang="en-US" sz="2000" dirty="0" err="1" smtClean="0"/>
              <a:t>suprotnosti</a:t>
            </a:r>
            <a:r>
              <a:rPr lang="en-US" sz="2000" dirty="0" smtClean="0"/>
              <a:t>: “</a:t>
            </a:r>
            <a:r>
              <a:rPr lang="en-US" sz="2000" dirty="0" err="1" smtClean="0"/>
              <a:t>Beba</a:t>
            </a:r>
            <a:r>
              <a:rPr lang="en-US" sz="2000" dirty="0" smtClean="0"/>
              <a:t> je mala, a </a:t>
            </a:r>
            <a:r>
              <a:rPr lang="en-US" sz="2000" dirty="0" err="1" smtClean="0"/>
              <a:t>ti</a:t>
            </a:r>
            <a:r>
              <a:rPr lang="en-US" sz="2000" dirty="0" smtClean="0"/>
              <a:t> </a:t>
            </a:r>
            <a:r>
              <a:rPr lang="en-US" sz="2000" dirty="0" err="1" smtClean="0"/>
              <a:t>si</a:t>
            </a:r>
            <a:r>
              <a:rPr lang="en-US" sz="2000" dirty="0" smtClean="0"/>
              <a:t> ____”, “</a:t>
            </a:r>
            <a:r>
              <a:rPr lang="en-US" sz="2000" dirty="0" err="1" smtClean="0"/>
              <a:t>Slon</a:t>
            </a:r>
            <a:r>
              <a:rPr lang="en-US" sz="2000" dirty="0" smtClean="0"/>
              <a:t> je </a:t>
            </a:r>
            <a:r>
              <a:rPr lang="en-US" sz="2000" dirty="0" err="1" smtClean="0"/>
              <a:t>veliki</a:t>
            </a:r>
            <a:r>
              <a:rPr lang="en-US" sz="2000" dirty="0" smtClean="0"/>
              <a:t>, a </a:t>
            </a:r>
            <a:r>
              <a:rPr lang="en-US" sz="2000" dirty="0" err="1" smtClean="0"/>
              <a:t>leptir</a:t>
            </a:r>
            <a:r>
              <a:rPr lang="en-US" sz="2000" dirty="0" smtClean="0"/>
              <a:t> je_____”; </a:t>
            </a:r>
            <a:r>
              <a:rPr lang="en-US" sz="2000" dirty="0" err="1" smtClean="0"/>
              <a:t>ili</a:t>
            </a:r>
            <a:r>
              <a:rPr lang="en-US" sz="2000" dirty="0" smtClean="0"/>
              <a:t>: “</a:t>
            </a:r>
            <a:r>
              <a:rPr lang="en-US" sz="2000" dirty="0" err="1" smtClean="0"/>
              <a:t>Što</a:t>
            </a:r>
            <a:r>
              <a:rPr lang="en-US" sz="2000" dirty="0" smtClean="0"/>
              <a:t> je </a:t>
            </a:r>
            <a:r>
              <a:rPr lang="en-US" sz="2000" dirty="0" err="1" smtClean="0"/>
              <a:t>suprotno</a:t>
            </a:r>
            <a:r>
              <a:rPr lang="en-US" sz="2000" dirty="0" smtClean="0"/>
              <a:t> </a:t>
            </a:r>
            <a:r>
              <a:rPr lang="en-US" sz="2000" dirty="0" err="1" smtClean="0"/>
              <a:t>od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/</a:t>
            </a:r>
            <a:r>
              <a:rPr lang="en-US" sz="2000" dirty="0" err="1" smtClean="0"/>
              <a:t>noć</a:t>
            </a:r>
            <a:r>
              <a:rPr lang="en-US" sz="2000" dirty="0" smtClean="0"/>
              <a:t>?”, “</a:t>
            </a:r>
            <a:r>
              <a:rPr lang="en-US" sz="2000" dirty="0" err="1" smtClean="0"/>
              <a:t>Što</a:t>
            </a:r>
            <a:r>
              <a:rPr lang="en-US" sz="2000" dirty="0" smtClean="0"/>
              <a:t> je </a:t>
            </a:r>
            <a:r>
              <a:rPr lang="en-US" sz="2000" dirty="0" err="1" smtClean="0"/>
              <a:t>suprotno</a:t>
            </a:r>
            <a:r>
              <a:rPr lang="en-US" sz="2000" dirty="0" smtClean="0"/>
              <a:t> </a:t>
            </a:r>
            <a:r>
              <a:rPr lang="en-US" sz="2000" dirty="0" err="1" smtClean="0"/>
              <a:t>od</a:t>
            </a:r>
            <a:r>
              <a:rPr lang="en-US" sz="2000" dirty="0" smtClean="0"/>
              <a:t> </a:t>
            </a:r>
            <a:r>
              <a:rPr lang="en-US" sz="2000" dirty="0" err="1" smtClean="0"/>
              <a:t>slatko</a:t>
            </a:r>
            <a:r>
              <a:rPr lang="en-US" sz="2000" dirty="0" smtClean="0"/>
              <a:t>/</a:t>
            </a:r>
            <a:r>
              <a:rPr lang="en-US" sz="2000" dirty="0" err="1" smtClean="0"/>
              <a:t>slano</a:t>
            </a:r>
            <a:r>
              <a:rPr lang="en-US" sz="2000" dirty="0" smtClean="0"/>
              <a:t>, </a:t>
            </a:r>
            <a:r>
              <a:rPr lang="en-US" sz="2000" dirty="0" err="1" smtClean="0"/>
              <a:t>kiśelo</a:t>
            </a:r>
            <a:r>
              <a:rPr lang="en-US" sz="2000" dirty="0" smtClean="0"/>
              <a:t>/</a:t>
            </a:r>
            <a:r>
              <a:rPr lang="en-US" sz="2000" dirty="0" err="1" smtClean="0"/>
              <a:t>gorko</a:t>
            </a:r>
            <a:r>
              <a:rPr lang="en-US" sz="2000" dirty="0" smtClean="0"/>
              <a:t>”.  </a:t>
            </a:r>
            <a:endParaRPr lang="x-none" sz="2000" dirty="0" smtClean="0"/>
          </a:p>
          <a:p>
            <a:r>
              <a:rPr lang="en-US" sz="2000" dirty="0" err="1" smtClean="0"/>
              <a:t>Da</a:t>
            </a:r>
            <a:r>
              <a:rPr lang="en-US" sz="2000" dirty="0" smtClean="0"/>
              <a:t> bi </a:t>
            </a:r>
            <a:r>
              <a:rPr lang="en-US" sz="2000" dirty="0" err="1" smtClean="0"/>
              <a:t>dijete</a:t>
            </a:r>
            <a:r>
              <a:rPr lang="en-US" sz="2000" dirty="0" smtClean="0"/>
              <a:t> </a:t>
            </a:r>
            <a:r>
              <a:rPr lang="en-US" sz="2000" dirty="0" err="1" smtClean="0"/>
              <a:t>vježbalo</a:t>
            </a:r>
            <a:r>
              <a:rPr lang="en-US" sz="2000" dirty="0" smtClean="0"/>
              <a:t> </a:t>
            </a:r>
            <a:r>
              <a:rPr lang="en-US" sz="2000" dirty="0" err="1" smtClean="0"/>
              <a:t>memoriju</a:t>
            </a:r>
            <a:r>
              <a:rPr lang="en-US" sz="2000" dirty="0" smtClean="0"/>
              <a:t>, </a:t>
            </a:r>
            <a:r>
              <a:rPr lang="en-US" sz="2000" dirty="0" err="1" smtClean="0"/>
              <a:t>dajte</a:t>
            </a:r>
            <a:r>
              <a:rPr lang="en-US" sz="2000" dirty="0" smtClean="0"/>
              <a:t> mu </a:t>
            </a:r>
            <a:r>
              <a:rPr lang="en-US" sz="2000" dirty="0" err="1" smtClean="0"/>
              <a:t>da</a:t>
            </a:r>
            <a:r>
              <a:rPr lang="en-US" sz="2000" dirty="0" smtClean="0"/>
              <a:t> </a:t>
            </a:r>
            <a:r>
              <a:rPr lang="en-US" sz="2000" dirty="0" err="1" smtClean="0"/>
              <a:t>prati</a:t>
            </a:r>
            <a:r>
              <a:rPr lang="en-US" sz="2000" dirty="0" smtClean="0"/>
              <a:t> </a:t>
            </a:r>
            <a:r>
              <a:rPr lang="en-US" sz="2000" dirty="0" err="1" smtClean="0"/>
              <a:t>složenija</a:t>
            </a:r>
            <a:r>
              <a:rPr lang="en-US" sz="2000" dirty="0" smtClean="0"/>
              <a:t> </a:t>
            </a:r>
            <a:r>
              <a:rPr lang="en-US" sz="2000" dirty="0" err="1" smtClean="0"/>
              <a:t>uputstva</a:t>
            </a:r>
            <a:r>
              <a:rPr lang="en-US" sz="2000" dirty="0" smtClean="0"/>
              <a:t> (</a:t>
            </a:r>
            <a:r>
              <a:rPr lang="en-US" sz="2000" dirty="0" err="1" smtClean="0"/>
              <a:t>npr</a:t>
            </a:r>
            <a:r>
              <a:rPr lang="en-US" sz="2000" dirty="0" smtClean="0"/>
              <a:t>.: “</a:t>
            </a:r>
            <a:r>
              <a:rPr lang="en-US" sz="2000" dirty="0" err="1" smtClean="0"/>
              <a:t>Idi</a:t>
            </a:r>
            <a:r>
              <a:rPr lang="en-US" sz="2000" dirty="0" smtClean="0"/>
              <a:t> u </a:t>
            </a:r>
            <a:r>
              <a:rPr lang="en-US" sz="2000" dirty="0" err="1" smtClean="0"/>
              <a:t>svoju</a:t>
            </a:r>
            <a:r>
              <a:rPr lang="en-US" sz="2000" dirty="0" smtClean="0"/>
              <a:t> </a:t>
            </a:r>
            <a:r>
              <a:rPr lang="en-US" sz="2000" dirty="0" err="1" smtClean="0"/>
              <a:t>sobu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donesi</a:t>
            </a:r>
            <a:r>
              <a:rPr lang="en-US" sz="2000" dirty="0" smtClean="0"/>
              <a:t> </a:t>
            </a:r>
            <a:r>
              <a:rPr lang="en-US" sz="2000" dirty="0" err="1" smtClean="0"/>
              <a:t>svoju</a:t>
            </a:r>
            <a:r>
              <a:rPr lang="en-US" sz="2000" dirty="0" smtClean="0"/>
              <a:t> </a:t>
            </a:r>
            <a:r>
              <a:rPr lang="en-US" sz="2000" dirty="0" err="1" smtClean="0"/>
              <a:t>kapu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šal</a:t>
            </a:r>
            <a:r>
              <a:rPr lang="en-US" sz="2000" dirty="0" smtClean="0"/>
              <a:t>!”). </a:t>
            </a:r>
            <a:endParaRPr lang="x-none" sz="2000" dirty="0" smtClean="0"/>
          </a:p>
          <a:p>
            <a:r>
              <a:rPr lang="en-US" sz="2000" dirty="0" smtClean="0"/>
              <a:t></a:t>
            </a:r>
            <a:r>
              <a:rPr lang="en-US" sz="2000" dirty="0" err="1" smtClean="0"/>
              <a:t>Igrajte</a:t>
            </a:r>
            <a:r>
              <a:rPr lang="en-US" sz="2000" dirty="0" smtClean="0"/>
              <a:t> </a:t>
            </a:r>
            <a:r>
              <a:rPr lang="en-US" sz="2000" dirty="0" err="1" smtClean="0"/>
              <a:t>igre</a:t>
            </a:r>
            <a:r>
              <a:rPr lang="en-US" sz="2000" dirty="0" smtClean="0"/>
              <a:t> </a:t>
            </a:r>
            <a:r>
              <a:rPr lang="en-US" sz="2000" dirty="0" err="1" smtClean="0"/>
              <a:t>sparivanja</a:t>
            </a:r>
            <a:r>
              <a:rPr lang="en-US" sz="2000" dirty="0" smtClean="0"/>
              <a:t>/</a:t>
            </a:r>
            <a:r>
              <a:rPr lang="en-US" sz="2000" dirty="0" err="1" smtClean="0"/>
              <a:t>pronalaženja</a:t>
            </a:r>
            <a:r>
              <a:rPr lang="en-US" sz="2000" dirty="0" smtClean="0"/>
              <a:t> </a:t>
            </a:r>
            <a:r>
              <a:rPr lang="en-US" sz="2000" dirty="0" err="1" smtClean="0"/>
              <a:t>istog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memorije</a:t>
            </a:r>
            <a:r>
              <a:rPr lang="en-US" sz="2000" dirty="0" smtClean="0"/>
              <a:t>. </a:t>
            </a:r>
            <a:endParaRPr lang="x-none" sz="2000" dirty="0" smtClean="0"/>
          </a:p>
          <a:p>
            <a:r>
              <a:rPr lang="en-US" sz="2000" dirty="0" err="1" smtClean="0"/>
              <a:t>Igrajte</a:t>
            </a:r>
            <a:r>
              <a:rPr lang="en-US" sz="2000" dirty="0" smtClean="0"/>
              <a:t> se </a:t>
            </a:r>
            <a:r>
              <a:rPr lang="en-US" sz="2000" dirty="0" err="1" smtClean="0"/>
              <a:t>brojanja</a:t>
            </a:r>
            <a:r>
              <a:rPr lang="en-US" sz="2000" dirty="0" smtClean="0"/>
              <a:t> </a:t>
            </a:r>
            <a:r>
              <a:rPr lang="en-US" sz="2000" dirty="0" err="1" smtClean="0"/>
              <a:t>svega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svačega</a:t>
            </a:r>
            <a:r>
              <a:rPr lang="en-US" sz="2000" dirty="0" smtClean="0"/>
              <a:t>, </a:t>
            </a:r>
            <a:r>
              <a:rPr lang="en-US" sz="2000" dirty="0" err="1" smtClean="0"/>
              <a:t>sastavljanja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rastavljanja</a:t>
            </a:r>
            <a:r>
              <a:rPr lang="en-US" sz="2000" dirty="0" smtClean="0"/>
              <a:t> (</a:t>
            </a:r>
            <a:r>
              <a:rPr lang="en-US" sz="2000" dirty="0" err="1" smtClean="0"/>
              <a:t>slagalica</a:t>
            </a:r>
            <a:r>
              <a:rPr lang="en-US" sz="2000" dirty="0" smtClean="0"/>
              <a:t>, </a:t>
            </a:r>
            <a:r>
              <a:rPr lang="en-US" sz="2000" dirty="0" err="1" smtClean="0"/>
              <a:t>kockica</a:t>
            </a:r>
            <a:r>
              <a:rPr lang="en-US" sz="2000" dirty="0" smtClean="0"/>
              <a:t>, </a:t>
            </a:r>
            <a:r>
              <a:rPr lang="en-US" sz="2000" dirty="0" err="1" smtClean="0"/>
              <a:t>igračaka</a:t>
            </a:r>
            <a:r>
              <a:rPr lang="en-US" sz="2000" dirty="0" smtClean="0"/>
              <a:t>…), </a:t>
            </a:r>
            <a:r>
              <a:rPr lang="en-US" sz="2000" dirty="0" err="1" smtClean="0"/>
              <a:t>nizanja</a:t>
            </a:r>
            <a:r>
              <a:rPr lang="en-US" sz="2000" dirty="0" smtClean="0"/>
              <a:t> (</a:t>
            </a:r>
            <a:r>
              <a:rPr lang="en-US" sz="2000" dirty="0" err="1" smtClean="0"/>
              <a:t>štipaljki</a:t>
            </a:r>
            <a:r>
              <a:rPr lang="en-US" sz="2000" dirty="0" smtClean="0"/>
              <a:t>, </a:t>
            </a:r>
            <a:r>
              <a:rPr lang="en-US" sz="2000" dirty="0" err="1" smtClean="0"/>
              <a:t>klikera</a:t>
            </a:r>
            <a:r>
              <a:rPr lang="en-US" sz="2000" dirty="0" smtClean="0"/>
              <a:t>, </a:t>
            </a:r>
            <a:r>
              <a:rPr lang="en-US" sz="2000" dirty="0" err="1" smtClean="0"/>
              <a:t>šibica</a:t>
            </a:r>
            <a:r>
              <a:rPr lang="en-US" sz="2000" dirty="0" smtClean="0"/>
              <a:t>, </a:t>
            </a:r>
            <a:r>
              <a:rPr lang="en-US" sz="2000" dirty="0" err="1" smtClean="0"/>
              <a:t>zrna</a:t>
            </a:r>
            <a:r>
              <a:rPr lang="en-US" sz="2000" dirty="0" smtClean="0"/>
              <a:t> </a:t>
            </a:r>
            <a:r>
              <a:rPr lang="en-US" sz="2000" dirty="0" err="1" smtClean="0"/>
              <a:t>pasulja</a:t>
            </a:r>
            <a:r>
              <a:rPr lang="en-US" sz="2000" dirty="0" smtClean="0"/>
              <a:t>…), </a:t>
            </a:r>
            <a:r>
              <a:rPr lang="en-US" sz="2000" dirty="0" err="1" smtClean="0"/>
              <a:t>konstruisanja</a:t>
            </a:r>
            <a:r>
              <a:rPr lang="en-US" sz="2000" dirty="0" smtClean="0"/>
              <a:t> </a:t>
            </a:r>
            <a:r>
              <a:rPr lang="en-US" sz="2000" dirty="0" err="1" smtClean="0"/>
              <a:t>različitih</a:t>
            </a:r>
            <a:r>
              <a:rPr lang="en-US" sz="2000" dirty="0" smtClean="0"/>
              <a:t> </a:t>
            </a:r>
            <a:r>
              <a:rPr lang="en-US" sz="2000" dirty="0" err="1" smtClean="0"/>
              <a:t>oblika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844731"/>
          </a:xfrm>
        </p:spPr>
        <p:txBody>
          <a:bodyPr>
            <a:normAutofit/>
          </a:bodyPr>
          <a:lstStyle/>
          <a:p>
            <a:pPr algn="ctr"/>
            <a:r>
              <a:rPr lang="x-none" sz="3200" dirty="0" smtClean="0">
                <a:solidFill>
                  <a:schemeClr val="tx1"/>
                </a:solidFill>
              </a:rPr>
              <a:t>4 do 5 godina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4" y="1371600"/>
            <a:ext cx="10058400" cy="4950823"/>
          </a:xfrm>
        </p:spPr>
        <p:txBody>
          <a:bodyPr>
            <a:normAutofit/>
          </a:bodyPr>
          <a:lstStyle/>
          <a:p>
            <a:r>
              <a:rPr lang="vi-VN" dirty="0" smtClean="0"/>
              <a:t>Igrajte se igara brojanja i prebrojavanja, uvedite koncept manje – više.  </a:t>
            </a:r>
            <a:endParaRPr lang="x-none" dirty="0" smtClean="0"/>
          </a:p>
          <a:p>
            <a:r>
              <a:rPr lang="vi-VN" dirty="0" smtClean="0"/>
              <a:t>Pokazujte </a:t>
            </a:r>
            <a:r>
              <a:rPr lang="x-none" dirty="0" smtClean="0"/>
              <a:t>dj</a:t>
            </a:r>
            <a:r>
              <a:rPr lang="vi-VN" dirty="0" smtClean="0"/>
              <a:t>etetu brojeve i slova, imenujte ih čitajući slikovnice, pišite ih na papiru, ohrabrujte dijete da ponavlja.</a:t>
            </a:r>
            <a:endParaRPr lang="x-none" dirty="0" smtClean="0"/>
          </a:p>
          <a:p>
            <a:r>
              <a:rPr lang="vi-VN" dirty="0" smtClean="0"/>
              <a:t>Pišite ime </a:t>
            </a:r>
            <a:r>
              <a:rPr lang="x-none" dirty="0" smtClean="0"/>
              <a:t>dj</a:t>
            </a:r>
            <a:r>
              <a:rPr lang="vi-VN" dirty="0" smtClean="0"/>
              <a:t>eteta, pokazujte i imenujte slova u njemu.</a:t>
            </a:r>
            <a:r>
              <a:rPr lang="en-US" dirty="0" smtClean="0"/>
              <a:t> </a:t>
            </a:r>
            <a:endParaRPr lang="x-none" dirty="0" smtClean="0"/>
          </a:p>
          <a:p>
            <a:r>
              <a:rPr lang="en-US" dirty="0" err="1" smtClean="0"/>
              <a:t>Upoznajte</a:t>
            </a:r>
            <a:r>
              <a:rPr lang="en-US" dirty="0" smtClean="0"/>
              <a:t> </a:t>
            </a:r>
            <a:r>
              <a:rPr lang="en-US" dirty="0" err="1" smtClean="0"/>
              <a:t>dijete</a:t>
            </a:r>
            <a:r>
              <a:rPr lang="en-US" dirty="0" smtClean="0"/>
              <a:t> s </a:t>
            </a:r>
            <a:r>
              <a:rPr lang="en-US" dirty="0" err="1" smtClean="0"/>
              <a:t>konceptom</a:t>
            </a:r>
            <a:r>
              <a:rPr lang="en-US" dirty="0" smtClean="0"/>
              <a:t> </a:t>
            </a:r>
            <a:r>
              <a:rPr lang="en-US" dirty="0" err="1" smtClean="0"/>
              <a:t>vremena</a:t>
            </a:r>
            <a:r>
              <a:rPr lang="en-US" dirty="0" smtClean="0"/>
              <a:t>: </a:t>
            </a:r>
            <a:r>
              <a:rPr lang="en-US" dirty="0" err="1" smtClean="0"/>
              <a:t>juče</a:t>
            </a:r>
            <a:r>
              <a:rPr lang="en-US" dirty="0" smtClean="0"/>
              <a:t> – </a:t>
            </a:r>
            <a:r>
              <a:rPr lang="en-US" dirty="0" err="1" smtClean="0"/>
              <a:t>danas</a:t>
            </a:r>
            <a:r>
              <a:rPr lang="en-US" dirty="0" smtClean="0"/>
              <a:t> – </a:t>
            </a:r>
            <a:r>
              <a:rPr lang="x-none" dirty="0" smtClean="0"/>
              <a:t>sj</a:t>
            </a:r>
            <a:r>
              <a:rPr lang="en-US" dirty="0" err="1" smtClean="0"/>
              <a:t>utra</a:t>
            </a:r>
            <a:r>
              <a:rPr lang="en-US" dirty="0" smtClean="0"/>
              <a:t> – </a:t>
            </a:r>
            <a:r>
              <a:rPr lang="en-US" dirty="0" err="1" smtClean="0"/>
              <a:t>ujutru</a:t>
            </a:r>
            <a:r>
              <a:rPr lang="en-US" dirty="0" smtClean="0"/>
              <a:t> – </a:t>
            </a:r>
            <a:r>
              <a:rPr lang="en-US" dirty="0" err="1" smtClean="0"/>
              <a:t>uveče</a:t>
            </a:r>
            <a:r>
              <a:rPr lang="en-US" dirty="0" smtClean="0"/>
              <a:t>; </a:t>
            </a:r>
            <a:r>
              <a:rPr lang="en-US" dirty="0" err="1" smtClean="0"/>
              <a:t>vježbajte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primjerima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svakodnevnog</a:t>
            </a:r>
            <a:r>
              <a:rPr lang="en-US" dirty="0" smtClean="0"/>
              <a:t> </a:t>
            </a:r>
            <a:r>
              <a:rPr lang="en-US" dirty="0" err="1" smtClean="0"/>
              <a:t>života</a:t>
            </a:r>
            <a:r>
              <a:rPr lang="en-US" dirty="0" smtClean="0"/>
              <a:t>.  </a:t>
            </a:r>
            <a:endParaRPr lang="x-none" dirty="0" smtClean="0"/>
          </a:p>
          <a:p>
            <a:r>
              <a:rPr lang="en-US" dirty="0" err="1" smtClean="0"/>
              <a:t>Ohrabrujte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podkrepljujte</a:t>
            </a:r>
            <a:r>
              <a:rPr lang="en-US" dirty="0" smtClean="0"/>
              <a:t> </a:t>
            </a:r>
            <a:r>
              <a:rPr lang="en-US" dirty="0" err="1" smtClean="0"/>
              <a:t>dijete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postavlja</a:t>
            </a:r>
            <a:r>
              <a:rPr lang="en-US" dirty="0" smtClean="0"/>
              <a:t> </a:t>
            </a:r>
            <a:r>
              <a:rPr lang="en-US" dirty="0" err="1" smtClean="0"/>
              <a:t>pitanja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: “</a:t>
            </a:r>
            <a:r>
              <a:rPr lang="en-US" dirty="0" err="1" smtClean="0"/>
              <a:t>Što</a:t>
            </a:r>
            <a:r>
              <a:rPr lang="en-US" dirty="0" smtClean="0"/>
              <a:t>?”, “</a:t>
            </a:r>
            <a:r>
              <a:rPr lang="x-none" dirty="0" smtClean="0"/>
              <a:t>Gdj</a:t>
            </a:r>
            <a:r>
              <a:rPr lang="en-US" dirty="0" smtClean="0"/>
              <a:t>e?”, “</a:t>
            </a:r>
            <a:r>
              <a:rPr lang="en-US" dirty="0" err="1" smtClean="0"/>
              <a:t>Kad</a:t>
            </a:r>
            <a:r>
              <a:rPr lang="en-US" dirty="0" smtClean="0"/>
              <a:t>?” “</a:t>
            </a:r>
            <a:r>
              <a:rPr lang="en-US" dirty="0" err="1" smtClean="0"/>
              <a:t>Ko</a:t>
            </a:r>
            <a:r>
              <a:rPr lang="en-US" dirty="0" smtClean="0"/>
              <a:t>?”  </a:t>
            </a:r>
            <a:endParaRPr lang="x-none" dirty="0" smtClean="0"/>
          </a:p>
          <a:p>
            <a:r>
              <a:rPr lang="en-US" dirty="0" err="1" smtClean="0"/>
              <a:t>Podstičite</a:t>
            </a:r>
            <a:r>
              <a:rPr lang="en-US" dirty="0" smtClean="0"/>
              <a:t> </a:t>
            </a:r>
            <a:r>
              <a:rPr lang="en-US" dirty="0" err="1" smtClean="0"/>
              <a:t>kreativnu</a:t>
            </a:r>
            <a:r>
              <a:rPr lang="en-US" dirty="0" smtClean="0"/>
              <a:t> </a:t>
            </a:r>
            <a:r>
              <a:rPr lang="en-US" dirty="0" err="1" smtClean="0"/>
              <a:t>igru</a:t>
            </a:r>
            <a:r>
              <a:rPr lang="en-US" dirty="0" smtClean="0"/>
              <a:t> s </a:t>
            </a:r>
            <a:r>
              <a:rPr lang="en-US" dirty="0" err="1" smtClean="0"/>
              <a:t>različitim</a:t>
            </a:r>
            <a:r>
              <a:rPr lang="en-US" dirty="0" smtClean="0"/>
              <a:t> </a:t>
            </a:r>
            <a:r>
              <a:rPr lang="en-US" dirty="0" err="1" smtClean="0"/>
              <a:t>materijalima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418012"/>
            <a:ext cx="10058402" cy="653142"/>
          </a:xfrm>
        </p:spPr>
        <p:txBody>
          <a:bodyPr>
            <a:normAutofit/>
          </a:bodyPr>
          <a:lstStyle/>
          <a:p>
            <a:pPr algn="ctr"/>
            <a:r>
              <a:rPr lang="x-none" sz="3200" dirty="0" smtClean="0">
                <a:solidFill>
                  <a:schemeClr val="tx1"/>
                </a:solidFill>
              </a:rPr>
              <a:t>5 do 6 godina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4" y="1463040"/>
            <a:ext cx="10058400" cy="4518660"/>
          </a:xfrm>
        </p:spPr>
        <p:txBody>
          <a:bodyPr>
            <a:normAutofit fontScale="70000" lnSpcReduction="20000"/>
          </a:bodyPr>
          <a:lstStyle/>
          <a:p>
            <a:r>
              <a:rPr lang="vi-VN" dirty="0" smtClean="0"/>
              <a:t>Dajte </a:t>
            </a:r>
            <a:r>
              <a:rPr lang="x-none" dirty="0" smtClean="0"/>
              <a:t>dj</a:t>
            </a:r>
            <a:r>
              <a:rPr lang="vi-VN" dirty="0" smtClean="0"/>
              <a:t>etetu da rješava zadatke kao što su: pronaći put iz lavirinta, povezivanje slika linijama, formiranje oblika spajanjem tačkica, praćenje linija, kopiranje oblika, slova, brojeva, brojanje, zaokruživanje, križanje, podvlačenje, identifikacija suprotnosti, bojenje, sastavljanje sekvenci događaja, crtanje na temu… </a:t>
            </a:r>
            <a:endParaRPr lang="x-none" dirty="0" smtClean="0"/>
          </a:p>
          <a:p>
            <a:r>
              <a:rPr lang="vi-VN" dirty="0" smtClean="0"/>
              <a:t>Vježbajte serijaciju, klasifikaciju, grupisanje, upoređivanje kroz svakodnevne aktivnosti: sparivanje djelova odjeće, klasifikovanje odjeće po boji, prema vremenskim prilikama… </a:t>
            </a:r>
            <a:endParaRPr lang="x-none" dirty="0" smtClean="0"/>
          </a:p>
          <a:p>
            <a:r>
              <a:rPr lang="vi-VN" dirty="0" smtClean="0"/>
              <a:t>Dajte </a:t>
            </a:r>
            <a:r>
              <a:rPr lang="x-none" dirty="0" smtClean="0"/>
              <a:t>dj</a:t>
            </a:r>
            <a:r>
              <a:rPr lang="vi-VN" dirty="0" smtClean="0"/>
              <a:t>etetu da u kuhinji razvrstava i pravi skupove od voća, povrća i sl.  </a:t>
            </a:r>
            <a:endParaRPr lang="x-none" dirty="0" smtClean="0"/>
          </a:p>
          <a:p>
            <a:r>
              <a:rPr lang="vi-VN" dirty="0" smtClean="0"/>
              <a:t>Podstičite dijete da u različitim situacijama poredi predmete po veličini, boji, pronalazi razlike i sličnosti; pitajte ga, na primjer: Po čemu su slični jabuka i limun, a po čemu različiti?  </a:t>
            </a:r>
            <a:endParaRPr lang="x-none" dirty="0" smtClean="0"/>
          </a:p>
          <a:p>
            <a:r>
              <a:rPr lang="vi-VN" dirty="0" smtClean="0"/>
              <a:t>Podstičite različite istraživačke igre i aktivnosti: Zašto sve pada na zemlju? Kako se tijela pokreću i zaustavljaju? Kako nastaju talasi?  </a:t>
            </a:r>
            <a:endParaRPr lang="x-none" dirty="0" smtClean="0"/>
          </a:p>
          <a:p>
            <a:r>
              <a:rPr lang="vi-VN" dirty="0" smtClean="0"/>
              <a:t>Podstaknite dijete da nešto sâmo učini; pohvalite ga za trud, a ne samo za uspješno obavljen zadatak. </a:t>
            </a:r>
            <a:endParaRPr lang="x-none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6526" y="1541417"/>
            <a:ext cx="6165668" cy="4402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sz="3600" dirty="0" smtClean="0"/>
              <a:t>Svako dijete se razvija u skladu sa svojim mogućnostima, tako da je teško precizirati kad će dijete naučiti određenu vještinu</a:t>
            </a:r>
            <a:r>
              <a:rPr lang="x-none" sz="3600" smtClean="0"/>
              <a:t>.</a:t>
            </a:r>
            <a:endParaRPr lang="en-US" sz="3600" dirty="0" smtClean="0"/>
          </a:p>
          <a:p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4" y="2651760"/>
            <a:ext cx="10058400" cy="33299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x-none" sz="4800" dirty="0" smtClean="0"/>
              <a:t>HVALA NA PAŽNJI!!!</a:t>
            </a:r>
            <a:endParaRPr lang="en-US" sz="4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3431377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3E5A4E6A510C4897475B495B53E1EE" ma:contentTypeVersion="0" ma:contentTypeDescription="Create a new document." ma:contentTypeScope="" ma:versionID="6a144bd931d3c81e951a3a744456e8f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8CC29BB-6FC9-4C95-B049-05F6DCF10FA3}"/>
</file>

<file path=customXml/itemProps2.xml><?xml version="1.0" encoding="utf-8"?>
<ds:datastoreItem xmlns:ds="http://schemas.openxmlformats.org/officeDocument/2006/customXml" ds:itemID="{7E8B344C-9140-4B12-BD57-8D6C3C87DD77}"/>
</file>

<file path=customXml/itemProps3.xml><?xml version="1.0" encoding="utf-8"?>
<ds:datastoreItem xmlns:ds="http://schemas.openxmlformats.org/officeDocument/2006/customXml" ds:itemID="{ED81E113-47F7-4016-BB28-F08DE4906E2D}"/>
</file>

<file path=docProps/app.xml><?xml version="1.0" encoding="utf-8"?>
<Properties xmlns="http://schemas.openxmlformats.org/officeDocument/2006/extended-properties" xmlns:vt="http://schemas.openxmlformats.org/officeDocument/2006/docPropsVTypes">
  <Template>tf03431377</Template>
  <TotalTime>686</TotalTime>
  <Words>2553</Words>
  <PresentationFormat>Custom</PresentationFormat>
  <Paragraphs>181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tf03431377</vt:lpstr>
      <vt:lpstr>Podsticanje intelektualnog razvoja</vt:lpstr>
      <vt:lpstr> </vt:lpstr>
      <vt:lpstr>Slide 3</vt:lpstr>
      <vt:lpstr>RAZVOJNA KAŠNJENJA</vt:lpstr>
      <vt:lpstr>RAZVOJNI POREMEĆAJI</vt:lpstr>
      <vt:lpstr>KOGNITIVNI / INTELEKTUALNI RAZVOJ</vt:lpstr>
      <vt:lpstr>Pokazatelji tipičnog razvoja djeteta na uzrastu od 0 do 3 mjeseca</vt:lpstr>
      <vt:lpstr>Pokazatelji tipičnog razvoja djeteta od 4 do 6 mjeseci</vt:lpstr>
      <vt:lpstr>Pokazatelji tipičnog razvoja djeteta od 7 do 9 mjeseci</vt:lpstr>
      <vt:lpstr>Pokazatelji tipičnog razvoja djeteta od 10 do 12 mjeseci</vt:lpstr>
      <vt:lpstr>Pokazatelji tipičnog razvoja djeteta 13-18 mjeseci (1 do 1,5 godina)</vt:lpstr>
      <vt:lpstr>Pokazatelji tipičnog razvoja djeteta od 19 do 24 mjeseca/1,5 do 2 godine</vt:lpstr>
      <vt:lpstr>Pokazatelji tipičnog razvoja djeteta od 25 do 36 mjeseci/2 do 3 godine</vt:lpstr>
      <vt:lpstr>Pokazatelji tipičnog razvoja djeteta od 3 do 4 godine</vt:lpstr>
      <vt:lpstr>Pokazatelji tipičnog razvoja djeteta od 4 do 5 godina</vt:lpstr>
      <vt:lpstr>Pokazatelji tipičnog razvoja djeteta od 5 do 6 godina</vt:lpstr>
      <vt:lpstr>Eventualna odstupanja od tipičnog razvoja djeteta</vt:lpstr>
      <vt:lpstr>Slide 18</vt:lpstr>
      <vt:lpstr>Slide 19</vt:lpstr>
      <vt:lpstr>Slide 20</vt:lpstr>
      <vt:lpstr>Zašto je bitna Rana intervencija?</vt:lpstr>
      <vt:lpstr>Preporuke za stimulaciju tipičnog razvoja djeteta uzrasta od 0 do 3 mjeseca</vt:lpstr>
      <vt:lpstr>4-6 mjeseci</vt:lpstr>
      <vt:lpstr>7-9 mjeseci</vt:lpstr>
      <vt:lpstr>Slide 25</vt:lpstr>
      <vt:lpstr>10-12 mjeseci</vt:lpstr>
      <vt:lpstr>Slide 27</vt:lpstr>
      <vt:lpstr>13-18 mjeseci (1 do 1,5 godina)</vt:lpstr>
      <vt:lpstr>Slide 29</vt:lpstr>
      <vt:lpstr>19 do 24 mjeseca/1,5 do 2 godine</vt:lpstr>
      <vt:lpstr>Slide 31</vt:lpstr>
      <vt:lpstr>25 do 36 mjeseci/2 do 3 godine</vt:lpstr>
      <vt:lpstr>Slide 33</vt:lpstr>
      <vt:lpstr>3 do 4 godine</vt:lpstr>
      <vt:lpstr>4 do 5 godina</vt:lpstr>
      <vt:lpstr>5 do 6 godina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Razvoj govora i jezika</dc:title>
  <dc:creator>owner</dc:creator>
  <cp:lastModifiedBy>Microsoft</cp:lastModifiedBy>
  <cp:revision>40</cp:revision>
  <dcterms:created xsi:type="dcterms:W3CDTF">2017-10-22T20:25:27Z</dcterms:created>
  <dcterms:modified xsi:type="dcterms:W3CDTF">2017-12-25T18:27:01Z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0x0101008C3E5A4E6A510C4897475B495B53E1EE</vt:lpwstr>
  </property>
</Properties>
</file>