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5"/>
  </p:notesMasterIdLst>
  <p:handoutMasterIdLst>
    <p:handoutMasterId r:id="rId36"/>
  </p:handoutMasterIdLst>
  <p:sldIdLst>
    <p:sldId id="256" r:id="rId2"/>
    <p:sldId id="257" r:id="rId3"/>
    <p:sldId id="277" r:id="rId4"/>
    <p:sldId id="276" r:id="rId5"/>
    <p:sldId id="260" r:id="rId6"/>
    <p:sldId id="278" r:id="rId7"/>
    <p:sldId id="280" r:id="rId8"/>
    <p:sldId id="279" r:id="rId9"/>
    <p:sldId id="274" r:id="rId10"/>
    <p:sldId id="261" r:id="rId11"/>
    <p:sldId id="269" r:id="rId12"/>
    <p:sldId id="272" r:id="rId13"/>
    <p:sldId id="284" r:id="rId14"/>
    <p:sldId id="285" r:id="rId15"/>
    <p:sldId id="286" r:id="rId16"/>
    <p:sldId id="287" r:id="rId17"/>
    <p:sldId id="288" r:id="rId18"/>
    <p:sldId id="306" r:id="rId19"/>
    <p:sldId id="289" r:id="rId20"/>
    <p:sldId id="309" r:id="rId21"/>
    <p:sldId id="303" r:id="rId22"/>
    <p:sldId id="312" r:id="rId23"/>
    <p:sldId id="291" r:id="rId24"/>
    <p:sldId id="293" r:id="rId25"/>
    <p:sldId id="294" r:id="rId26"/>
    <p:sldId id="295" r:id="rId27"/>
    <p:sldId id="317" r:id="rId28"/>
    <p:sldId id="315" r:id="rId29"/>
    <p:sldId id="300" r:id="rId30"/>
    <p:sldId id="305" r:id="rId31"/>
    <p:sldId id="310" r:id="rId32"/>
    <p:sldId id="302" r:id="rId33"/>
    <p:sldId id="327" r:id="rId34"/>
  </p:sldIdLst>
  <p:sldSz cx="9144000" cy="6858000" type="screen4x3"/>
  <p:notesSz cx="6761163" cy="9942513"/>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99"/>
    <a:srgbClr val="FFCC00"/>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94" autoAdjust="0"/>
    <p:restoredTop sz="91026" autoAdjust="0"/>
  </p:normalViewPr>
  <p:slideViewPr>
    <p:cSldViewPr>
      <p:cViewPr>
        <p:scale>
          <a:sx n="71" d="100"/>
          <a:sy n="71" d="100"/>
        </p:scale>
        <p:origin x="-1368" y="-6"/>
      </p:cViewPr>
      <p:guideLst>
        <p:guide orient="horz" pos="2160"/>
        <p:guide pos="2880"/>
      </p:guideLst>
    </p:cSldViewPr>
  </p:slideViewPr>
  <p:outlineViewPr>
    <p:cViewPr>
      <p:scale>
        <a:sx n="33" d="100"/>
        <a:sy n="33" d="100"/>
      </p:scale>
      <p:origin x="48" y="1055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16016377-D208-4CBE-97DB-FF4F8595B08D}" type="datetimeFigureOut">
              <a:rPr lang="en-US" smtClean="0"/>
              <a:pPr/>
              <a:t>12/25/2017</a:t>
            </a:fld>
            <a:endParaRPr lang="en-US"/>
          </a:p>
        </p:txBody>
      </p:sp>
      <p:sp>
        <p:nvSpPr>
          <p:cNvPr id="4" name="Footer Placeholder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3E78B5C6-4A4D-4E3F-840A-C43A28E58CBD}" type="slidenum">
              <a:rPr lang="en-US" smtClean="0"/>
              <a:pPr/>
              <a:t>‹#›</a:t>
            </a:fld>
            <a:endParaRPr lang="en-US"/>
          </a:p>
        </p:txBody>
      </p:sp>
    </p:spTree>
    <p:extLst>
      <p:ext uri="{BB962C8B-B14F-4D97-AF65-F5344CB8AC3E}">
        <p14:creationId xmlns:p14="http://schemas.microsoft.com/office/powerpoint/2010/main" xmlns="" val="2338248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29761" y="0"/>
            <a:ext cx="2929837" cy="497126"/>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75A8317-C6A8-4517-9A70-E18AAE5B0F1F}" type="datetimeFigureOut">
              <a:rPr lang="en-US"/>
              <a:pPr>
                <a:defRPr/>
              </a:pPr>
              <a:t>12/25/2017</a:t>
            </a:fld>
            <a:endParaRPr lang="en-US"/>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7756A24-2289-498A-90A0-35AA4CD8A379}" type="slidenum">
              <a:rPr lang="en-US"/>
              <a:pPr>
                <a:defRPr/>
              </a:pPr>
              <a:t>‹#›</a:t>
            </a:fld>
            <a:endParaRPr lang="en-US"/>
          </a:p>
        </p:txBody>
      </p:sp>
    </p:spTree>
    <p:extLst>
      <p:ext uri="{BB962C8B-B14F-4D97-AF65-F5344CB8AC3E}">
        <p14:creationId xmlns:p14="http://schemas.microsoft.com/office/powerpoint/2010/main" xmlns="" val="1618631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3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D1AE0F-1B62-47D9-A4DF-DB2D54B3FF8E}" type="slidenum">
              <a:rPr lang="en-US" smtClean="0"/>
              <a:pPr fontAlgn="base">
                <a:spcBef>
                  <a:spcPct val="0"/>
                </a:spcBef>
                <a:spcAft>
                  <a:spcPct val="0"/>
                </a:spcAft>
                <a:defRPr/>
              </a:pPr>
              <a:t>5</a:t>
            </a:fld>
            <a:endParaRPr lang="en-US" smtClean="0"/>
          </a:p>
        </p:txBody>
      </p:sp>
    </p:spTree>
    <p:extLst>
      <p:ext uri="{BB962C8B-B14F-4D97-AF65-F5344CB8AC3E}">
        <p14:creationId xmlns:p14="http://schemas.microsoft.com/office/powerpoint/2010/main" xmlns="" val="1915756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DDB63EE-5664-477A-A061-3568C11AF5AD}" type="slidenum">
              <a:rPr lang="en-US" smtClean="0"/>
              <a:pPr>
                <a:defRPr/>
              </a:pPr>
              <a:t>12</a:t>
            </a:fld>
            <a:endParaRPr lang="en-US"/>
          </a:p>
        </p:txBody>
      </p:sp>
    </p:spTree>
    <p:extLst>
      <p:ext uri="{BB962C8B-B14F-4D97-AF65-F5344CB8AC3E}">
        <p14:creationId xmlns:p14="http://schemas.microsoft.com/office/powerpoint/2010/main" xmlns="" val="21036345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32DA0EC7-872E-4454-9BBE-F645331C345D}" type="datetimeFigureOut">
              <a:rPr lang="en-US"/>
              <a:pPr>
                <a:defRPr/>
              </a:pPr>
              <a:t>12/25/2017</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F7F90B12-9BF4-4B86-BC9A-243A77573F3B}"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0A2AE33-ED2E-452A-8971-9C045332EFC4}" type="datetimeFigureOut">
              <a:rPr lang="en-US"/>
              <a:pPr>
                <a:defRPr/>
              </a:pPr>
              <a:t>12/25/2017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F303CD6-F164-4C11-A328-7982EAA7D7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06D767B-049F-4507-B31E-B14F71C34878}" type="datetimeFigureOut">
              <a:rPr lang="en-US"/>
              <a:pPr>
                <a:defRPr/>
              </a:pPr>
              <a:t>12/25/2017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180BB3-A2A6-40A5-8607-7801C22C532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7C7C5CA0-AA0C-477B-B880-4F0C8018AD0D}" type="datetimeFigureOut">
              <a:rPr lang="en-US"/>
              <a:pPr>
                <a:defRPr/>
              </a:pPr>
              <a:t>12/25/2017</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92648E38-D65E-45E9-8867-7B2628E938E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5D269354-D947-4FDF-A3FC-BCDA5F5CFFCA}" type="datetimeFigureOut">
              <a:rPr lang="en-US"/>
              <a:pPr>
                <a:defRPr/>
              </a:pPr>
              <a:t>12/25/2017</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0FDF612B-0D04-4C1A-8719-E03ED9544DB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E4F7559B-060B-44E3-BE01-70FBFA82AFAF}" type="datetimeFigureOut">
              <a:rPr lang="en-US"/>
              <a:pPr>
                <a:defRPr/>
              </a:pPr>
              <a:t>12/25/2017</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1953F30-02AA-40FF-899C-0E02C1D1008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139B2AC3-772D-4AE0-81DF-1760FF23A29C}" type="datetimeFigureOut">
              <a:rPr lang="en-US"/>
              <a:pPr>
                <a:defRPr/>
              </a:pPr>
              <a:t>12/25/2017</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0BB2EB54-AF8F-41B8-A28B-9CBA466D034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E181F5DC-7509-4221-89EC-222F7FC5ED95}" type="datetimeFigureOut">
              <a:rPr lang="en-US"/>
              <a:pPr>
                <a:defRPr/>
              </a:pPr>
              <a:t>12/25/2017</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43542B1B-5FD9-4609-9D32-82F90CF2198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41A03C07-B0A8-4FC8-B6DD-127AF97CE3AA}" type="datetimeFigureOut">
              <a:rPr lang="en-US"/>
              <a:pPr>
                <a:defRPr/>
              </a:pPr>
              <a:t>12/25/2017</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F50DFBA4-903D-4036-B403-DB4EBFE2CE6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EE1B88C-86CF-406C-98AE-7DB0B5300BE1}" type="datetimeFigureOut">
              <a:rPr lang="en-US"/>
              <a:pPr>
                <a:defRPr/>
              </a:pPr>
              <a:t>12/25/2017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3DCEA1BC-2276-44A2-92CB-FB251ECB96B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F663173-D1E8-4F42-A838-51111D1F6D3A}" type="datetimeFigureOut">
              <a:rPr lang="en-US"/>
              <a:pPr>
                <a:defRPr/>
              </a:pPr>
              <a:t>12/25/2017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8283352-34D9-4DE1-BCCA-7C03B54DD08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901465A9-5ABF-456E-8DC3-F5AC49333148}" type="datetimeFigureOut">
              <a:rPr lang="en-US"/>
              <a:pPr>
                <a:defRPr/>
              </a:pPr>
              <a:t>12/25/2017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00CDC7A6-5D5B-4912-BE22-5810C461BD5C}"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847" r:id="rId1"/>
    <p:sldLayoutId id="2147483839" r:id="rId2"/>
    <p:sldLayoutId id="2147483848" r:id="rId3"/>
    <p:sldLayoutId id="2147483840" r:id="rId4"/>
    <p:sldLayoutId id="2147483841" r:id="rId5"/>
    <p:sldLayoutId id="2147483842" r:id="rId6"/>
    <p:sldLayoutId id="2147483843" r:id="rId7"/>
    <p:sldLayoutId id="2147483844" r:id="rId8"/>
    <p:sldLayoutId id="2147483849" r:id="rId9"/>
    <p:sldLayoutId id="2147483845" r:id="rId10"/>
    <p:sldLayoutId id="214748384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irenabogicevic@ymail.com" TargetMode="External"/><Relationship Id="rId2" Type="http://schemas.openxmlformats.org/officeDocument/2006/relationships/hyperlink" Target="mailto:naja_kostic@hot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2500306"/>
            <a:ext cx="7851648" cy="1828800"/>
          </a:xfrm>
        </p:spPr>
        <p:txBody>
          <a:bodyPr>
            <a:normAutofit/>
          </a:bodyPr>
          <a:lstStyle/>
          <a:p>
            <a:pPr algn="ctr" eaLnBrk="1" fontAlgn="auto" hangingPunct="1">
              <a:spcAft>
                <a:spcPts val="0"/>
              </a:spcAft>
              <a:defRPr/>
            </a:pPr>
            <a:r>
              <a:rPr lang="en-US" sz="5400" dirty="0" err="1" smtClean="0"/>
              <a:t>Roditeljstvo-najva</a:t>
            </a:r>
            <a:r>
              <a:rPr lang="sr-Latn-CS" sz="5400" dirty="0" smtClean="0"/>
              <a:t>žnija životna uloga</a:t>
            </a:r>
            <a:endParaRPr lang="en-US" sz="5400" dirty="0"/>
          </a:p>
        </p:txBody>
      </p:sp>
      <p:sp>
        <p:nvSpPr>
          <p:cNvPr id="3" name="Rectangle 2"/>
          <p:cNvSpPr/>
          <p:nvPr/>
        </p:nvSpPr>
        <p:spPr>
          <a:xfrm>
            <a:off x="5072066" y="5000636"/>
            <a:ext cx="3571879" cy="1500191"/>
          </a:xfrm>
          <a:prstGeom prst="rect">
            <a:avLst/>
          </a:prstGeom>
        </p:spPr>
        <p:style>
          <a:lnRef idx="2">
            <a:schemeClr val="accent2"/>
          </a:lnRef>
          <a:fillRef idx="1">
            <a:schemeClr val="lt1"/>
          </a:fillRef>
          <a:effectRef idx="0">
            <a:schemeClr val="accent2"/>
          </a:effectRef>
          <a:fontRef idx="minor">
            <a:schemeClr val="dk1"/>
          </a:fontRef>
        </p:style>
        <p:txBody>
          <a:bodyPr anchor="ctr"/>
          <a:lstStyle/>
          <a:p>
            <a:pPr algn="r">
              <a:defRPr/>
            </a:pPr>
            <a:r>
              <a:rPr lang="sr-Latn-CS" b="1" dirty="0" smtClean="0"/>
              <a:t>Nataša Knežević</a:t>
            </a:r>
            <a:r>
              <a:rPr lang="x-none" b="1" smtClean="0"/>
              <a:t>,</a:t>
            </a:r>
            <a:r>
              <a:rPr lang="sr-Latn-CS" b="1" dirty="0" smtClean="0"/>
              <a:t> p</a:t>
            </a:r>
            <a:r>
              <a:rPr lang="x-none" b="1" smtClean="0"/>
              <a:t>sihološkinja</a:t>
            </a:r>
            <a:endParaRPr lang="sr-Latn-CS" b="1" dirty="0" smtClean="0"/>
          </a:p>
          <a:p>
            <a:pPr algn="r">
              <a:defRPr/>
            </a:pPr>
            <a:endParaRPr lang="sr-Latn-CS" b="1" dirty="0" smtClean="0"/>
          </a:p>
          <a:p>
            <a:pPr algn="r">
              <a:defRPr/>
            </a:pPr>
            <a:r>
              <a:rPr lang="sr-Latn-CS" b="1" dirty="0" smtClean="0"/>
              <a:t>Irena Bogićević,</a:t>
            </a:r>
            <a:r>
              <a:rPr lang="sr-Latn-CS" b="1" dirty="0"/>
              <a:t> </a:t>
            </a:r>
            <a:r>
              <a:rPr lang="sr-Latn-CS" b="1" dirty="0" smtClean="0"/>
              <a:t>pedagoškinja</a:t>
            </a:r>
          </a:p>
        </p:txBody>
      </p:sp>
      <p:pic>
        <p:nvPicPr>
          <p:cNvPr id="4" name="Picture 9"/>
          <p:cNvPicPr>
            <a:picLocks noChangeAspect="1" noChangeArrowheads="1"/>
          </p:cNvPicPr>
          <p:nvPr/>
        </p:nvPicPr>
        <p:blipFill>
          <a:blip r:embed="rId2" cstate="print"/>
          <a:srcRect/>
          <a:stretch>
            <a:fillRect/>
          </a:stretch>
        </p:blipFill>
        <p:spPr bwMode="auto">
          <a:xfrm>
            <a:off x="214282" y="1285860"/>
            <a:ext cx="2160588" cy="677862"/>
          </a:xfrm>
          <a:prstGeom prst="rect">
            <a:avLst/>
          </a:prstGeom>
          <a:noFill/>
        </p:spPr>
      </p:pic>
      <p:pic>
        <p:nvPicPr>
          <p:cNvPr id="5" name="Picture 2" descr="Logo NEW MNE"/>
          <p:cNvPicPr>
            <a:picLocks noChangeAspect="1" noChangeArrowheads="1"/>
          </p:cNvPicPr>
          <p:nvPr/>
        </p:nvPicPr>
        <p:blipFill>
          <a:blip r:embed="rId3" cstate="print"/>
          <a:srcRect/>
          <a:stretch>
            <a:fillRect/>
          </a:stretch>
        </p:blipFill>
        <p:spPr bwMode="auto">
          <a:xfrm>
            <a:off x="2714612" y="1071546"/>
            <a:ext cx="1385886" cy="1260529"/>
          </a:xfrm>
          <a:prstGeom prst="rect">
            <a:avLst/>
          </a:prstGeom>
          <a:noFill/>
        </p:spPr>
      </p:pic>
      <p:pic>
        <p:nvPicPr>
          <p:cNvPr id="6" name="Picture 5"/>
          <p:cNvPicPr/>
          <p:nvPr/>
        </p:nvPicPr>
        <p:blipFill>
          <a:blip r:embed="rId4">
            <a:extLst>
              <a:ext uri="{28A0092B-C50C-407E-A947-70E740481C1C}">
                <a14:useLocalDpi xmlns:a14="http://schemas.microsoft.com/office/drawing/2010/main" xmlns="" val="0"/>
              </a:ext>
            </a:extLst>
          </a:blip>
          <a:srcRect/>
          <a:stretch>
            <a:fillRect/>
          </a:stretch>
        </p:blipFill>
        <p:spPr bwMode="auto">
          <a:xfrm>
            <a:off x="4500563" y="1071547"/>
            <a:ext cx="1500198" cy="128588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404813"/>
            <a:ext cx="8229600" cy="1143000"/>
          </a:xfrm>
        </p:spPr>
        <p:txBody>
          <a:bodyPr/>
          <a:lstStyle/>
          <a:p>
            <a:pPr algn="ctr" eaLnBrk="1" hangingPunct="1"/>
            <a:r>
              <a:rPr lang="en-US" smtClean="0"/>
              <a:t>PORODICA</a:t>
            </a:r>
          </a:p>
        </p:txBody>
      </p:sp>
      <p:sp>
        <p:nvSpPr>
          <p:cNvPr id="3" name="Content Placeholder 2"/>
          <p:cNvSpPr>
            <a:spLocks noGrp="1"/>
          </p:cNvSpPr>
          <p:nvPr>
            <p:ph idx="1"/>
          </p:nvPr>
        </p:nvSpPr>
        <p:spPr>
          <a:xfrm>
            <a:off x="571500" y="1785938"/>
            <a:ext cx="8229600" cy="3929062"/>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x-none" smtClean="0"/>
              <a:t>Št</a:t>
            </a:r>
            <a:r>
              <a:rPr lang="sr-Latn-CS" dirty="0" smtClean="0"/>
              <a:t>a</a:t>
            </a:r>
            <a:r>
              <a:rPr lang="x-none" smtClean="0"/>
              <a:t> </a:t>
            </a:r>
            <a:r>
              <a:rPr lang="x-none" dirty="0" smtClean="0"/>
              <a:t>je porodica</a:t>
            </a:r>
            <a:r>
              <a:rPr lang="x-none" smtClean="0"/>
              <a:t>? </a:t>
            </a:r>
            <a:endParaRPr lang="x-none" dirty="0" smtClean="0">
              <a:solidFill>
                <a:srgbClr val="FF0000"/>
              </a:solidFill>
            </a:endParaRPr>
          </a:p>
          <a:p>
            <a:pPr marL="274320" indent="-274320" eaLnBrk="1" fontAlgn="auto" hangingPunct="1">
              <a:spcAft>
                <a:spcPts val="0"/>
              </a:spcAft>
              <a:buClr>
                <a:schemeClr val="accent3"/>
              </a:buClr>
              <a:buFont typeface="Wingdings 2"/>
              <a:buChar char=""/>
              <a:defRPr/>
            </a:pPr>
            <a:r>
              <a:rPr lang="sr-Latn-CS" dirty="0" smtClean="0"/>
              <a:t>Porodica = </a:t>
            </a:r>
            <a:r>
              <a:rPr lang="x-none" dirty="0" smtClean="0"/>
              <a:t>dinamičan </a:t>
            </a:r>
            <a:r>
              <a:rPr lang="sr-Latn-CS" dirty="0" smtClean="0"/>
              <a:t>sistem, definisam međusobnim interakcijama među njenim članovima, pod uticajem društvenog konteksta</a:t>
            </a:r>
            <a:endParaRPr lang="en-US" dirty="0" smtClean="0"/>
          </a:p>
          <a:p>
            <a:pPr marL="274320" indent="-274320" eaLnBrk="1" fontAlgn="auto" hangingPunct="1">
              <a:spcAft>
                <a:spcPts val="0"/>
              </a:spcAft>
              <a:buClr>
                <a:schemeClr val="accent3"/>
              </a:buClr>
              <a:buFont typeface="Wingdings 2"/>
              <a:buChar char=""/>
              <a:defRPr/>
            </a:pPr>
            <a:r>
              <a:rPr lang="en-US" dirty="0" err="1" smtClean="0"/>
              <a:t>Porodica</a:t>
            </a:r>
            <a:r>
              <a:rPr lang="en-US" dirty="0" smtClean="0"/>
              <a:t> je </a:t>
            </a:r>
            <a:r>
              <a:rPr lang="en-US" dirty="0" err="1" smtClean="0"/>
              <a:t>sistem</a:t>
            </a:r>
            <a:r>
              <a:rPr lang="en-US" dirty="0" smtClean="0"/>
              <a:t> </a:t>
            </a:r>
            <a:r>
              <a:rPr lang="en-US" dirty="0" err="1" smtClean="0"/>
              <a:t>koji</a:t>
            </a:r>
            <a:r>
              <a:rPr lang="en-US" dirty="0" smtClean="0"/>
              <a:t> </a:t>
            </a:r>
            <a:r>
              <a:rPr lang="en-US" dirty="0" err="1" smtClean="0"/>
              <a:t>živi</a:t>
            </a:r>
            <a:r>
              <a:rPr lang="en-US" dirty="0" smtClean="0"/>
              <a:t>, </a:t>
            </a:r>
            <a:r>
              <a:rPr lang="en-US" dirty="0" err="1" smtClean="0"/>
              <a:t>raste</a:t>
            </a:r>
            <a:r>
              <a:rPr lang="en-US" dirty="0" smtClean="0"/>
              <a:t> </a:t>
            </a:r>
            <a:r>
              <a:rPr lang="en-US" dirty="0" err="1" smtClean="0"/>
              <a:t>i</a:t>
            </a:r>
            <a:r>
              <a:rPr lang="en-US" dirty="0" smtClean="0"/>
              <a:t> </a:t>
            </a:r>
            <a:r>
              <a:rPr lang="en-US" dirty="0" err="1" smtClean="0"/>
              <a:t>razvija</a:t>
            </a:r>
            <a:r>
              <a:rPr lang="en-US" dirty="0" smtClean="0"/>
              <a:t> se </a:t>
            </a:r>
            <a:r>
              <a:rPr lang="en-US" dirty="0" err="1" smtClean="0"/>
              <a:t>kroz</a:t>
            </a:r>
            <a:r>
              <a:rPr lang="en-US" dirty="0" smtClean="0"/>
              <a:t> </a:t>
            </a:r>
            <a:r>
              <a:rPr lang="en-US" dirty="0" err="1" smtClean="0"/>
              <a:t>vrijeme</a:t>
            </a:r>
            <a:r>
              <a:rPr lang="en-US" dirty="0" smtClean="0"/>
              <a:t> </a:t>
            </a:r>
            <a:r>
              <a:rPr lang="en-US" dirty="0" err="1" smtClean="0"/>
              <a:t>i</a:t>
            </a:r>
            <a:r>
              <a:rPr lang="en-US" dirty="0" smtClean="0"/>
              <a:t> </a:t>
            </a:r>
            <a:r>
              <a:rPr lang="en-US" dirty="0" err="1" smtClean="0"/>
              <a:t>funkcioni</a:t>
            </a:r>
            <a:r>
              <a:rPr lang="sr-Latn-CS" dirty="0" smtClean="0"/>
              <a:t>še</a:t>
            </a:r>
            <a:r>
              <a:rPr lang="en-US" dirty="0" smtClean="0"/>
              <a:t> u </a:t>
            </a:r>
            <a:r>
              <a:rPr lang="en-US" dirty="0" err="1" smtClean="0"/>
              <a:t>određenom</a:t>
            </a:r>
            <a:r>
              <a:rPr lang="en-US" dirty="0" smtClean="0"/>
              <a:t> </a:t>
            </a:r>
            <a:r>
              <a:rPr lang="en-US" dirty="0" err="1" smtClean="0"/>
              <a:t>društvenom</a:t>
            </a:r>
            <a:r>
              <a:rPr lang="en-US" dirty="0" smtClean="0"/>
              <a:t> </a:t>
            </a:r>
            <a:r>
              <a:rPr lang="en-US" dirty="0" err="1" smtClean="0"/>
              <a:t>kontekstu</a:t>
            </a:r>
            <a:endParaRPr lang="sr-Latn-CS" dirty="0" smtClean="0"/>
          </a:p>
          <a:p>
            <a:pPr marL="274320" indent="-274320" eaLnBrk="1" fontAlgn="auto" hangingPunct="1">
              <a:spcAft>
                <a:spcPts val="0"/>
              </a:spcAft>
              <a:buClr>
                <a:schemeClr val="accent3"/>
              </a:buClr>
              <a:buFont typeface="Wingdings 2"/>
              <a:buChar char=""/>
              <a:defRPr/>
            </a:pPr>
            <a:r>
              <a:rPr lang="x-none" dirty="0" smtClean="0"/>
              <a:t>Psihološka važnost</a:t>
            </a:r>
            <a:r>
              <a:rPr lang="sr-Latn-CS" dirty="0" smtClean="0"/>
              <a:t> porodice za obezbjeđivanje:</a:t>
            </a:r>
          </a:p>
          <a:p>
            <a:pPr marL="641033" lvl="1" indent="-274320" eaLnBrk="1" fontAlgn="auto" hangingPunct="1">
              <a:spcAft>
                <a:spcPts val="0"/>
              </a:spcAft>
              <a:buClr>
                <a:schemeClr val="accent3"/>
              </a:buClr>
              <a:buFont typeface="Wingdings 2"/>
              <a:buChar char=""/>
              <a:defRPr/>
            </a:pPr>
            <a:r>
              <a:rPr lang="sr-Latn-CS" u="sng" dirty="0" smtClean="0"/>
              <a:t>sigurnosti</a:t>
            </a:r>
            <a:r>
              <a:rPr lang="sr-Latn-CS" dirty="0" smtClean="0"/>
              <a:t>, </a:t>
            </a:r>
          </a:p>
          <a:p>
            <a:pPr marL="641033" lvl="1" indent="-274320" eaLnBrk="1" fontAlgn="auto" hangingPunct="1">
              <a:spcAft>
                <a:spcPts val="0"/>
              </a:spcAft>
              <a:buClr>
                <a:schemeClr val="accent3"/>
              </a:buClr>
              <a:buFont typeface="Wingdings 2"/>
              <a:buChar char=""/>
              <a:defRPr/>
            </a:pPr>
            <a:r>
              <a:rPr lang="sr-Latn-CS" u="sng" dirty="0" smtClean="0"/>
              <a:t>osećanja pripadanja,</a:t>
            </a:r>
            <a:r>
              <a:rPr lang="sr-Latn-CS" dirty="0" smtClean="0"/>
              <a:t> </a:t>
            </a:r>
          </a:p>
          <a:p>
            <a:pPr marL="641033" lvl="1" indent="-274320" eaLnBrk="1" fontAlgn="auto" hangingPunct="1">
              <a:spcAft>
                <a:spcPts val="0"/>
              </a:spcAft>
              <a:buClr>
                <a:schemeClr val="accent3"/>
              </a:buClr>
              <a:buFont typeface="Wingdings 2"/>
              <a:buChar char=""/>
              <a:defRPr/>
            </a:pPr>
            <a:r>
              <a:rPr lang="sr-Latn-CS" u="sng" dirty="0" smtClean="0"/>
              <a:t>emocionalne bliskosti.</a:t>
            </a:r>
          </a:p>
          <a:p>
            <a:pPr marL="274320" indent="-274320" eaLnBrk="1" fontAlgn="auto" hangingPunct="1">
              <a:spcAft>
                <a:spcPts val="0"/>
              </a:spcAft>
              <a:buClr>
                <a:schemeClr val="accent3"/>
              </a:buClr>
              <a:buFont typeface="Wingdings 2"/>
              <a:buChar char=""/>
              <a:defRPr/>
            </a:pPr>
            <a:endParaRPr lang="en-US" dirty="0" smtClean="0"/>
          </a:p>
          <a:p>
            <a:pPr marL="274320" indent="-274320" eaLnBrk="1" fontAlgn="auto" hangingPunct="1">
              <a:spcAft>
                <a:spcPts val="0"/>
              </a:spcAft>
              <a:buClr>
                <a:schemeClr val="accent3"/>
              </a:buClr>
              <a:buFont typeface="Wingdings 2"/>
              <a:buNone/>
              <a:defRPr/>
            </a:pPr>
            <a:endParaRPr lang="x-none" dirty="0" smtClean="0"/>
          </a:p>
          <a:p>
            <a:pPr marL="274320" indent="-274320" eaLnBrk="1" fontAlgn="auto" hangingPunct="1">
              <a:spcAft>
                <a:spcPts val="0"/>
              </a:spcAft>
              <a:buClr>
                <a:schemeClr val="accent3"/>
              </a:buClr>
              <a:buFont typeface="Wingdings 2"/>
              <a:buNone/>
              <a:defRPr/>
            </a:pPr>
            <a:endParaRPr lang="x-none" dirty="0" smtClean="0"/>
          </a:p>
          <a:p>
            <a:pPr marL="274320" indent="-274320" eaLnBrk="1" fontAlgn="auto" hangingPunct="1">
              <a:spcAft>
                <a:spcPts val="0"/>
              </a:spcAft>
              <a:buClr>
                <a:schemeClr val="accent3"/>
              </a:buClr>
              <a:buFont typeface="Wingdings 2"/>
              <a:buNone/>
              <a:defRPr/>
            </a:pPr>
            <a:endParaRPr lang="x-none"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ox(in)">
                                      <p:cBhvr>
                                        <p:cTn id="30" dur="500"/>
                                        <p:tgtEl>
                                          <p:spTgt spid="3">
                                            <p:txEl>
                                              <p:pRg st="4" end="4"/>
                                            </p:txEl>
                                          </p:spTgt>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ox(in)">
                                      <p:cBhvr>
                                        <p:cTn id="33" dur="500"/>
                                        <p:tgtEl>
                                          <p:spTgt spid="3">
                                            <p:txEl>
                                              <p:pRg st="5" end="5"/>
                                            </p:txEl>
                                          </p:spTgt>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ox(in)">
                                      <p:cBhvr>
                                        <p:cTn id="3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704850"/>
            <a:ext cx="8229600" cy="795338"/>
          </a:xfrm>
        </p:spPr>
        <p:txBody>
          <a:bodyPr/>
          <a:lstStyle/>
          <a:p>
            <a:r>
              <a:rPr lang="en-US" smtClean="0"/>
              <a:t>Porodična struktura</a:t>
            </a:r>
          </a:p>
        </p:txBody>
      </p:sp>
      <p:sp>
        <p:nvSpPr>
          <p:cNvPr id="3" name="Content Placeholder 2"/>
          <p:cNvSpPr>
            <a:spLocks noGrp="1"/>
          </p:cNvSpPr>
          <p:nvPr>
            <p:ph idx="1"/>
          </p:nvPr>
        </p:nvSpPr>
        <p:spPr>
          <a:xfrm>
            <a:off x="357188" y="1571625"/>
            <a:ext cx="8229600" cy="4389438"/>
          </a:xfrm>
        </p:spPr>
        <p:txBody>
          <a:bodyPr/>
          <a:lstStyle/>
          <a:p>
            <a:pPr marL="274320" indent="-274320" algn="just" eaLnBrk="1" fontAlgn="auto" hangingPunct="1">
              <a:spcAft>
                <a:spcPts val="0"/>
              </a:spcAft>
              <a:buClr>
                <a:schemeClr val="accent3"/>
              </a:buClr>
              <a:buFont typeface="Wingdings 2"/>
              <a:buChar char=""/>
              <a:defRPr/>
            </a:pPr>
            <a:r>
              <a:rPr lang="sr-Latn-CS" dirty="0" smtClean="0"/>
              <a:t>Porodičnu strukturu čine subsisitemi: bračni, rod</a:t>
            </a:r>
            <a:r>
              <a:rPr lang="en-US" dirty="0" err="1" smtClean="0"/>
              <a:t>i</a:t>
            </a:r>
            <a:r>
              <a:rPr lang="sr-Latn-CS" dirty="0" smtClean="0"/>
              <a:t>teljski, sibling </a:t>
            </a:r>
          </a:p>
          <a:p>
            <a:pPr marL="274320" indent="-274320" eaLnBrk="1" fontAlgn="auto" hangingPunct="1">
              <a:spcAft>
                <a:spcPts val="0"/>
              </a:spcAft>
              <a:buClr>
                <a:schemeClr val="accent3"/>
              </a:buClr>
              <a:buFont typeface="Wingdings 2"/>
              <a:buChar char=""/>
              <a:defRPr/>
            </a:pPr>
            <a:r>
              <a:rPr lang="sr-Latn-CS" dirty="0" smtClean="0"/>
              <a:t>Porodica je dio šireg sistema - interakcija i uticaj na funkcionisanje</a:t>
            </a:r>
          </a:p>
          <a:p>
            <a:pPr marL="274320" indent="-274320" eaLnBrk="1" fontAlgn="auto" hangingPunct="1">
              <a:spcAft>
                <a:spcPts val="0"/>
              </a:spcAft>
              <a:buClr>
                <a:schemeClr val="accent3"/>
              </a:buClr>
              <a:buFont typeface="Wingdings 2"/>
              <a:buChar char=""/>
              <a:defRPr/>
            </a:pPr>
            <a:r>
              <a:rPr lang="sr-Latn-CS" dirty="0" smtClean="0"/>
              <a:t>Načini organizacije porodice: nuklerana, proširena- višegeneracijska porodica, harmonika porodica, step-porodica, hraniteljska, usvojiteljska porodica, jedno-roditeljska porodica...</a:t>
            </a:r>
            <a:endParaRPr lang="x-none" dirty="0" smtClean="0"/>
          </a:p>
          <a:p>
            <a:pPr>
              <a:defRP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Documents and Settings\xp\Desktop\Save the children 2015 2016 ekspoziture\Centri za rani razvoj\e090512c427acc9e6c63d2e95d66f7da--ecological-systems-theory-developmental-psychology.jpg"/>
          <p:cNvPicPr>
            <a:picLocks noChangeAspect="1" noChangeArrowheads="1"/>
          </p:cNvPicPr>
          <p:nvPr/>
        </p:nvPicPr>
        <p:blipFill>
          <a:blip r:embed="rId2"/>
          <a:srcRect/>
          <a:stretch>
            <a:fillRect/>
          </a:stretch>
        </p:blipFill>
        <p:spPr bwMode="auto">
          <a:xfrm>
            <a:off x="1857356" y="722841"/>
            <a:ext cx="5429287" cy="541232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333375"/>
            <a:ext cx="8229600" cy="1143000"/>
          </a:xfrm>
        </p:spPr>
        <p:txBody>
          <a:bodyPr>
            <a:normAutofit fontScale="90000"/>
          </a:bodyPr>
          <a:lstStyle/>
          <a:p>
            <a:pPr eaLnBrk="1" fontAlgn="auto" hangingPunct="1">
              <a:spcAft>
                <a:spcPts val="0"/>
              </a:spcAft>
              <a:defRPr/>
            </a:pPr>
            <a:r>
              <a:rPr lang="en-US" dirty="0" smtClean="0"/>
              <a:t>K</a:t>
            </a:r>
            <a:r>
              <a:rPr lang="x-none" dirty="0" smtClean="0"/>
              <a:t>arateristike porodice kao sistema </a:t>
            </a:r>
            <a:endParaRPr lang="en-US" dirty="0"/>
          </a:p>
        </p:txBody>
      </p:sp>
      <p:sp>
        <p:nvSpPr>
          <p:cNvPr id="3" name="Content Placeholder 2"/>
          <p:cNvSpPr>
            <a:spLocks noGrp="1"/>
          </p:cNvSpPr>
          <p:nvPr>
            <p:ph idx="1"/>
          </p:nvPr>
        </p:nvSpPr>
        <p:spPr>
          <a:xfrm>
            <a:off x="457200" y="1428736"/>
            <a:ext cx="8229600" cy="5095889"/>
          </a:xfrm>
        </p:spPr>
        <p:txBody>
          <a:bodyPr>
            <a:normAutofit fontScale="40000" lnSpcReduction="20000"/>
          </a:bodyPr>
          <a:lstStyle/>
          <a:p>
            <a:pPr marL="274320" indent="-274320" algn="just" eaLnBrk="1" fontAlgn="auto" hangingPunct="1">
              <a:spcAft>
                <a:spcPts val="0"/>
              </a:spcAft>
              <a:buClr>
                <a:schemeClr val="accent3"/>
              </a:buClr>
              <a:buFont typeface="Wingdings 2"/>
              <a:buChar char=""/>
              <a:defRPr/>
            </a:pPr>
            <a:r>
              <a:rPr lang="en-US" sz="4300" dirty="0" smtClean="0"/>
              <a:t>P</a:t>
            </a:r>
            <a:r>
              <a:rPr lang="x-none" sz="4300" dirty="0" smtClean="0"/>
              <a:t>orodica je više nego zbir njenih djelova</a:t>
            </a:r>
          </a:p>
          <a:p>
            <a:pPr marL="274320" indent="-274320" algn="just" eaLnBrk="1" fontAlgn="auto" hangingPunct="1">
              <a:spcAft>
                <a:spcPts val="0"/>
              </a:spcAft>
              <a:buClr>
                <a:schemeClr val="accent3"/>
              </a:buClr>
              <a:buFont typeface="Wingdings 2"/>
              <a:buChar char=""/>
              <a:defRPr/>
            </a:pPr>
            <a:r>
              <a:rPr lang="x-none" sz="4300" dirty="0" smtClean="0"/>
              <a:t>Svaka promjena koja se desi utiče na cjelokupni sistem</a:t>
            </a:r>
          </a:p>
          <a:p>
            <a:pPr marL="274320" indent="-274320" algn="just" eaLnBrk="1" fontAlgn="auto" hangingPunct="1">
              <a:spcAft>
                <a:spcPts val="0"/>
              </a:spcAft>
              <a:buClr>
                <a:schemeClr val="accent3"/>
              </a:buClr>
              <a:buFont typeface="Wingdings 2"/>
              <a:buChar char=""/>
              <a:defRPr/>
            </a:pPr>
            <a:r>
              <a:rPr lang="x-none" sz="4300" b="1" dirty="0" smtClean="0"/>
              <a:t>Granice</a:t>
            </a:r>
            <a:r>
              <a:rPr lang="x-none" sz="4300" dirty="0" smtClean="0"/>
              <a:t> = regulišu protok informacija i emotivnu razmjenu između članova porodice i sa </a:t>
            </a:r>
            <a:r>
              <a:rPr lang="x-none" sz="4300" smtClean="0"/>
              <a:t>širim okruženjem</a:t>
            </a:r>
            <a:endParaRPr lang="sr-Latn-CS" sz="4300" dirty="0" smtClean="0"/>
          </a:p>
          <a:p>
            <a:pPr marL="274320" indent="-274320" algn="just" eaLnBrk="1" fontAlgn="auto" hangingPunct="1">
              <a:spcAft>
                <a:spcPts val="0"/>
              </a:spcAft>
              <a:buClr>
                <a:schemeClr val="accent3"/>
              </a:buClr>
              <a:buFont typeface="Wingdings 2"/>
              <a:buChar char=""/>
              <a:defRPr/>
            </a:pPr>
            <a:r>
              <a:rPr lang="en-US" sz="4300" i="1" dirty="0" err="1" smtClean="0"/>
              <a:t>Granice</a:t>
            </a:r>
            <a:r>
              <a:rPr lang="en-US" sz="4300" b="1" dirty="0" smtClean="0"/>
              <a:t> </a:t>
            </a:r>
            <a:r>
              <a:rPr lang="en-US" sz="4300" dirty="0" err="1" smtClean="0"/>
              <a:t>su</a:t>
            </a:r>
            <a:r>
              <a:rPr lang="en-US" sz="4300" dirty="0" smtClean="0"/>
              <a:t> </a:t>
            </a:r>
            <a:r>
              <a:rPr lang="en-US" sz="4300" dirty="0" err="1" smtClean="0"/>
              <a:t>nevidljive</a:t>
            </a:r>
            <a:r>
              <a:rPr lang="en-US" sz="4300" dirty="0" smtClean="0"/>
              <a:t> </a:t>
            </a:r>
            <a:r>
              <a:rPr lang="en-US" sz="4300" dirty="0" err="1" smtClean="0"/>
              <a:t>linije</a:t>
            </a:r>
            <a:r>
              <a:rPr lang="en-US" sz="4300" dirty="0" smtClean="0"/>
              <a:t> </a:t>
            </a:r>
            <a:r>
              <a:rPr lang="en-US" sz="4300" dirty="0" err="1" smtClean="0"/>
              <a:t>između</a:t>
            </a:r>
            <a:r>
              <a:rPr lang="en-US" sz="4300" dirty="0" smtClean="0"/>
              <a:t> </a:t>
            </a:r>
            <a:r>
              <a:rPr lang="en-US" sz="4300" dirty="0" err="1" smtClean="0"/>
              <a:t>porodičnog</a:t>
            </a:r>
            <a:r>
              <a:rPr lang="en-US" sz="4300" dirty="0" smtClean="0"/>
              <a:t> </a:t>
            </a:r>
            <a:r>
              <a:rPr lang="en-US" sz="4300" dirty="0" err="1" smtClean="0"/>
              <a:t>i</a:t>
            </a:r>
            <a:r>
              <a:rPr lang="en-US" sz="4300" dirty="0" smtClean="0"/>
              <a:t> </a:t>
            </a:r>
            <a:r>
              <a:rPr lang="en-US" sz="4300" dirty="0" err="1" smtClean="0"/>
              <a:t>drugih</a:t>
            </a:r>
            <a:r>
              <a:rPr lang="en-US" sz="4300" dirty="0" smtClean="0"/>
              <a:t> </a:t>
            </a:r>
            <a:r>
              <a:rPr lang="en-US" sz="4300" dirty="0" err="1" smtClean="0"/>
              <a:t>sistema</a:t>
            </a:r>
            <a:r>
              <a:rPr lang="en-US" sz="4300" dirty="0" smtClean="0"/>
              <a:t> </a:t>
            </a:r>
            <a:r>
              <a:rPr lang="en-US" sz="4300" dirty="0" err="1" smtClean="0"/>
              <a:t>kao</a:t>
            </a:r>
            <a:r>
              <a:rPr lang="en-US" sz="4300" dirty="0" smtClean="0"/>
              <a:t> </a:t>
            </a:r>
            <a:r>
              <a:rPr lang="en-US" sz="4300" dirty="0" err="1" smtClean="0"/>
              <a:t>i</a:t>
            </a:r>
            <a:r>
              <a:rPr lang="en-US" sz="4300" dirty="0" smtClean="0"/>
              <a:t> </a:t>
            </a:r>
            <a:r>
              <a:rPr lang="en-US" sz="4300" dirty="0" err="1" smtClean="0"/>
              <a:t>podsistema</a:t>
            </a:r>
            <a:r>
              <a:rPr lang="en-US" sz="4300" dirty="0" smtClean="0"/>
              <a:t> </a:t>
            </a:r>
            <a:r>
              <a:rPr lang="en-US" sz="4300" dirty="0" err="1" smtClean="0"/>
              <a:t>unutar</a:t>
            </a:r>
            <a:r>
              <a:rPr lang="en-US" sz="4300" dirty="0" smtClean="0"/>
              <a:t> </a:t>
            </a:r>
            <a:r>
              <a:rPr lang="en-US" sz="4300" dirty="0" err="1" smtClean="0"/>
              <a:t>porodice</a:t>
            </a:r>
            <a:r>
              <a:rPr lang="en-US" sz="4300" dirty="0" smtClean="0"/>
              <a:t>. </a:t>
            </a:r>
            <a:r>
              <a:rPr lang="en-US" sz="4300" dirty="0" err="1" smtClean="0"/>
              <a:t>Njima</a:t>
            </a:r>
            <a:r>
              <a:rPr lang="en-US" sz="4300" dirty="0" smtClean="0"/>
              <a:t> se </a:t>
            </a:r>
            <a:r>
              <a:rPr lang="en-US" sz="4300" dirty="0" err="1" smtClean="0"/>
              <a:t>ograničava</a:t>
            </a:r>
            <a:r>
              <a:rPr lang="en-US" sz="4300" dirty="0" smtClean="0"/>
              <a:t> </a:t>
            </a:r>
            <a:r>
              <a:rPr lang="en-US" sz="4300" dirty="0" err="1" smtClean="0"/>
              <a:t>prostorna</a:t>
            </a:r>
            <a:r>
              <a:rPr lang="en-US" sz="4300" dirty="0" smtClean="0"/>
              <a:t>, </a:t>
            </a:r>
            <a:r>
              <a:rPr lang="en-US" sz="4300" dirty="0" err="1" smtClean="0"/>
              <a:t>vremenska</a:t>
            </a:r>
            <a:r>
              <a:rPr lang="en-US" sz="4300" dirty="0" smtClean="0"/>
              <a:t> </a:t>
            </a:r>
            <a:r>
              <a:rPr lang="en-US" sz="4300" dirty="0" err="1" smtClean="0"/>
              <a:t>i</a:t>
            </a:r>
            <a:r>
              <a:rPr lang="en-US" sz="4300" dirty="0" smtClean="0"/>
              <a:t> </a:t>
            </a:r>
            <a:r>
              <a:rPr lang="en-US" sz="4300" dirty="0" err="1" smtClean="0"/>
              <a:t>emocionalna</a:t>
            </a:r>
            <a:r>
              <a:rPr lang="en-US" sz="4300" dirty="0" smtClean="0"/>
              <a:t> „</a:t>
            </a:r>
            <a:r>
              <a:rPr lang="en-US" sz="4300" dirty="0" err="1" smtClean="0"/>
              <a:t>teritorija</a:t>
            </a:r>
            <a:r>
              <a:rPr lang="en-US" sz="4300" dirty="0" smtClean="0"/>
              <a:t>“ </a:t>
            </a:r>
            <a:r>
              <a:rPr lang="en-US" sz="4300" dirty="0" err="1" smtClean="0"/>
              <a:t>odnosa</a:t>
            </a:r>
            <a:r>
              <a:rPr lang="en-US" sz="4300" dirty="0" smtClean="0"/>
              <a:t> u </a:t>
            </a:r>
            <a:r>
              <a:rPr lang="en-US" sz="4300" dirty="0" err="1" smtClean="0"/>
              <a:t>porodici</a:t>
            </a:r>
            <a:r>
              <a:rPr lang="en-US" sz="4300" dirty="0" smtClean="0"/>
              <a:t> </a:t>
            </a:r>
            <a:r>
              <a:rPr lang="en-US" sz="4300" dirty="0" err="1" smtClean="0"/>
              <a:t>i</a:t>
            </a:r>
            <a:r>
              <a:rPr lang="en-US" sz="4300" dirty="0" smtClean="0"/>
              <a:t> </a:t>
            </a:r>
            <a:r>
              <a:rPr lang="en-US" sz="4300" dirty="0" err="1" smtClean="0"/>
              <a:t>označavaju</a:t>
            </a:r>
            <a:r>
              <a:rPr lang="en-US" sz="4300" dirty="0" smtClean="0"/>
              <a:t> </a:t>
            </a:r>
            <a:r>
              <a:rPr lang="en-US" sz="4300" dirty="0" err="1" smtClean="0"/>
              <a:t>pravila</a:t>
            </a:r>
            <a:r>
              <a:rPr lang="en-US" sz="4300" dirty="0" smtClean="0"/>
              <a:t> </a:t>
            </a:r>
            <a:r>
              <a:rPr lang="en-US" sz="4300" dirty="0" err="1" smtClean="0"/>
              <a:t>ko</a:t>
            </a:r>
            <a:r>
              <a:rPr lang="en-US" sz="4300" dirty="0" smtClean="0"/>
              <a:t> </a:t>
            </a:r>
            <a:r>
              <a:rPr lang="en-US" sz="4300" dirty="0" err="1" smtClean="0"/>
              <a:t>i</a:t>
            </a:r>
            <a:r>
              <a:rPr lang="en-US" sz="4300" dirty="0" smtClean="0"/>
              <a:t> </a:t>
            </a:r>
            <a:r>
              <a:rPr lang="en-US" sz="4300" dirty="0" err="1" smtClean="0"/>
              <a:t>na</a:t>
            </a:r>
            <a:r>
              <a:rPr lang="en-US" sz="4300" dirty="0" smtClean="0"/>
              <a:t> </a:t>
            </a:r>
            <a:r>
              <a:rPr lang="en-US" sz="4300" dirty="0" err="1" smtClean="0"/>
              <a:t>koji</a:t>
            </a:r>
            <a:r>
              <a:rPr lang="en-US" sz="4300" dirty="0" smtClean="0"/>
              <a:t> </a:t>
            </a:r>
            <a:r>
              <a:rPr lang="en-US" sz="4300" dirty="0" err="1" smtClean="0"/>
              <a:t>način</a:t>
            </a:r>
            <a:r>
              <a:rPr lang="en-US" sz="4300" dirty="0" smtClean="0"/>
              <a:t> </a:t>
            </a:r>
            <a:r>
              <a:rPr lang="en-US" sz="4300" dirty="0" err="1" smtClean="0"/>
              <a:t>sudjeluje</a:t>
            </a:r>
            <a:r>
              <a:rPr lang="en-US" sz="4300" dirty="0" smtClean="0"/>
              <a:t> u </a:t>
            </a:r>
            <a:r>
              <a:rPr lang="en-US" sz="4300" dirty="0" err="1" smtClean="0"/>
              <a:t>porodičnom</a:t>
            </a:r>
            <a:r>
              <a:rPr lang="en-US" sz="4300" dirty="0" smtClean="0"/>
              <a:t> </a:t>
            </a:r>
            <a:r>
              <a:rPr lang="en-US" sz="4300" dirty="0" err="1" smtClean="0"/>
              <a:t>životu</a:t>
            </a:r>
            <a:r>
              <a:rPr lang="en-US" sz="4300" dirty="0" smtClean="0"/>
              <a:t>. </a:t>
            </a:r>
            <a:r>
              <a:rPr lang="en-US" sz="4300" dirty="0" err="1" smtClean="0"/>
              <a:t>Propustljivost</a:t>
            </a:r>
            <a:r>
              <a:rPr lang="en-US" sz="4300" dirty="0" smtClean="0"/>
              <a:t> </a:t>
            </a:r>
            <a:r>
              <a:rPr lang="en-US" sz="4300" dirty="0" err="1" smtClean="0"/>
              <a:t>porodičnih</a:t>
            </a:r>
            <a:r>
              <a:rPr lang="en-US" sz="4300" dirty="0" smtClean="0"/>
              <a:t> </a:t>
            </a:r>
            <a:r>
              <a:rPr lang="en-US" sz="4300" dirty="0" err="1" smtClean="0"/>
              <a:t>granica</a:t>
            </a:r>
            <a:r>
              <a:rPr lang="en-US" sz="4300" dirty="0" smtClean="0"/>
              <a:t> </a:t>
            </a:r>
            <a:r>
              <a:rPr lang="en-US" sz="4300" dirty="0" err="1" smtClean="0"/>
              <a:t>određuje</a:t>
            </a:r>
            <a:r>
              <a:rPr lang="en-US" sz="4300" dirty="0" smtClean="0"/>
              <a:t> </a:t>
            </a:r>
            <a:r>
              <a:rPr lang="en-US" sz="4300" dirty="0" err="1" smtClean="0"/>
              <a:t>način</a:t>
            </a:r>
            <a:r>
              <a:rPr lang="en-US" sz="4300" dirty="0" smtClean="0"/>
              <a:t> </a:t>
            </a:r>
            <a:r>
              <a:rPr lang="en-US" sz="4300" dirty="0" err="1" smtClean="0"/>
              <a:t>na</a:t>
            </a:r>
            <a:r>
              <a:rPr lang="en-US" sz="4300" dirty="0" smtClean="0"/>
              <a:t> </a:t>
            </a:r>
            <a:r>
              <a:rPr lang="en-US" sz="4300" dirty="0" err="1" smtClean="0"/>
              <a:t>koji</a:t>
            </a:r>
            <a:r>
              <a:rPr lang="en-US" sz="4300" dirty="0" smtClean="0"/>
              <a:t> </a:t>
            </a:r>
            <a:r>
              <a:rPr lang="en-US" sz="4300" dirty="0" err="1" smtClean="0"/>
              <a:t>porodica</a:t>
            </a:r>
            <a:r>
              <a:rPr lang="en-US" sz="4300" dirty="0" smtClean="0"/>
              <a:t> </a:t>
            </a:r>
            <a:r>
              <a:rPr lang="en-US" sz="4300" dirty="0" err="1" smtClean="0"/>
              <a:t>dopušta</a:t>
            </a:r>
            <a:r>
              <a:rPr lang="en-US" sz="4300" dirty="0" smtClean="0"/>
              <a:t> </a:t>
            </a:r>
            <a:r>
              <a:rPr lang="en-US" sz="4300" dirty="0" err="1" smtClean="0"/>
              <a:t>promjene</a:t>
            </a:r>
            <a:r>
              <a:rPr lang="en-US" sz="4300" dirty="0" smtClean="0"/>
              <a:t>. </a:t>
            </a:r>
            <a:endParaRPr lang="sr-Latn-CS" sz="4300" dirty="0" smtClean="0"/>
          </a:p>
          <a:p>
            <a:pPr marL="274320" indent="-274320" algn="just" eaLnBrk="1" fontAlgn="auto" hangingPunct="1">
              <a:spcAft>
                <a:spcPts val="0"/>
              </a:spcAft>
              <a:buClr>
                <a:schemeClr val="accent3"/>
              </a:buClr>
              <a:buFont typeface="Wingdings 2"/>
              <a:buChar char=""/>
              <a:defRPr/>
            </a:pPr>
            <a:r>
              <a:rPr lang="sr-Latn-CS" sz="4300" dirty="0" smtClean="0"/>
              <a:t>Granice mogu biti jako propustljive ili suviše zatvorene.</a:t>
            </a:r>
            <a:endParaRPr lang="x-none" sz="4300" dirty="0" smtClean="0"/>
          </a:p>
          <a:p>
            <a:pPr marL="274320" indent="-274320" algn="just" eaLnBrk="1" fontAlgn="auto" hangingPunct="1">
              <a:spcAft>
                <a:spcPts val="0"/>
              </a:spcAft>
              <a:buClr>
                <a:schemeClr val="accent3"/>
              </a:buClr>
              <a:buFont typeface="Wingdings 2"/>
              <a:buChar char=""/>
              <a:defRPr/>
            </a:pPr>
            <a:r>
              <a:rPr lang="x-none" sz="4300" smtClean="0"/>
              <a:t>Pravila</a:t>
            </a:r>
            <a:r>
              <a:rPr lang="en-US" sz="4300" i="1" dirty="0" smtClean="0"/>
              <a:t> </a:t>
            </a:r>
            <a:r>
              <a:rPr lang="sr-Latn-CS" sz="4300" dirty="0" smtClean="0"/>
              <a:t>– njima se</a:t>
            </a:r>
            <a:r>
              <a:rPr lang="en-US" sz="4300" dirty="0" smtClean="0"/>
              <a:t> </a:t>
            </a:r>
            <a:r>
              <a:rPr lang="en-US" sz="4300" dirty="0" err="1" smtClean="0"/>
              <a:t>određuje</a:t>
            </a:r>
            <a:r>
              <a:rPr lang="en-US" sz="4300" dirty="0" smtClean="0"/>
              <a:t> se </a:t>
            </a:r>
            <a:r>
              <a:rPr lang="en-US" sz="4300" dirty="0" err="1" smtClean="0"/>
              <a:t>organizacija</a:t>
            </a:r>
            <a:r>
              <a:rPr lang="en-US" sz="4300" dirty="0" smtClean="0"/>
              <a:t> </a:t>
            </a:r>
            <a:r>
              <a:rPr lang="en-US" sz="4300" dirty="0" err="1" smtClean="0"/>
              <a:t>života</a:t>
            </a:r>
            <a:r>
              <a:rPr lang="en-US" sz="4300" dirty="0" smtClean="0"/>
              <a:t>, </a:t>
            </a:r>
            <a:r>
              <a:rPr lang="en-US" sz="4300" dirty="0" err="1" smtClean="0"/>
              <a:t>način</a:t>
            </a:r>
            <a:r>
              <a:rPr lang="en-US" sz="4300" dirty="0" smtClean="0"/>
              <a:t> </a:t>
            </a:r>
            <a:r>
              <a:rPr lang="en-US" sz="4300" dirty="0" err="1" smtClean="0"/>
              <a:t>porodičnog</a:t>
            </a:r>
            <a:r>
              <a:rPr lang="en-US" sz="4300" dirty="0" smtClean="0"/>
              <a:t> </a:t>
            </a:r>
            <a:r>
              <a:rPr lang="en-US" sz="4300" dirty="0" err="1" smtClean="0"/>
              <a:t>funkcioniranja</a:t>
            </a:r>
            <a:r>
              <a:rPr lang="sr-Latn-CS" sz="4300" dirty="0" smtClean="0"/>
              <a:t> i</a:t>
            </a:r>
            <a:r>
              <a:rPr lang="en-US" sz="4300" dirty="0" smtClean="0"/>
              <a:t> </a:t>
            </a:r>
            <a:r>
              <a:rPr lang="en-US" sz="4300" dirty="0" err="1" smtClean="0"/>
              <a:t>sistem</a:t>
            </a:r>
            <a:r>
              <a:rPr lang="en-US" sz="4300" dirty="0" smtClean="0"/>
              <a:t> </a:t>
            </a:r>
            <a:r>
              <a:rPr lang="en-US" sz="4300" dirty="0" err="1" smtClean="0"/>
              <a:t>vrijednosti</a:t>
            </a:r>
            <a:r>
              <a:rPr lang="en-US" sz="4300" dirty="0" smtClean="0"/>
              <a:t> </a:t>
            </a:r>
            <a:r>
              <a:rPr lang="en-US" sz="4300" dirty="0" err="1" smtClean="0"/>
              <a:t>i</a:t>
            </a:r>
            <a:r>
              <a:rPr lang="en-US" sz="4300" dirty="0" smtClean="0"/>
              <a:t> </a:t>
            </a:r>
            <a:r>
              <a:rPr lang="en-US" sz="4300" dirty="0" err="1" smtClean="0"/>
              <a:t>vjerovanja</a:t>
            </a:r>
            <a:r>
              <a:rPr lang="en-US" sz="4300" dirty="0" smtClean="0"/>
              <a:t>. </a:t>
            </a:r>
            <a:r>
              <a:rPr lang="en-US" sz="4300" dirty="0" err="1" smtClean="0"/>
              <a:t>Porodična</a:t>
            </a:r>
            <a:r>
              <a:rPr lang="en-US" sz="4300" dirty="0" smtClean="0"/>
              <a:t> </a:t>
            </a:r>
            <a:r>
              <a:rPr lang="en-US" sz="4300" dirty="0" err="1" smtClean="0"/>
              <a:t>pravila</a:t>
            </a:r>
            <a:r>
              <a:rPr lang="en-US" sz="4300" dirty="0" smtClean="0"/>
              <a:t> </a:t>
            </a:r>
            <a:r>
              <a:rPr lang="en-US" sz="4300" dirty="0" err="1" smtClean="0"/>
              <a:t>su</a:t>
            </a:r>
            <a:r>
              <a:rPr lang="en-US" sz="4300" dirty="0" smtClean="0"/>
              <a:t> </a:t>
            </a:r>
            <a:r>
              <a:rPr lang="en-US" sz="4300" dirty="0" err="1" smtClean="0"/>
              <a:t>potrebna</a:t>
            </a:r>
            <a:r>
              <a:rPr lang="en-US" sz="4300" dirty="0" smtClean="0"/>
              <a:t> </a:t>
            </a:r>
            <a:r>
              <a:rPr lang="en-US" sz="4300" dirty="0" err="1" smtClean="0"/>
              <a:t>jer</a:t>
            </a:r>
            <a:r>
              <a:rPr lang="en-US" sz="4300" dirty="0" smtClean="0"/>
              <a:t> </a:t>
            </a:r>
            <a:r>
              <a:rPr lang="en-US" sz="4300" dirty="0" err="1" smtClean="0"/>
              <a:t>čuvaju</a:t>
            </a:r>
            <a:r>
              <a:rPr lang="en-US" sz="4300" dirty="0" smtClean="0"/>
              <a:t> </a:t>
            </a:r>
            <a:r>
              <a:rPr lang="en-US" sz="4300" dirty="0" err="1" smtClean="0"/>
              <a:t>porodicu</a:t>
            </a:r>
            <a:r>
              <a:rPr lang="en-US" sz="4300" dirty="0" smtClean="0"/>
              <a:t> </a:t>
            </a:r>
            <a:r>
              <a:rPr lang="en-US" sz="4300" dirty="0" err="1" smtClean="0"/>
              <a:t>i</a:t>
            </a:r>
            <a:r>
              <a:rPr lang="en-US" sz="4300" dirty="0" smtClean="0"/>
              <a:t> </a:t>
            </a:r>
            <a:r>
              <a:rPr lang="en-US" sz="4300" dirty="0" err="1" smtClean="0"/>
              <a:t>obezbeđuju</a:t>
            </a:r>
            <a:r>
              <a:rPr lang="en-US" sz="4300" dirty="0" smtClean="0"/>
              <a:t> </a:t>
            </a:r>
            <a:r>
              <a:rPr lang="en-US" sz="4300" dirty="0" err="1" smtClean="0"/>
              <a:t>sigurnost</a:t>
            </a:r>
            <a:r>
              <a:rPr lang="en-US" sz="4300" dirty="0" smtClean="0"/>
              <a:t> </a:t>
            </a:r>
            <a:r>
              <a:rPr lang="en-US" sz="4300" dirty="0" err="1" smtClean="0"/>
              <a:t>i</a:t>
            </a:r>
            <a:r>
              <a:rPr lang="en-US" sz="4300" dirty="0" smtClean="0"/>
              <a:t> </a:t>
            </a:r>
            <a:r>
              <a:rPr lang="en-US" sz="4300" dirty="0" err="1" smtClean="0"/>
              <a:t>predvidivost</a:t>
            </a:r>
            <a:r>
              <a:rPr lang="en-US" sz="4300" dirty="0" smtClean="0"/>
              <a:t>, </a:t>
            </a:r>
            <a:r>
              <a:rPr lang="en-US" sz="4300" dirty="0" err="1" smtClean="0"/>
              <a:t>što</a:t>
            </a:r>
            <a:r>
              <a:rPr lang="en-US" sz="4300" dirty="0" smtClean="0"/>
              <a:t> je </a:t>
            </a:r>
            <a:r>
              <a:rPr lang="en-US" sz="4300" dirty="0" err="1" smtClean="0"/>
              <a:t>posebno</a:t>
            </a:r>
            <a:r>
              <a:rPr lang="en-US" sz="4300" dirty="0" smtClean="0"/>
              <a:t> </a:t>
            </a:r>
            <a:r>
              <a:rPr lang="en-US" sz="4300" dirty="0" err="1" smtClean="0"/>
              <a:t>značajno</a:t>
            </a:r>
            <a:r>
              <a:rPr lang="en-US" sz="4300" dirty="0" smtClean="0"/>
              <a:t> </a:t>
            </a:r>
            <a:r>
              <a:rPr lang="en-US" sz="4300" dirty="0" err="1" smtClean="0"/>
              <a:t>za</a:t>
            </a:r>
            <a:r>
              <a:rPr lang="en-US" sz="4300" dirty="0" smtClean="0"/>
              <a:t> </a:t>
            </a:r>
            <a:r>
              <a:rPr lang="en-US" sz="4300" dirty="0" err="1" smtClean="0"/>
              <a:t>najmlađe</a:t>
            </a:r>
            <a:r>
              <a:rPr lang="en-US" sz="4300" dirty="0" smtClean="0"/>
              <a:t> </a:t>
            </a:r>
            <a:r>
              <a:rPr lang="en-US" sz="4300" dirty="0" err="1" smtClean="0"/>
              <a:t>članove</a:t>
            </a:r>
            <a:r>
              <a:rPr lang="en-US" sz="4300" dirty="0" smtClean="0"/>
              <a:t>. </a:t>
            </a:r>
            <a:r>
              <a:rPr lang="en-US" sz="4300" dirty="0" err="1" smtClean="0"/>
              <a:t>Njima</a:t>
            </a:r>
            <a:r>
              <a:rPr lang="en-US" sz="4300" dirty="0" smtClean="0"/>
              <a:t> se </a:t>
            </a:r>
            <a:r>
              <a:rPr lang="en-US" sz="4300" dirty="0" err="1" smtClean="0"/>
              <a:t>određuje</a:t>
            </a:r>
            <a:r>
              <a:rPr lang="en-US" sz="4300" dirty="0" smtClean="0"/>
              <a:t> </a:t>
            </a:r>
            <a:r>
              <a:rPr lang="en-US" sz="4300" dirty="0" err="1" smtClean="0"/>
              <a:t>organizacija</a:t>
            </a:r>
            <a:r>
              <a:rPr lang="en-US" sz="4300" dirty="0" smtClean="0"/>
              <a:t> </a:t>
            </a:r>
            <a:r>
              <a:rPr lang="en-US" sz="4300" dirty="0" err="1" smtClean="0"/>
              <a:t>života</a:t>
            </a:r>
            <a:r>
              <a:rPr lang="en-US" sz="4300" dirty="0" smtClean="0"/>
              <a:t>, </a:t>
            </a:r>
            <a:r>
              <a:rPr lang="en-US" sz="4300" dirty="0" err="1" smtClean="0"/>
              <a:t>način</a:t>
            </a:r>
            <a:r>
              <a:rPr lang="en-US" sz="4300" dirty="0" smtClean="0"/>
              <a:t> </a:t>
            </a:r>
            <a:r>
              <a:rPr lang="en-US" sz="4300" dirty="0" err="1" smtClean="0"/>
              <a:t>porodičnog</a:t>
            </a:r>
            <a:r>
              <a:rPr lang="en-US" sz="4300" dirty="0" smtClean="0"/>
              <a:t> </a:t>
            </a:r>
            <a:r>
              <a:rPr lang="en-US" sz="4300" dirty="0" err="1" smtClean="0"/>
              <a:t>funkcionisanja</a:t>
            </a:r>
            <a:r>
              <a:rPr lang="en-US" sz="4300" dirty="0" smtClean="0"/>
              <a:t>, </a:t>
            </a:r>
            <a:r>
              <a:rPr lang="en-US" sz="4300" dirty="0" err="1" smtClean="0"/>
              <a:t>sistem</a:t>
            </a:r>
            <a:r>
              <a:rPr lang="en-US" sz="4300" dirty="0" smtClean="0"/>
              <a:t> </a:t>
            </a:r>
            <a:r>
              <a:rPr lang="en-US" sz="4300" dirty="0" err="1" smtClean="0"/>
              <a:t>vrednosti</a:t>
            </a:r>
            <a:r>
              <a:rPr lang="en-US" sz="4300" dirty="0" smtClean="0"/>
              <a:t> </a:t>
            </a:r>
            <a:r>
              <a:rPr lang="en-US" sz="4300" dirty="0" err="1" smtClean="0"/>
              <a:t>i</a:t>
            </a:r>
            <a:r>
              <a:rPr lang="en-US" sz="4300" dirty="0" smtClean="0"/>
              <a:t> </a:t>
            </a:r>
            <a:r>
              <a:rPr lang="en-US" sz="4300" dirty="0" err="1" smtClean="0"/>
              <a:t>verovanja</a:t>
            </a:r>
            <a:r>
              <a:rPr lang="en-US" sz="4300" dirty="0" smtClean="0"/>
              <a:t>. </a:t>
            </a:r>
            <a:r>
              <a:rPr lang="en-US" sz="4300" dirty="0" err="1" smtClean="0"/>
              <a:t>Međutim</a:t>
            </a:r>
            <a:r>
              <a:rPr lang="en-US" sz="4300" dirty="0" smtClean="0"/>
              <a:t>, problem </a:t>
            </a:r>
            <a:r>
              <a:rPr lang="en-US" sz="4300" dirty="0" err="1" smtClean="0"/>
              <a:t>nastaje</a:t>
            </a:r>
            <a:r>
              <a:rPr lang="en-US" sz="4300" dirty="0" smtClean="0"/>
              <a:t> </a:t>
            </a:r>
            <a:r>
              <a:rPr lang="en-US" sz="4300" dirty="0" err="1" smtClean="0"/>
              <a:t>kada</a:t>
            </a:r>
            <a:r>
              <a:rPr lang="en-US" sz="4300" dirty="0" smtClean="0"/>
              <a:t> se o </a:t>
            </a:r>
            <a:r>
              <a:rPr lang="en-US" sz="4300" dirty="0" err="1" smtClean="0"/>
              <a:t>tim</a:t>
            </a:r>
            <a:r>
              <a:rPr lang="en-US" sz="4300" dirty="0" smtClean="0"/>
              <a:t> </a:t>
            </a:r>
            <a:r>
              <a:rPr lang="en-US" sz="4300" dirty="0" err="1" smtClean="0"/>
              <a:t>pravilima</a:t>
            </a:r>
            <a:r>
              <a:rPr lang="en-US" sz="4300" dirty="0" smtClean="0"/>
              <a:t> </a:t>
            </a:r>
            <a:r>
              <a:rPr lang="en-US" sz="4300" dirty="0" err="1" smtClean="0"/>
              <a:t>nedovoljno</a:t>
            </a:r>
            <a:r>
              <a:rPr lang="en-US" sz="4300" dirty="0" smtClean="0"/>
              <a:t> </a:t>
            </a:r>
            <a:r>
              <a:rPr lang="en-US" sz="4300" dirty="0" err="1" smtClean="0"/>
              <a:t>ili</a:t>
            </a:r>
            <a:r>
              <a:rPr lang="en-US" sz="4300" dirty="0" smtClean="0"/>
              <a:t> </a:t>
            </a:r>
            <a:r>
              <a:rPr lang="en-US" sz="4300" dirty="0" err="1" smtClean="0"/>
              <a:t>retko</a:t>
            </a:r>
            <a:r>
              <a:rPr lang="en-US" sz="4300" dirty="0" smtClean="0"/>
              <a:t> </a:t>
            </a:r>
            <a:r>
              <a:rPr lang="en-US" sz="4300" dirty="0" err="1" smtClean="0"/>
              <a:t>govori</a:t>
            </a:r>
            <a:r>
              <a:rPr lang="en-US" sz="4300" dirty="0" smtClean="0"/>
              <a:t> </a:t>
            </a:r>
            <a:r>
              <a:rPr lang="en-US" sz="4300" dirty="0" err="1" smtClean="0"/>
              <a:t>jer</a:t>
            </a:r>
            <a:r>
              <a:rPr lang="en-US" sz="4300" dirty="0" smtClean="0"/>
              <a:t> se </a:t>
            </a:r>
            <a:r>
              <a:rPr lang="en-US" sz="4300" dirty="0" err="1" smtClean="0"/>
              <a:t>ona</a:t>
            </a:r>
            <a:r>
              <a:rPr lang="en-US" sz="4300" dirty="0" smtClean="0"/>
              <a:t> </a:t>
            </a:r>
            <a:r>
              <a:rPr lang="en-US" sz="4300" dirty="0" err="1" smtClean="0"/>
              <a:t>uglavnom</a:t>
            </a:r>
            <a:r>
              <a:rPr lang="en-US" sz="4300" dirty="0" smtClean="0"/>
              <a:t> </a:t>
            </a:r>
            <a:r>
              <a:rPr lang="en-US" sz="4300" dirty="0" err="1" smtClean="0"/>
              <a:t>podrazumevaju</a:t>
            </a:r>
            <a:r>
              <a:rPr lang="en-US" sz="4300" dirty="0" smtClean="0"/>
              <a:t>, </a:t>
            </a:r>
            <a:r>
              <a:rPr lang="en-US" sz="4300" dirty="0" err="1" smtClean="0"/>
              <a:t>ali</a:t>
            </a:r>
            <a:r>
              <a:rPr lang="en-US" sz="4300" dirty="0" smtClean="0"/>
              <a:t> </a:t>
            </a:r>
            <a:r>
              <a:rPr lang="en-US" sz="4300" dirty="0" err="1" smtClean="0"/>
              <a:t>na</a:t>
            </a:r>
            <a:r>
              <a:rPr lang="en-US" sz="4300" dirty="0" smtClean="0"/>
              <a:t> </a:t>
            </a:r>
            <a:r>
              <a:rPr lang="en-US" sz="4300" dirty="0" err="1" smtClean="0"/>
              <a:t>taj</a:t>
            </a:r>
            <a:r>
              <a:rPr lang="en-US" sz="4300" dirty="0" smtClean="0"/>
              <a:t> </a:t>
            </a:r>
            <a:r>
              <a:rPr lang="en-US" sz="4300" dirty="0" err="1" smtClean="0"/>
              <a:t>način</a:t>
            </a:r>
            <a:r>
              <a:rPr lang="en-US" sz="4300" dirty="0" smtClean="0"/>
              <a:t> </a:t>
            </a:r>
            <a:r>
              <a:rPr lang="en-US" sz="4300" dirty="0" err="1" smtClean="0"/>
              <a:t>postaju</a:t>
            </a:r>
            <a:r>
              <a:rPr lang="en-US" sz="4300" dirty="0" smtClean="0"/>
              <a:t> </a:t>
            </a:r>
            <a:r>
              <a:rPr lang="en-US" sz="4300" dirty="0" err="1" smtClean="0"/>
              <a:t>nejasna</a:t>
            </a:r>
            <a:r>
              <a:rPr lang="en-US" sz="4300" dirty="0" smtClean="0"/>
              <a:t>. </a:t>
            </a:r>
            <a:r>
              <a:rPr lang="en-US" sz="4300" dirty="0" err="1" smtClean="0"/>
              <a:t>Nedovoljno</a:t>
            </a:r>
            <a:r>
              <a:rPr lang="en-US" sz="4300" dirty="0" smtClean="0"/>
              <a:t> </a:t>
            </a:r>
            <a:r>
              <a:rPr lang="en-US" sz="4300" dirty="0" err="1" smtClean="0"/>
              <a:t>jasna</a:t>
            </a:r>
            <a:r>
              <a:rPr lang="en-US" sz="4300" dirty="0" smtClean="0"/>
              <a:t> </a:t>
            </a:r>
            <a:r>
              <a:rPr lang="en-US" sz="4300" dirty="0" err="1" smtClean="0"/>
              <a:t>pravila</a:t>
            </a:r>
            <a:r>
              <a:rPr lang="en-US" sz="4300" dirty="0" smtClean="0"/>
              <a:t> </a:t>
            </a:r>
            <a:r>
              <a:rPr lang="en-US" sz="4300" dirty="0" err="1" smtClean="0"/>
              <a:t>oblikuju</a:t>
            </a:r>
            <a:r>
              <a:rPr lang="en-US" sz="4300" dirty="0" smtClean="0"/>
              <a:t> </a:t>
            </a:r>
            <a:r>
              <a:rPr lang="en-US" sz="4300" dirty="0" err="1" smtClean="0"/>
              <a:t>haotične</a:t>
            </a:r>
            <a:r>
              <a:rPr lang="en-US" sz="4300" dirty="0" smtClean="0"/>
              <a:t> </a:t>
            </a:r>
            <a:r>
              <a:rPr lang="en-US" sz="4300" dirty="0" err="1" smtClean="0"/>
              <a:t>porodične</a:t>
            </a:r>
            <a:r>
              <a:rPr lang="en-US" sz="4300" dirty="0" smtClean="0"/>
              <a:t> </a:t>
            </a:r>
            <a:r>
              <a:rPr lang="en-US" sz="4300" dirty="0" err="1" smtClean="0"/>
              <a:t>odnose</a:t>
            </a:r>
            <a:r>
              <a:rPr lang="en-US" sz="4300" dirty="0" smtClean="0"/>
              <a:t> a </a:t>
            </a:r>
            <a:r>
              <a:rPr lang="en-US" sz="4300" dirty="0" err="1" smtClean="0"/>
              <a:t>kruta</a:t>
            </a:r>
            <a:r>
              <a:rPr lang="en-US" sz="4300" dirty="0" smtClean="0"/>
              <a:t> </a:t>
            </a:r>
            <a:r>
              <a:rPr lang="en-US" sz="4300" dirty="0" err="1" smtClean="0"/>
              <a:t>pravila</a:t>
            </a:r>
            <a:r>
              <a:rPr lang="en-US" sz="4300" dirty="0" smtClean="0"/>
              <a:t> (</a:t>
            </a:r>
            <a:r>
              <a:rPr lang="en-US" sz="4300" dirty="0" err="1" smtClean="0"/>
              <a:t>koja</a:t>
            </a:r>
            <a:r>
              <a:rPr lang="en-US" sz="4300" dirty="0" smtClean="0"/>
              <a:t> se ne </a:t>
            </a:r>
            <a:r>
              <a:rPr lang="en-US" sz="4300" dirty="0" err="1" smtClean="0"/>
              <a:t>manjaju</a:t>
            </a:r>
            <a:r>
              <a:rPr lang="en-US" sz="4300" dirty="0" smtClean="0"/>
              <a:t>) </a:t>
            </a:r>
            <a:r>
              <a:rPr lang="en-US" sz="4300" dirty="0" err="1" smtClean="0"/>
              <a:t>doprinose</a:t>
            </a:r>
            <a:r>
              <a:rPr lang="en-US" sz="4300" dirty="0" smtClean="0"/>
              <a:t> </a:t>
            </a:r>
            <a:r>
              <a:rPr lang="en-US" sz="4300" dirty="0" err="1" smtClean="0"/>
              <a:t>komplikovanim</a:t>
            </a:r>
            <a:r>
              <a:rPr lang="en-US" sz="4300" dirty="0" smtClean="0"/>
              <a:t> </a:t>
            </a:r>
            <a:r>
              <a:rPr lang="en-US" sz="4300" dirty="0" err="1" smtClean="0"/>
              <a:t>porodičnim</a:t>
            </a:r>
            <a:r>
              <a:rPr lang="en-US" sz="4300" dirty="0" smtClean="0"/>
              <a:t> </a:t>
            </a:r>
            <a:r>
              <a:rPr lang="en-US" sz="4300" dirty="0" err="1" smtClean="0"/>
              <a:t>odnosima</a:t>
            </a:r>
            <a:r>
              <a:rPr lang="en-US" sz="4300" dirty="0" smtClean="0"/>
              <a:t>. U </a:t>
            </a:r>
            <a:r>
              <a:rPr lang="en-US" sz="4300" dirty="0" err="1" smtClean="0"/>
              <a:t>funkcionalnim</a:t>
            </a:r>
            <a:r>
              <a:rPr lang="en-US" sz="4300" dirty="0" smtClean="0"/>
              <a:t> </a:t>
            </a:r>
            <a:r>
              <a:rPr lang="en-US" sz="4300" dirty="0" err="1" smtClean="0"/>
              <a:t>porodicama</a:t>
            </a:r>
            <a:r>
              <a:rPr lang="en-US" sz="4300" dirty="0" smtClean="0"/>
              <a:t> </a:t>
            </a:r>
            <a:r>
              <a:rPr lang="en-US" sz="4300" dirty="0" err="1" smtClean="0"/>
              <a:t>otvoreno</a:t>
            </a:r>
            <a:r>
              <a:rPr lang="en-US" sz="4300" dirty="0" smtClean="0"/>
              <a:t> se </a:t>
            </a:r>
            <a:r>
              <a:rPr lang="en-US" sz="4300" dirty="0" err="1" smtClean="0"/>
              <a:t>komunicira</a:t>
            </a:r>
            <a:r>
              <a:rPr lang="en-US" sz="4300" dirty="0" smtClean="0"/>
              <a:t> o </a:t>
            </a:r>
            <a:r>
              <a:rPr lang="en-US" sz="4300" dirty="0" err="1" smtClean="0"/>
              <a:t>pravilima</a:t>
            </a:r>
            <a:r>
              <a:rPr lang="en-US" sz="4300" dirty="0" smtClean="0"/>
              <a:t>. </a:t>
            </a:r>
            <a:r>
              <a:rPr lang="en-US" sz="4300" dirty="0" err="1" smtClean="0"/>
              <a:t>Ona</a:t>
            </a:r>
            <a:r>
              <a:rPr lang="en-US" sz="4300" dirty="0" smtClean="0"/>
              <a:t> </a:t>
            </a:r>
            <a:r>
              <a:rPr lang="en-US" sz="4300" dirty="0" err="1" smtClean="0"/>
              <a:t>su</a:t>
            </a:r>
            <a:r>
              <a:rPr lang="en-US" sz="4300" dirty="0" smtClean="0"/>
              <a:t> </a:t>
            </a:r>
            <a:r>
              <a:rPr lang="en-US" sz="4300" dirty="0" err="1" smtClean="0"/>
              <a:t>jasna</a:t>
            </a:r>
            <a:r>
              <a:rPr lang="en-US" sz="4300" dirty="0" smtClean="0"/>
              <a:t> </a:t>
            </a:r>
            <a:r>
              <a:rPr lang="en-US" sz="4300" dirty="0" err="1" smtClean="0"/>
              <a:t>i</a:t>
            </a:r>
            <a:r>
              <a:rPr lang="en-US" sz="4300" dirty="0" smtClean="0"/>
              <a:t> </a:t>
            </a:r>
            <a:r>
              <a:rPr lang="en-US" sz="4300" dirty="0" err="1" smtClean="0"/>
              <a:t>podložna</a:t>
            </a:r>
            <a:r>
              <a:rPr lang="en-US" sz="4300" dirty="0" smtClean="0"/>
              <a:t> </a:t>
            </a:r>
            <a:r>
              <a:rPr lang="en-US" sz="4300" dirty="0" err="1" smtClean="0"/>
              <a:t>promenama</a:t>
            </a:r>
            <a:r>
              <a:rPr lang="en-US" sz="4300" dirty="0" smtClean="0"/>
              <a:t> u </a:t>
            </a:r>
            <a:r>
              <a:rPr lang="en-US" sz="4300" dirty="0" err="1" smtClean="0"/>
              <a:t>skladu</a:t>
            </a:r>
            <a:r>
              <a:rPr lang="en-US" sz="4300" dirty="0" smtClean="0"/>
              <a:t> </a:t>
            </a:r>
            <a:r>
              <a:rPr lang="en-US" sz="4300" dirty="0" err="1" smtClean="0"/>
              <a:t>sa</a:t>
            </a:r>
            <a:r>
              <a:rPr lang="en-US" sz="4300" dirty="0" smtClean="0"/>
              <a:t> </a:t>
            </a:r>
            <a:r>
              <a:rPr lang="en-US" sz="4300" dirty="0" err="1" smtClean="0"/>
              <a:t>potrebama</a:t>
            </a:r>
            <a:r>
              <a:rPr lang="en-US" sz="4300" dirty="0" smtClean="0"/>
              <a:t> </a:t>
            </a:r>
            <a:r>
              <a:rPr lang="en-US" sz="4300" dirty="0" err="1" smtClean="0"/>
              <a:t>članova</a:t>
            </a:r>
            <a:endParaRPr lang="sr-Latn-CS" sz="4300" dirty="0" smtClean="0"/>
          </a:p>
          <a:p>
            <a:pPr marL="274320" indent="-274320" algn="just" eaLnBrk="1" fontAlgn="auto" hangingPunct="1">
              <a:spcAft>
                <a:spcPts val="0"/>
              </a:spcAft>
              <a:buClr>
                <a:schemeClr val="accent3"/>
              </a:buClr>
              <a:buFont typeface="Wingdings 2"/>
              <a:buChar char=""/>
              <a:defRPr/>
            </a:pPr>
            <a:r>
              <a:rPr lang="sr-Latn-CS" sz="4300" dirty="0" smtClean="0"/>
              <a:t>Pravila mogu biti </a:t>
            </a:r>
            <a:r>
              <a:rPr lang="x-none" sz="4300" smtClean="0"/>
              <a:t>eksplicitna i implicitna </a:t>
            </a:r>
            <a:endParaRPr lang="x-none" sz="4300" dirty="0" smtClean="0"/>
          </a:p>
          <a:p>
            <a:pPr lvl="2" indent="-246888" eaLnBrk="1" fontAlgn="auto" hangingPunct="1">
              <a:spcAft>
                <a:spcPts val="0"/>
              </a:spcAft>
              <a:buFont typeface="Wingdings 2"/>
              <a:buNone/>
              <a:defRPr/>
            </a:pPr>
            <a:endParaRPr lang="x-none" sz="4300" dirty="0" smtClean="0"/>
          </a:p>
          <a:p>
            <a:pPr lvl="2" indent="-246888" eaLnBrk="1" fontAlgn="auto" hangingPunct="1">
              <a:spcAft>
                <a:spcPts val="0"/>
              </a:spcAft>
              <a:buFont typeface="Wingdings 2"/>
              <a:buNone/>
              <a:defRPr/>
            </a:pPr>
            <a:endParaRPr lang="x-none" sz="4300" dirty="0" smtClean="0"/>
          </a:p>
          <a:p>
            <a:pPr lvl="2" indent="-246888" eaLnBrk="1" fontAlgn="auto" hangingPunct="1">
              <a:spcAft>
                <a:spcPts val="0"/>
              </a:spcAft>
              <a:buFont typeface="Wingdings 2"/>
              <a:buNone/>
              <a:defRPr/>
            </a:pPr>
            <a:endParaRPr lang="x-none" sz="4300" dirty="0" smtClean="0"/>
          </a:p>
          <a:p>
            <a:pPr lvl="2" indent="-246888" eaLnBrk="1" fontAlgn="auto" hangingPunct="1">
              <a:spcAft>
                <a:spcPts val="0"/>
              </a:spcAft>
              <a:buFont typeface="Wingdings 2"/>
              <a:buNone/>
              <a:defRPr/>
            </a:pPr>
            <a:endParaRPr lang="x-none"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7"/>
            <a:ext cx="8229600" cy="5610244"/>
          </a:xfrm>
        </p:spPr>
        <p:txBody>
          <a:bodyPr/>
          <a:lstStyle/>
          <a:p>
            <a:pPr algn="just"/>
            <a:r>
              <a:rPr lang="en-US" dirty="0" err="1" smtClean="0"/>
              <a:t>Svaka</a:t>
            </a:r>
            <a:r>
              <a:rPr lang="en-US" dirty="0" smtClean="0"/>
              <a:t> </a:t>
            </a:r>
            <a:r>
              <a:rPr lang="en-US" dirty="0" err="1" smtClean="0"/>
              <a:t>porodica</a:t>
            </a:r>
            <a:r>
              <a:rPr lang="en-US" dirty="0" smtClean="0"/>
              <a:t> </a:t>
            </a:r>
            <a:r>
              <a:rPr lang="en-US" dirty="0" err="1" smtClean="0"/>
              <a:t>ima</a:t>
            </a:r>
            <a:r>
              <a:rPr lang="en-US" dirty="0" smtClean="0"/>
              <a:t> </a:t>
            </a:r>
            <a:r>
              <a:rPr lang="en-US" dirty="0" err="1" smtClean="0"/>
              <a:t>svoje</a:t>
            </a:r>
            <a:r>
              <a:rPr lang="en-US" b="1" dirty="0" smtClean="0"/>
              <a:t> </a:t>
            </a:r>
            <a:r>
              <a:rPr lang="en-US" b="1" i="1" dirty="0" err="1" smtClean="0"/>
              <a:t>kulturne</a:t>
            </a:r>
            <a:r>
              <a:rPr lang="en-US" b="1" i="1" dirty="0" smtClean="0"/>
              <a:t> </a:t>
            </a:r>
            <a:r>
              <a:rPr lang="en-US" b="1" i="1" dirty="0" err="1" smtClean="0"/>
              <a:t>vrijednosti</a:t>
            </a:r>
            <a:r>
              <a:rPr lang="en-US" b="1" dirty="0" smtClean="0"/>
              <a:t> –</a:t>
            </a:r>
            <a:r>
              <a:rPr lang="en-US" b="1" i="1" dirty="0" smtClean="0"/>
              <a:t> </a:t>
            </a:r>
            <a:r>
              <a:rPr lang="en-US" b="1" i="1" dirty="0" err="1" smtClean="0"/>
              <a:t>vjerovanja</a:t>
            </a:r>
            <a:r>
              <a:rPr lang="en-US" b="1" i="1" dirty="0" smtClean="0"/>
              <a:t>, </a:t>
            </a:r>
            <a:r>
              <a:rPr lang="en-US" b="1" i="1" dirty="0" err="1" smtClean="0"/>
              <a:t>običaje</a:t>
            </a:r>
            <a:r>
              <a:rPr lang="en-US" b="1" i="1" dirty="0" smtClean="0"/>
              <a:t>, </a:t>
            </a:r>
            <a:r>
              <a:rPr lang="en-US" b="1" i="1" dirty="0" err="1" smtClean="0"/>
              <a:t>jezik</a:t>
            </a:r>
            <a:r>
              <a:rPr lang="en-US" b="1" i="1" dirty="0" smtClean="0"/>
              <a:t>, </a:t>
            </a:r>
            <a:r>
              <a:rPr lang="en-US" b="1" i="1" dirty="0" err="1" smtClean="0"/>
              <a:t>mitove</a:t>
            </a:r>
            <a:r>
              <a:rPr lang="en-US" b="1" i="1" dirty="0" smtClean="0"/>
              <a:t>, </a:t>
            </a:r>
            <a:r>
              <a:rPr lang="en-US" b="1" i="1" dirty="0" err="1" smtClean="0"/>
              <a:t>tajne</a:t>
            </a:r>
            <a:r>
              <a:rPr lang="en-US" b="1" i="1" dirty="0" smtClean="0"/>
              <a:t> </a:t>
            </a:r>
            <a:r>
              <a:rPr lang="en-US" b="1" i="1" dirty="0" err="1" smtClean="0"/>
              <a:t>i</a:t>
            </a:r>
            <a:r>
              <a:rPr lang="sr-Latn-CS" b="1" i="1" dirty="0" smtClean="0"/>
              <a:t> obrasce</a:t>
            </a:r>
            <a:r>
              <a:rPr lang="en-US" b="1" i="1" dirty="0" smtClean="0"/>
              <a:t> </a:t>
            </a:r>
            <a:r>
              <a:rPr lang="en-US" b="1" i="1" dirty="0" err="1" smtClean="0"/>
              <a:t>ponašanja</a:t>
            </a:r>
            <a:r>
              <a:rPr lang="en-US" b="1" dirty="0" smtClean="0"/>
              <a:t> </a:t>
            </a:r>
            <a:r>
              <a:rPr lang="en-US" dirty="0" err="1" smtClean="0"/>
              <a:t>koje</a:t>
            </a:r>
            <a:r>
              <a:rPr lang="en-US" dirty="0" smtClean="0"/>
              <a:t> </a:t>
            </a:r>
            <a:r>
              <a:rPr lang="en-US" dirty="0" err="1" smtClean="0"/>
              <a:t>kao</a:t>
            </a:r>
            <a:r>
              <a:rPr lang="en-US" dirty="0" smtClean="0"/>
              <a:t> </a:t>
            </a:r>
            <a:r>
              <a:rPr lang="en-US" dirty="0" err="1" smtClean="0"/>
              <a:t>skup</a:t>
            </a:r>
            <a:r>
              <a:rPr lang="en-US" dirty="0" smtClean="0"/>
              <a:t> </a:t>
            </a:r>
            <a:r>
              <a:rPr lang="en-US" dirty="0" err="1" smtClean="0"/>
              <a:t>normi</a:t>
            </a:r>
            <a:r>
              <a:rPr lang="en-US" dirty="0" smtClean="0"/>
              <a:t> </a:t>
            </a:r>
            <a:r>
              <a:rPr lang="en-US" dirty="0" err="1" smtClean="0"/>
              <a:t>ut</a:t>
            </a:r>
            <a:r>
              <a:rPr lang="sr-Latn-CS" dirty="0" smtClean="0"/>
              <a:t>i</a:t>
            </a:r>
            <a:r>
              <a:rPr lang="en-US" dirty="0" err="1" smtClean="0"/>
              <a:t>ču</a:t>
            </a:r>
            <a:r>
              <a:rPr lang="en-US" dirty="0" smtClean="0"/>
              <a:t> </a:t>
            </a:r>
            <a:r>
              <a:rPr lang="en-US" dirty="0" err="1" smtClean="0"/>
              <a:t>na</a:t>
            </a:r>
            <a:r>
              <a:rPr lang="en-US" dirty="0" smtClean="0"/>
              <a:t> </a:t>
            </a:r>
            <a:r>
              <a:rPr lang="en-US" dirty="0" err="1" smtClean="0"/>
              <a:t>organizaciju</a:t>
            </a:r>
            <a:r>
              <a:rPr lang="en-US" dirty="0" smtClean="0"/>
              <a:t> </a:t>
            </a:r>
            <a:r>
              <a:rPr lang="en-US" dirty="0" err="1" smtClean="0"/>
              <a:t>života</a:t>
            </a:r>
            <a:r>
              <a:rPr lang="en-US" dirty="0" smtClean="0"/>
              <a:t> </a:t>
            </a:r>
            <a:r>
              <a:rPr lang="en-US" dirty="0" err="1" smtClean="0"/>
              <a:t>pojedinca</a:t>
            </a:r>
            <a:r>
              <a:rPr lang="en-US" dirty="0" smtClean="0"/>
              <a:t> </a:t>
            </a:r>
            <a:r>
              <a:rPr lang="en-US" dirty="0" err="1" smtClean="0"/>
              <a:t>oblikujući</a:t>
            </a:r>
            <a:r>
              <a:rPr lang="en-US" dirty="0" smtClean="0"/>
              <a:t> </a:t>
            </a:r>
            <a:r>
              <a:rPr lang="en-US" dirty="0" err="1" smtClean="0"/>
              <a:t>njegov</a:t>
            </a:r>
            <a:r>
              <a:rPr lang="en-US" dirty="0" smtClean="0"/>
              <a:t> </a:t>
            </a:r>
            <a:r>
              <a:rPr lang="en-US" dirty="0" err="1" smtClean="0"/>
              <a:t>sistem</a:t>
            </a:r>
            <a:r>
              <a:rPr lang="en-US" dirty="0" smtClean="0"/>
              <a:t> </a:t>
            </a:r>
            <a:r>
              <a:rPr lang="en-US" dirty="0" err="1" smtClean="0"/>
              <a:t>vrijednosti</a:t>
            </a:r>
            <a:r>
              <a:rPr lang="en-US" dirty="0" smtClean="0"/>
              <a:t>.</a:t>
            </a:r>
          </a:p>
          <a:p>
            <a:pPr algn="just"/>
            <a:r>
              <a:rPr lang="en-US" b="1" i="1" dirty="0" err="1" smtClean="0"/>
              <a:t>Vjerovanja</a:t>
            </a:r>
            <a:r>
              <a:rPr lang="en-US" b="1" dirty="0" smtClean="0"/>
              <a:t> </a:t>
            </a:r>
            <a:r>
              <a:rPr lang="en-US" dirty="0" err="1" smtClean="0"/>
              <a:t>oblikuju</a:t>
            </a:r>
            <a:r>
              <a:rPr lang="en-US" dirty="0" smtClean="0"/>
              <a:t> </a:t>
            </a:r>
            <a:r>
              <a:rPr lang="en-US" dirty="0" err="1" smtClean="0"/>
              <a:t>način</a:t>
            </a:r>
            <a:r>
              <a:rPr lang="en-US" dirty="0" smtClean="0"/>
              <a:t> </a:t>
            </a:r>
            <a:r>
              <a:rPr lang="en-US" dirty="0" err="1" smtClean="0"/>
              <a:t>funkcioniranja</a:t>
            </a:r>
            <a:r>
              <a:rPr lang="en-US" dirty="0" smtClean="0"/>
              <a:t> </a:t>
            </a:r>
            <a:r>
              <a:rPr lang="en-US" dirty="0" err="1" smtClean="0"/>
              <a:t>porodice</a:t>
            </a:r>
            <a:r>
              <a:rPr lang="sr-Latn-CS" dirty="0" smtClean="0"/>
              <a:t>, oblikuju</a:t>
            </a:r>
            <a:r>
              <a:rPr lang="en-US" dirty="0" smtClean="0"/>
              <a:t> </a:t>
            </a:r>
            <a:r>
              <a:rPr lang="en-US" dirty="0" err="1" smtClean="0"/>
              <a:t>odnos</a:t>
            </a:r>
            <a:r>
              <a:rPr lang="en-US" dirty="0" smtClean="0"/>
              <a:t> </a:t>
            </a:r>
            <a:r>
              <a:rPr lang="en-US" dirty="0" err="1" smtClean="0"/>
              <a:t>roditelja</a:t>
            </a:r>
            <a:r>
              <a:rPr lang="en-US" dirty="0" smtClean="0"/>
              <a:t> </a:t>
            </a:r>
            <a:r>
              <a:rPr lang="en-US" dirty="0" err="1" smtClean="0"/>
              <a:t>i</a:t>
            </a:r>
            <a:r>
              <a:rPr lang="en-US" dirty="0" smtClean="0"/>
              <a:t> </a:t>
            </a:r>
            <a:r>
              <a:rPr lang="en-US" dirty="0" err="1" smtClean="0"/>
              <a:t>djece</a:t>
            </a:r>
            <a:r>
              <a:rPr lang="en-US" dirty="0" smtClean="0"/>
              <a:t>, </a:t>
            </a:r>
            <a:r>
              <a:rPr lang="en-US" dirty="0" err="1" smtClean="0"/>
              <a:t>njihova</a:t>
            </a:r>
            <a:r>
              <a:rPr lang="en-US" dirty="0" smtClean="0"/>
              <a:t> </a:t>
            </a:r>
            <a:r>
              <a:rPr lang="en-US" dirty="0" err="1" smtClean="0"/>
              <a:t>međusobna</a:t>
            </a:r>
            <a:r>
              <a:rPr lang="en-US" dirty="0" smtClean="0"/>
              <a:t> </a:t>
            </a:r>
            <a:r>
              <a:rPr lang="en-US" dirty="0" err="1" smtClean="0"/>
              <a:t>očekivanja</a:t>
            </a:r>
            <a:r>
              <a:rPr lang="en-US" dirty="0" smtClean="0"/>
              <a:t>, </a:t>
            </a:r>
            <a:r>
              <a:rPr lang="en-US" dirty="0" err="1" smtClean="0"/>
              <a:t>način</a:t>
            </a:r>
            <a:r>
              <a:rPr lang="en-US" dirty="0" smtClean="0"/>
              <a:t> </a:t>
            </a:r>
            <a:r>
              <a:rPr lang="sr-Latn-CS" dirty="0" smtClean="0"/>
              <a:t>vaspitanja</a:t>
            </a:r>
            <a:r>
              <a:rPr lang="en-US" dirty="0" smtClean="0"/>
              <a:t> </a:t>
            </a:r>
            <a:r>
              <a:rPr lang="en-US" dirty="0" err="1" smtClean="0"/>
              <a:t>djece</a:t>
            </a:r>
            <a:r>
              <a:rPr lang="en-US" dirty="0" smtClean="0"/>
              <a:t>, </a:t>
            </a:r>
            <a:r>
              <a:rPr lang="en-US" dirty="0" err="1" smtClean="0"/>
              <a:t>način</a:t>
            </a:r>
            <a:r>
              <a:rPr lang="en-US" dirty="0" smtClean="0"/>
              <a:t> </a:t>
            </a:r>
            <a:r>
              <a:rPr lang="en-US" dirty="0" err="1" smtClean="0"/>
              <a:t>uspostav</a:t>
            </a:r>
            <a:r>
              <a:rPr lang="sr-Latn-CS" dirty="0" smtClean="0"/>
              <a:t>ljanja</a:t>
            </a:r>
            <a:r>
              <a:rPr lang="en-US" dirty="0" smtClean="0"/>
              <a:t> </a:t>
            </a:r>
            <a:r>
              <a:rPr lang="en-US" dirty="0" err="1" smtClean="0"/>
              <a:t>porodičnih</a:t>
            </a:r>
            <a:r>
              <a:rPr lang="en-US" dirty="0" smtClean="0"/>
              <a:t> </a:t>
            </a:r>
            <a:r>
              <a:rPr lang="en-US" dirty="0" err="1" smtClean="0"/>
              <a:t>pravila</a:t>
            </a:r>
            <a:r>
              <a:rPr lang="en-US" dirty="0" smtClean="0"/>
              <a:t>. </a:t>
            </a:r>
            <a:endParaRPr lang="sr-Latn-CS" dirty="0" smtClean="0"/>
          </a:p>
          <a:p>
            <a:pPr algn="just"/>
            <a:r>
              <a:rPr lang="en-US" b="1" i="1" dirty="0" err="1" smtClean="0"/>
              <a:t>Običaj</a:t>
            </a:r>
            <a:r>
              <a:rPr lang="sr-Latn-CS" b="1" i="1" dirty="0" smtClean="0"/>
              <a:t>ima</a:t>
            </a:r>
            <a:r>
              <a:rPr lang="en-US" dirty="0" smtClean="0"/>
              <a:t> se </a:t>
            </a:r>
            <a:r>
              <a:rPr lang="en-US" dirty="0" err="1" smtClean="0"/>
              <a:t>prenosi</a:t>
            </a:r>
            <a:r>
              <a:rPr lang="en-US" dirty="0" smtClean="0"/>
              <a:t> </a:t>
            </a:r>
            <a:r>
              <a:rPr lang="en-US" dirty="0" err="1" smtClean="0"/>
              <a:t>sistem</a:t>
            </a:r>
            <a:r>
              <a:rPr lang="en-US" dirty="0" smtClean="0"/>
              <a:t> </a:t>
            </a:r>
            <a:r>
              <a:rPr lang="en-US" dirty="0" err="1" smtClean="0"/>
              <a:t>vrijednosti</a:t>
            </a:r>
            <a:r>
              <a:rPr lang="en-US" dirty="0" smtClean="0"/>
              <a:t>, </a:t>
            </a:r>
            <a:r>
              <a:rPr lang="en-US" dirty="0" err="1" smtClean="0"/>
              <a:t>koji</a:t>
            </a:r>
            <a:r>
              <a:rPr lang="en-US" dirty="0" smtClean="0"/>
              <a:t> </a:t>
            </a:r>
            <a:r>
              <a:rPr lang="en-US" dirty="0" err="1" smtClean="0"/>
              <a:t>određuje</a:t>
            </a:r>
            <a:r>
              <a:rPr lang="en-US" dirty="0" smtClean="0"/>
              <a:t> </a:t>
            </a:r>
            <a:r>
              <a:rPr lang="en-US" dirty="0" err="1" smtClean="0"/>
              <a:t>odnos</a:t>
            </a:r>
            <a:r>
              <a:rPr lang="en-US" dirty="0" smtClean="0"/>
              <a:t> </a:t>
            </a:r>
            <a:r>
              <a:rPr lang="en-US" dirty="0" err="1" smtClean="0"/>
              <a:t>prema</a:t>
            </a:r>
            <a:r>
              <a:rPr lang="en-US" dirty="0" smtClean="0"/>
              <a:t> </a:t>
            </a:r>
            <a:r>
              <a:rPr lang="en-US" dirty="0" err="1" smtClean="0"/>
              <a:t>mnogim</a:t>
            </a:r>
            <a:r>
              <a:rPr lang="en-US" dirty="0" smtClean="0"/>
              <a:t> </a:t>
            </a:r>
            <a:r>
              <a:rPr lang="en-US" dirty="0" err="1" smtClean="0"/>
              <a:t>važnim</a:t>
            </a:r>
            <a:r>
              <a:rPr lang="en-US" dirty="0" smtClean="0"/>
              <a:t> </a:t>
            </a:r>
            <a:r>
              <a:rPr lang="en-US" dirty="0" err="1" smtClean="0"/>
              <a:t>pitanjima</a:t>
            </a:r>
            <a:r>
              <a:rPr lang="en-US" dirty="0" smtClean="0"/>
              <a:t>. </a:t>
            </a:r>
            <a:r>
              <a:rPr lang="en-US" dirty="0" err="1" smtClean="0"/>
              <a:t>Običaji</a:t>
            </a:r>
            <a:r>
              <a:rPr lang="en-US" dirty="0" smtClean="0"/>
              <a:t> </a:t>
            </a:r>
            <a:r>
              <a:rPr lang="en-US" dirty="0" err="1" smtClean="0"/>
              <a:t>čine</a:t>
            </a:r>
            <a:r>
              <a:rPr lang="en-US" dirty="0" smtClean="0"/>
              <a:t> </a:t>
            </a:r>
            <a:r>
              <a:rPr lang="en-US" dirty="0" err="1" smtClean="0"/>
              <a:t>način</a:t>
            </a:r>
            <a:r>
              <a:rPr lang="en-US" dirty="0" smtClean="0"/>
              <a:t> </a:t>
            </a:r>
            <a:r>
              <a:rPr lang="en-US" dirty="0" err="1" smtClean="0"/>
              <a:t>održavanja</a:t>
            </a:r>
            <a:r>
              <a:rPr lang="en-US" dirty="0" smtClean="0"/>
              <a:t> </a:t>
            </a:r>
            <a:r>
              <a:rPr lang="en-US" dirty="0" err="1" smtClean="0"/>
              <a:t>porodičnih</a:t>
            </a:r>
            <a:r>
              <a:rPr lang="en-US" dirty="0" smtClean="0"/>
              <a:t> </a:t>
            </a:r>
            <a:r>
              <a:rPr lang="en-US" dirty="0" err="1" smtClean="0"/>
              <a:t>veza</a:t>
            </a:r>
            <a:r>
              <a:rPr lang="en-US" dirty="0" smtClean="0"/>
              <a:t> </a:t>
            </a:r>
            <a:r>
              <a:rPr lang="en-US" dirty="0" err="1" smtClean="0"/>
              <a:t>i</a:t>
            </a:r>
            <a:r>
              <a:rPr lang="en-US" dirty="0" smtClean="0"/>
              <a:t> </a:t>
            </a:r>
            <a:r>
              <a:rPr lang="en-US" dirty="0" err="1" smtClean="0"/>
              <a:t>način</a:t>
            </a:r>
            <a:r>
              <a:rPr lang="en-US" dirty="0" smtClean="0"/>
              <a:t> </a:t>
            </a:r>
            <a:r>
              <a:rPr lang="en-US" dirty="0" err="1" smtClean="0"/>
              <a:t>izražavanja</a:t>
            </a:r>
            <a:r>
              <a:rPr lang="en-US" dirty="0" smtClean="0"/>
              <a:t> </a:t>
            </a:r>
            <a:r>
              <a:rPr lang="en-US" dirty="0" err="1" smtClean="0"/>
              <a:t>emocionalne</a:t>
            </a:r>
            <a:r>
              <a:rPr lang="en-US" dirty="0" smtClean="0"/>
              <a:t> </a:t>
            </a:r>
            <a:r>
              <a:rPr lang="en-US" dirty="0" err="1" smtClean="0"/>
              <a:t>prisutnosti</a:t>
            </a:r>
            <a:r>
              <a:rPr lang="en-US" dirty="0" smtClean="0"/>
              <a:t>. </a:t>
            </a:r>
            <a:endParaRPr lang="x-none"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5"/>
            <a:ext cx="8229600" cy="5538806"/>
          </a:xfrm>
        </p:spPr>
        <p:txBody>
          <a:bodyPr/>
          <a:lstStyle/>
          <a:p>
            <a:pPr algn="just"/>
            <a:r>
              <a:rPr lang="en-US" dirty="0" err="1" smtClean="0"/>
              <a:t>Svaka</a:t>
            </a:r>
            <a:r>
              <a:rPr lang="en-US" dirty="0" smtClean="0"/>
              <a:t> </a:t>
            </a:r>
            <a:r>
              <a:rPr lang="en-US" dirty="0" err="1" smtClean="0"/>
              <a:t>porodica</a:t>
            </a:r>
            <a:r>
              <a:rPr lang="en-US" dirty="0" smtClean="0"/>
              <a:t> </a:t>
            </a:r>
            <a:r>
              <a:rPr lang="en-US" dirty="0" err="1" smtClean="0"/>
              <a:t>ima</a:t>
            </a:r>
            <a:r>
              <a:rPr lang="en-US" dirty="0" smtClean="0"/>
              <a:t> </a:t>
            </a:r>
            <a:r>
              <a:rPr lang="en-US" dirty="0" err="1" smtClean="0"/>
              <a:t>poseban</a:t>
            </a:r>
            <a:r>
              <a:rPr lang="en-US" dirty="0" smtClean="0"/>
              <a:t> </a:t>
            </a:r>
            <a:r>
              <a:rPr lang="en-US" b="1" i="1" dirty="0" err="1" smtClean="0"/>
              <a:t>jezik</a:t>
            </a:r>
            <a:r>
              <a:rPr lang="en-US" dirty="0" smtClean="0"/>
              <a:t> </a:t>
            </a:r>
            <a:r>
              <a:rPr lang="en-US" dirty="0" err="1" smtClean="0"/>
              <a:t>kojim</a:t>
            </a:r>
            <a:r>
              <a:rPr lang="en-US" dirty="0" smtClean="0"/>
              <a:t> se </a:t>
            </a:r>
            <a:r>
              <a:rPr lang="en-US" dirty="0" err="1" smtClean="0"/>
              <a:t>sporazumijeva</a:t>
            </a:r>
            <a:r>
              <a:rPr lang="en-US" dirty="0" smtClean="0"/>
              <a:t>, </a:t>
            </a:r>
            <a:r>
              <a:rPr lang="en-US" dirty="0" err="1" smtClean="0"/>
              <a:t>specifičan</a:t>
            </a:r>
            <a:r>
              <a:rPr lang="en-US" dirty="0" smtClean="0"/>
              <a:t> </a:t>
            </a:r>
            <a:r>
              <a:rPr lang="en-US" dirty="0" err="1" smtClean="0"/>
              <a:t>samo</a:t>
            </a:r>
            <a:r>
              <a:rPr lang="en-US" dirty="0" smtClean="0"/>
              <a:t> </a:t>
            </a:r>
            <a:r>
              <a:rPr lang="en-US" dirty="0" err="1" smtClean="0"/>
              <a:t>za</a:t>
            </a:r>
            <a:r>
              <a:rPr lang="en-US" dirty="0" smtClean="0"/>
              <a:t> </a:t>
            </a:r>
            <a:r>
              <a:rPr lang="en-US" dirty="0" err="1" smtClean="0"/>
              <a:t>tu</a:t>
            </a:r>
            <a:r>
              <a:rPr lang="en-US" dirty="0" smtClean="0"/>
              <a:t> </a:t>
            </a:r>
            <a:r>
              <a:rPr lang="en-US" dirty="0" err="1" smtClean="0"/>
              <a:t>porodicu</a:t>
            </a:r>
            <a:r>
              <a:rPr lang="en-US" dirty="0" smtClean="0"/>
              <a:t>.</a:t>
            </a:r>
            <a:endParaRPr lang="sr-Latn-CS" dirty="0" smtClean="0"/>
          </a:p>
          <a:p>
            <a:pPr algn="just"/>
            <a:r>
              <a:rPr lang="en-US" dirty="0" err="1" smtClean="0"/>
              <a:t>Porodični</a:t>
            </a:r>
            <a:r>
              <a:rPr lang="en-US" dirty="0" smtClean="0"/>
              <a:t> </a:t>
            </a:r>
            <a:r>
              <a:rPr lang="en-US" b="1" i="1" dirty="0" err="1" smtClean="0"/>
              <a:t>mitovi</a:t>
            </a:r>
            <a:r>
              <a:rPr lang="en-US" i="1" dirty="0" smtClean="0"/>
              <a:t> </a:t>
            </a:r>
            <a:r>
              <a:rPr lang="en-US" dirty="0" err="1" smtClean="0"/>
              <a:t>su</a:t>
            </a:r>
            <a:r>
              <a:rPr lang="en-US" dirty="0" smtClean="0"/>
              <a:t> </a:t>
            </a:r>
            <a:r>
              <a:rPr lang="en-US" dirty="0" err="1" smtClean="0"/>
              <a:t>priče</a:t>
            </a:r>
            <a:r>
              <a:rPr lang="en-US" dirty="0" smtClean="0"/>
              <a:t> o </a:t>
            </a:r>
            <a:r>
              <a:rPr lang="en-US" dirty="0" err="1" smtClean="0"/>
              <a:t>značajnim</a:t>
            </a:r>
            <a:r>
              <a:rPr lang="en-US" dirty="0" smtClean="0"/>
              <a:t> </a:t>
            </a:r>
            <a:r>
              <a:rPr lang="en-US" dirty="0" err="1" smtClean="0"/>
              <a:t>članovima</a:t>
            </a:r>
            <a:r>
              <a:rPr lang="en-US" dirty="0" smtClean="0"/>
              <a:t> </a:t>
            </a:r>
            <a:r>
              <a:rPr lang="en-US" dirty="0" err="1" smtClean="0"/>
              <a:t>porodice</a:t>
            </a:r>
            <a:r>
              <a:rPr lang="en-US" dirty="0" smtClean="0"/>
              <a:t> </a:t>
            </a:r>
            <a:r>
              <a:rPr lang="en-US" dirty="0" err="1" smtClean="0"/>
              <a:t>koje</a:t>
            </a:r>
            <a:r>
              <a:rPr lang="en-US" dirty="0" smtClean="0"/>
              <a:t> </a:t>
            </a:r>
            <a:r>
              <a:rPr lang="en-US" dirty="0" err="1" smtClean="0"/>
              <a:t>pomažu</a:t>
            </a:r>
            <a:r>
              <a:rPr lang="en-US" dirty="0" smtClean="0"/>
              <a:t> u </a:t>
            </a:r>
            <a:r>
              <a:rPr lang="en-US" dirty="0" err="1" smtClean="0"/>
              <a:t>prevazilaženju</a:t>
            </a:r>
            <a:r>
              <a:rPr lang="en-US" dirty="0" smtClean="0"/>
              <a:t> </a:t>
            </a:r>
            <a:r>
              <a:rPr lang="en-US" dirty="0" err="1" smtClean="0"/>
              <a:t>situacija</a:t>
            </a:r>
            <a:r>
              <a:rPr lang="en-US" dirty="0" smtClean="0"/>
              <a:t> </a:t>
            </a:r>
            <a:r>
              <a:rPr lang="en-US" dirty="0" err="1" smtClean="0"/>
              <a:t>teških</a:t>
            </a:r>
            <a:r>
              <a:rPr lang="en-US" dirty="0" smtClean="0"/>
              <a:t> </a:t>
            </a:r>
            <a:r>
              <a:rPr lang="en-US" dirty="0" err="1" smtClean="0"/>
              <a:t>za</a:t>
            </a:r>
            <a:r>
              <a:rPr lang="en-US" dirty="0" smtClean="0"/>
              <a:t> </a:t>
            </a:r>
            <a:r>
              <a:rPr lang="en-US" dirty="0" err="1" smtClean="0"/>
              <a:t>porodicu</a:t>
            </a:r>
            <a:r>
              <a:rPr lang="en-US" dirty="0" smtClean="0"/>
              <a:t>.</a:t>
            </a:r>
            <a:r>
              <a:rPr lang="sr-Latn-CS" dirty="0" smtClean="0"/>
              <a:t> Mitovi</a:t>
            </a:r>
            <a:r>
              <a:rPr lang="en-US" i="1" dirty="0" smtClean="0"/>
              <a:t> </a:t>
            </a:r>
            <a:r>
              <a:rPr lang="en-US" dirty="0" err="1" smtClean="0"/>
              <a:t>porodici</a:t>
            </a:r>
            <a:r>
              <a:rPr lang="en-US" dirty="0" smtClean="0"/>
              <a:t> </a:t>
            </a:r>
            <a:r>
              <a:rPr lang="en-US" dirty="0" err="1" smtClean="0"/>
              <a:t>daju</a:t>
            </a:r>
            <a:r>
              <a:rPr lang="en-US" dirty="0" smtClean="0"/>
              <a:t> </a:t>
            </a:r>
            <a:r>
              <a:rPr lang="en-US" dirty="0" err="1" smtClean="0"/>
              <a:t>snagu</a:t>
            </a:r>
            <a:r>
              <a:rPr lang="en-US" dirty="0" smtClean="0"/>
              <a:t> </a:t>
            </a:r>
            <a:r>
              <a:rPr lang="en-US" dirty="0" err="1" smtClean="0"/>
              <a:t>da</a:t>
            </a:r>
            <a:r>
              <a:rPr lang="en-US" dirty="0" smtClean="0"/>
              <a:t> </a:t>
            </a:r>
            <a:r>
              <a:rPr lang="en-US" dirty="0" err="1" smtClean="0"/>
              <a:t>izdrže</a:t>
            </a:r>
            <a:r>
              <a:rPr lang="en-US" dirty="0" smtClean="0"/>
              <a:t> </a:t>
            </a:r>
            <a:r>
              <a:rPr lang="en-US" dirty="0" err="1" smtClean="0"/>
              <a:t>nepovoljne</a:t>
            </a:r>
            <a:r>
              <a:rPr lang="en-US" dirty="0" smtClean="0"/>
              <a:t> </a:t>
            </a:r>
            <a:r>
              <a:rPr lang="en-US" dirty="0" err="1" smtClean="0"/>
              <a:t>životne</a:t>
            </a:r>
            <a:r>
              <a:rPr lang="en-US" dirty="0" smtClean="0"/>
              <a:t> </a:t>
            </a:r>
            <a:r>
              <a:rPr lang="en-US" dirty="0" err="1" smtClean="0"/>
              <a:t>okolnosti</a:t>
            </a:r>
            <a:r>
              <a:rPr lang="en-US" dirty="0" smtClean="0"/>
              <a:t>.</a:t>
            </a:r>
            <a:endParaRPr lang="sr-Latn-CS" dirty="0" smtClean="0"/>
          </a:p>
          <a:p>
            <a:pPr algn="just"/>
            <a:r>
              <a:rPr lang="en-US" b="1" i="1" dirty="0" err="1" smtClean="0"/>
              <a:t>Tajne</a:t>
            </a:r>
            <a:r>
              <a:rPr lang="en-US" dirty="0" smtClean="0"/>
              <a:t> u </a:t>
            </a:r>
            <a:r>
              <a:rPr lang="en-US" dirty="0" err="1" smtClean="0"/>
              <a:t>porodici</a:t>
            </a:r>
            <a:r>
              <a:rPr lang="en-US" dirty="0" smtClean="0"/>
              <a:t> </a:t>
            </a:r>
            <a:r>
              <a:rPr lang="en-US" dirty="0" err="1" smtClean="0"/>
              <a:t>su</a:t>
            </a:r>
            <a:r>
              <a:rPr lang="en-US" dirty="0" smtClean="0"/>
              <a:t> </a:t>
            </a:r>
            <a:r>
              <a:rPr lang="en-US" dirty="0" err="1" smtClean="0"/>
              <a:t>zabranjene</a:t>
            </a:r>
            <a:r>
              <a:rPr lang="en-US" dirty="0" smtClean="0"/>
              <a:t> </a:t>
            </a:r>
            <a:r>
              <a:rPr lang="en-US" dirty="0" err="1" smtClean="0"/>
              <a:t>teme</a:t>
            </a:r>
            <a:r>
              <a:rPr lang="en-US" dirty="0" smtClean="0"/>
              <a:t> </a:t>
            </a:r>
            <a:r>
              <a:rPr lang="en-US" dirty="0" err="1" smtClean="0"/>
              <a:t>vezane</a:t>
            </a:r>
            <a:r>
              <a:rPr lang="en-US" dirty="0" smtClean="0"/>
              <a:t> </a:t>
            </a:r>
            <a:r>
              <a:rPr lang="en-US" dirty="0" err="1" smtClean="0"/>
              <a:t>za</a:t>
            </a:r>
            <a:r>
              <a:rPr lang="en-US" dirty="0" smtClean="0"/>
              <a:t> incest, </a:t>
            </a:r>
            <a:r>
              <a:rPr lang="en-US" dirty="0" err="1" smtClean="0"/>
              <a:t>samoubistvo</a:t>
            </a:r>
            <a:r>
              <a:rPr lang="en-US" dirty="0" smtClean="0"/>
              <a:t> </a:t>
            </a:r>
            <a:r>
              <a:rPr lang="en-US" dirty="0" err="1" smtClean="0"/>
              <a:t>člana</a:t>
            </a:r>
            <a:r>
              <a:rPr lang="en-US" dirty="0" smtClean="0"/>
              <a:t> </a:t>
            </a:r>
            <a:r>
              <a:rPr lang="en-US" dirty="0" err="1" smtClean="0"/>
              <a:t>porodice</a:t>
            </a:r>
            <a:r>
              <a:rPr lang="en-US" dirty="0" smtClean="0"/>
              <a:t>, </a:t>
            </a:r>
            <a:r>
              <a:rPr lang="en-US" dirty="0" err="1" smtClean="0"/>
              <a:t>vanbračno</a:t>
            </a:r>
            <a:r>
              <a:rPr lang="en-US" dirty="0" smtClean="0"/>
              <a:t> </a:t>
            </a:r>
            <a:r>
              <a:rPr lang="en-US" dirty="0" err="1" smtClean="0"/>
              <a:t>dijete</a:t>
            </a:r>
            <a:r>
              <a:rPr lang="en-US" dirty="0" smtClean="0"/>
              <a:t>, </a:t>
            </a:r>
            <a:r>
              <a:rPr lang="en-US" dirty="0" err="1" smtClean="0"/>
              <a:t>kriminalne</a:t>
            </a:r>
            <a:r>
              <a:rPr lang="en-US" dirty="0" smtClean="0"/>
              <a:t> </a:t>
            </a:r>
            <a:r>
              <a:rPr lang="en-US" dirty="0" err="1" smtClean="0"/>
              <a:t>aktivnosti</a:t>
            </a:r>
            <a:r>
              <a:rPr lang="en-US" dirty="0" smtClean="0"/>
              <a:t>, </a:t>
            </a:r>
            <a:r>
              <a:rPr lang="en-US" dirty="0" err="1" smtClean="0"/>
              <a:t>venerične</a:t>
            </a:r>
            <a:r>
              <a:rPr lang="en-US" dirty="0" smtClean="0"/>
              <a:t> </a:t>
            </a:r>
            <a:r>
              <a:rPr lang="en-US" dirty="0" err="1" smtClean="0"/>
              <a:t>bolesti</a:t>
            </a:r>
            <a:r>
              <a:rPr lang="en-US" dirty="0" smtClean="0"/>
              <a:t>, </a:t>
            </a:r>
            <a:r>
              <a:rPr lang="en-US" dirty="0" err="1" smtClean="0"/>
              <a:t>homoseksualna</a:t>
            </a:r>
            <a:r>
              <a:rPr lang="en-US" dirty="0" smtClean="0"/>
              <a:t> </a:t>
            </a:r>
            <a:r>
              <a:rPr lang="en-US" dirty="0" err="1" smtClean="0"/>
              <a:t>orjentacija</a:t>
            </a:r>
            <a:r>
              <a:rPr lang="en-US" dirty="0" smtClean="0"/>
              <a:t>. </a:t>
            </a:r>
            <a:r>
              <a:rPr lang="en-US" dirty="0" err="1" smtClean="0"/>
              <a:t>Tajne</a:t>
            </a:r>
            <a:r>
              <a:rPr lang="en-US" dirty="0" smtClean="0"/>
              <a:t> </a:t>
            </a:r>
            <a:r>
              <a:rPr lang="en-US" dirty="0" err="1" smtClean="0"/>
              <a:t>vremenom</a:t>
            </a:r>
            <a:r>
              <a:rPr lang="en-US" dirty="0" smtClean="0"/>
              <a:t> </a:t>
            </a:r>
            <a:r>
              <a:rPr lang="en-US" dirty="0" err="1" smtClean="0"/>
              <a:t>mogu</a:t>
            </a:r>
            <a:r>
              <a:rPr lang="en-US" dirty="0" smtClean="0"/>
              <a:t> </a:t>
            </a:r>
            <a:r>
              <a:rPr lang="en-US" dirty="0" err="1" smtClean="0"/>
              <a:t>prerasti</a:t>
            </a:r>
            <a:r>
              <a:rPr lang="en-US" dirty="0" smtClean="0"/>
              <a:t> u </a:t>
            </a:r>
            <a:r>
              <a:rPr lang="en-US" dirty="0" err="1" smtClean="0"/>
              <a:t>mistifikaciju</a:t>
            </a:r>
            <a:r>
              <a:rPr lang="en-US" dirty="0" smtClean="0"/>
              <a:t> </a:t>
            </a:r>
            <a:r>
              <a:rPr lang="en-US" dirty="0" err="1" smtClean="0"/>
              <a:t>i</a:t>
            </a:r>
            <a:r>
              <a:rPr lang="en-US" dirty="0" smtClean="0"/>
              <a:t> </a:t>
            </a:r>
            <a:r>
              <a:rPr lang="en-US" dirty="0" err="1" smtClean="0"/>
              <a:t>opasnost</a:t>
            </a:r>
            <a:r>
              <a:rPr lang="en-US" dirty="0" smtClean="0"/>
              <a:t>. </a:t>
            </a:r>
            <a:r>
              <a:rPr lang="en-US" dirty="0" err="1" smtClean="0"/>
              <a:t>Opterećene</a:t>
            </a:r>
            <a:r>
              <a:rPr lang="en-US" dirty="0" smtClean="0"/>
              <a:t> </a:t>
            </a:r>
            <a:r>
              <a:rPr lang="en-US" dirty="0" err="1" smtClean="0"/>
              <a:t>su</a:t>
            </a:r>
            <a:r>
              <a:rPr lang="en-US" dirty="0" smtClean="0"/>
              <a:t> </a:t>
            </a:r>
            <a:r>
              <a:rPr lang="en-US" dirty="0" err="1" smtClean="0"/>
              <a:t>osjećanjem</a:t>
            </a:r>
            <a:r>
              <a:rPr lang="en-US" dirty="0" smtClean="0"/>
              <a:t> </a:t>
            </a:r>
            <a:r>
              <a:rPr lang="en-US" dirty="0" err="1" smtClean="0"/>
              <a:t>stida</a:t>
            </a:r>
            <a:r>
              <a:rPr lang="en-US" dirty="0" smtClean="0"/>
              <a:t> </a:t>
            </a:r>
            <a:r>
              <a:rPr lang="en-US" dirty="0" err="1" smtClean="0"/>
              <a:t>i</a:t>
            </a:r>
            <a:r>
              <a:rPr lang="en-US" dirty="0" smtClean="0"/>
              <a:t> </a:t>
            </a:r>
            <a:r>
              <a:rPr lang="en-US" dirty="0" err="1" smtClean="0"/>
              <a:t>krivnje</a:t>
            </a:r>
            <a:r>
              <a:rPr lang="en-US" dirty="0" smtClean="0"/>
              <a:t> </a:t>
            </a:r>
            <a:r>
              <a:rPr lang="en-US" dirty="0" err="1" smtClean="0"/>
              <a:t>i</a:t>
            </a:r>
            <a:r>
              <a:rPr lang="en-US" dirty="0" smtClean="0"/>
              <a:t> </a:t>
            </a:r>
            <a:r>
              <a:rPr lang="en-US" dirty="0" err="1" smtClean="0"/>
              <a:t>kao</a:t>
            </a:r>
            <a:r>
              <a:rPr lang="en-US" dirty="0" smtClean="0"/>
              <a:t> </a:t>
            </a:r>
            <a:r>
              <a:rPr lang="en-US" dirty="0" err="1" smtClean="0"/>
              <a:t>takve</a:t>
            </a:r>
            <a:r>
              <a:rPr lang="en-US" dirty="0" smtClean="0"/>
              <a:t> </a:t>
            </a:r>
            <a:r>
              <a:rPr lang="en-US" dirty="0" err="1" smtClean="0"/>
              <a:t>bivaju</a:t>
            </a:r>
            <a:r>
              <a:rPr lang="en-US" dirty="0" smtClean="0"/>
              <a:t> </a:t>
            </a:r>
            <a:r>
              <a:rPr lang="en-US" dirty="0" err="1" smtClean="0"/>
              <a:t>snažan</a:t>
            </a:r>
            <a:r>
              <a:rPr lang="en-US" dirty="0" smtClean="0"/>
              <a:t> </a:t>
            </a:r>
            <a:r>
              <a:rPr lang="en-US" dirty="0" err="1" smtClean="0"/>
              <a:t>organizator</a:t>
            </a:r>
            <a:r>
              <a:rPr lang="en-US" dirty="0" smtClean="0"/>
              <a:t> </a:t>
            </a:r>
            <a:r>
              <a:rPr lang="en-US" dirty="0" err="1" smtClean="0"/>
              <a:t>porodičnog</a:t>
            </a:r>
            <a:r>
              <a:rPr lang="en-US" dirty="0" smtClean="0"/>
              <a:t> </a:t>
            </a:r>
            <a:r>
              <a:rPr lang="en-US" dirty="0" err="1" smtClean="0"/>
              <a:t>života</a:t>
            </a:r>
            <a:r>
              <a:rPr lang="en-US"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err="1" smtClean="0"/>
              <a:t>Specifični</a:t>
            </a:r>
            <a:r>
              <a:rPr lang="en-US" dirty="0" smtClean="0"/>
              <a:t> </a:t>
            </a:r>
            <a:r>
              <a:rPr lang="en-US" b="1" i="1" dirty="0" err="1" smtClean="0"/>
              <a:t>obrasci</a:t>
            </a:r>
            <a:r>
              <a:rPr lang="en-US" b="1" i="1" dirty="0" smtClean="0"/>
              <a:t> </a:t>
            </a:r>
            <a:r>
              <a:rPr lang="en-US" b="1" i="1" dirty="0" err="1" smtClean="0"/>
              <a:t>ponašanja</a:t>
            </a:r>
            <a:r>
              <a:rPr lang="en-US" b="1" dirty="0" smtClean="0"/>
              <a:t> </a:t>
            </a:r>
            <a:r>
              <a:rPr lang="en-US" dirty="0" err="1" smtClean="0"/>
              <a:t>oblikuju</a:t>
            </a:r>
            <a:r>
              <a:rPr lang="en-US" dirty="0" smtClean="0"/>
              <a:t> </a:t>
            </a:r>
            <a:r>
              <a:rPr lang="en-US" dirty="0" err="1" smtClean="0"/>
              <a:t>stavove</a:t>
            </a:r>
            <a:r>
              <a:rPr lang="en-US" dirty="0" smtClean="0"/>
              <a:t> </a:t>
            </a:r>
            <a:r>
              <a:rPr lang="en-US" dirty="0" err="1" smtClean="0"/>
              <a:t>pojedinca</a:t>
            </a:r>
            <a:r>
              <a:rPr lang="en-US" dirty="0" smtClean="0"/>
              <a:t>, </a:t>
            </a:r>
            <a:r>
              <a:rPr lang="en-US" dirty="0" err="1" smtClean="0"/>
              <a:t>način</a:t>
            </a:r>
            <a:r>
              <a:rPr lang="en-US" dirty="0" smtClean="0"/>
              <a:t> </a:t>
            </a:r>
            <a:r>
              <a:rPr lang="en-US" dirty="0" err="1" smtClean="0"/>
              <a:t>mišljenja</a:t>
            </a:r>
            <a:r>
              <a:rPr lang="en-US" dirty="0" smtClean="0"/>
              <a:t> </a:t>
            </a:r>
            <a:r>
              <a:rPr lang="en-US" dirty="0" err="1" smtClean="0"/>
              <a:t>i</a:t>
            </a:r>
            <a:r>
              <a:rPr lang="en-US" dirty="0" smtClean="0"/>
              <a:t> </a:t>
            </a:r>
            <a:r>
              <a:rPr lang="en-US" dirty="0" err="1" smtClean="0"/>
              <a:t>osjećanja</a:t>
            </a:r>
            <a:r>
              <a:rPr lang="en-US" dirty="0" smtClean="0"/>
              <a:t> </a:t>
            </a:r>
            <a:r>
              <a:rPr lang="sr-Latn-CS" dirty="0" smtClean="0"/>
              <a:t>i</a:t>
            </a:r>
            <a:r>
              <a:rPr lang="en-US" dirty="0" smtClean="0"/>
              <a:t> </a:t>
            </a:r>
            <a:r>
              <a:rPr lang="en-US" dirty="0" err="1" smtClean="0"/>
              <a:t>odnos</a:t>
            </a:r>
            <a:r>
              <a:rPr lang="en-US" dirty="0" smtClean="0"/>
              <a:t> </a:t>
            </a:r>
            <a:r>
              <a:rPr lang="en-US" dirty="0" err="1" smtClean="0"/>
              <a:t>prema</a:t>
            </a:r>
            <a:r>
              <a:rPr lang="en-US" dirty="0" smtClean="0"/>
              <a:t> </a:t>
            </a:r>
            <a:r>
              <a:rPr lang="en-US" dirty="0" err="1" smtClean="0"/>
              <a:t>životu</a:t>
            </a:r>
            <a:r>
              <a:rPr lang="en-US" dirty="0" smtClean="0"/>
              <a:t>, </a:t>
            </a:r>
            <a:r>
              <a:rPr lang="en-US" dirty="0" err="1" smtClean="0"/>
              <a:t>bolesti</a:t>
            </a:r>
            <a:r>
              <a:rPr lang="en-US" dirty="0" smtClean="0"/>
              <a:t>, </a:t>
            </a:r>
            <a:r>
              <a:rPr lang="en-US" dirty="0" err="1" smtClean="0"/>
              <a:t>smrti</a:t>
            </a:r>
            <a:r>
              <a:rPr lang="en-US" dirty="0" smtClean="0"/>
              <a:t>, </a:t>
            </a:r>
            <a:r>
              <a:rPr lang="en-US" dirty="0" err="1" smtClean="0"/>
              <a:t>seksualnosti</a:t>
            </a:r>
            <a:r>
              <a:rPr lang="en-US" dirty="0" smtClean="0"/>
              <a:t>, </a:t>
            </a:r>
            <a:r>
              <a:rPr lang="en-US" dirty="0" err="1" smtClean="0"/>
              <a:t>radu</a:t>
            </a:r>
            <a:r>
              <a:rPr lang="en-US" dirty="0" smtClean="0"/>
              <a:t>, </a:t>
            </a:r>
            <a:r>
              <a:rPr lang="en-US" dirty="0" err="1" smtClean="0"/>
              <a:t>odmoru</a:t>
            </a:r>
            <a:r>
              <a:rPr lang="en-US" dirty="0" smtClean="0"/>
              <a:t> </a:t>
            </a:r>
            <a:r>
              <a:rPr lang="en-US" dirty="0" err="1" smtClean="0"/>
              <a:t>i</a:t>
            </a:r>
            <a:r>
              <a:rPr lang="en-US" dirty="0" smtClean="0"/>
              <a:t> </a:t>
            </a:r>
            <a:r>
              <a:rPr lang="en-US" dirty="0" err="1" smtClean="0"/>
              <a:t>odnos</a:t>
            </a:r>
            <a:r>
              <a:rPr lang="en-US" dirty="0" smtClean="0"/>
              <a:t> </a:t>
            </a:r>
            <a:r>
              <a:rPr lang="en-US" dirty="0" err="1" smtClean="0"/>
              <a:t>prema</a:t>
            </a:r>
            <a:r>
              <a:rPr lang="en-US" dirty="0" smtClean="0"/>
              <a:t> </a:t>
            </a:r>
            <a:r>
              <a:rPr lang="en-US" dirty="0" err="1" smtClean="0"/>
              <a:t>životnim</a:t>
            </a:r>
            <a:r>
              <a:rPr lang="en-US" dirty="0" smtClean="0"/>
              <a:t> </a:t>
            </a:r>
            <a:r>
              <a:rPr lang="en-US" dirty="0" err="1" smtClean="0"/>
              <a:t>teškoćama</a:t>
            </a:r>
            <a:r>
              <a:rPr lang="en-US" dirty="0" smtClean="0"/>
              <a:t>.</a:t>
            </a:r>
          </a:p>
          <a:p>
            <a:pPr marL="274320" indent="-274320" algn="just" eaLnBrk="1" fontAlgn="auto" hangingPunct="1">
              <a:spcAft>
                <a:spcPts val="0"/>
              </a:spcAft>
              <a:buClr>
                <a:schemeClr val="accent3"/>
              </a:buClr>
              <a:buFont typeface="Wingdings 2"/>
              <a:buChar char=""/>
              <a:defRPr/>
            </a:pPr>
            <a:r>
              <a:rPr lang="x-none" smtClean="0"/>
              <a:t>Uvjerenja i vjerovanja</a:t>
            </a:r>
          </a:p>
          <a:p>
            <a:pPr marL="274320" indent="-274320" algn="just" eaLnBrk="1" fontAlgn="auto" hangingPunct="1">
              <a:spcAft>
                <a:spcPts val="0"/>
              </a:spcAft>
              <a:buClr>
                <a:schemeClr val="accent3"/>
              </a:buClr>
              <a:buFont typeface="Wingdings 2"/>
              <a:buChar char=""/>
              <a:defRPr/>
            </a:pPr>
            <a:r>
              <a:rPr lang="en-US" dirty="0" err="1" smtClean="0"/>
              <a:t>Funkcionisanje</a:t>
            </a:r>
            <a:r>
              <a:rPr lang="en-US" dirty="0" smtClean="0"/>
              <a:t> </a:t>
            </a:r>
            <a:r>
              <a:rPr lang="en-US" dirty="0" err="1" smtClean="0"/>
              <a:t>porodice</a:t>
            </a:r>
            <a:r>
              <a:rPr lang="en-US" dirty="0" smtClean="0"/>
              <a:t> se </a:t>
            </a:r>
            <a:r>
              <a:rPr lang="en-US" dirty="0" err="1" smtClean="0"/>
              <a:t>stalno</a:t>
            </a:r>
            <a:r>
              <a:rPr lang="en-US" dirty="0" smtClean="0"/>
              <a:t> </a:t>
            </a:r>
            <a:r>
              <a:rPr lang="en-US" dirty="0" err="1" smtClean="0"/>
              <a:t>mijenja</a:t>
            </a:r>
            <a:r>
              <a:rPr lang="x-none" smtClean="0"/>
              <a:t> – senzitivna na individualne, kao i  društvene promjene</a:t>
            </a:r>
          </a:p>
          <a:p>
            <a:pPr marL="274320" indent="-274320" algn="just" eaLnBrk="1" fontAlgn="auto" hangingPunct="1">
              <a:spcAft>
                <a:spcPts val="0"/>
              </a:spcAft>
              <a:buClr>
                <a:schemeClr val="accent3"/>
              </a:buClr>
              <a:buFont typeface="Wingdings 2"/>
              <a:buChar char=""/>
              <a:defRPr/>
            </a:pPr>
            <a:r>
              <a:rPr lang="x-none" smtClean="0"/>
              <a:t>Hijerarhija</a:t>
            </a:r>
          </a:p>
          <a:p>
            <a:pPr marL="274320" indent="-274320" algn="just" eaLnBrk="1" fontAlgn="auto" hangingPunct="1">
              <a:spcAft>
                <a:spcPts val="0"/>
              </a:spcAft>
              <a:buClr>
                <a:schemeClr val="accent3"/>
              </a:buClr>
              <a:buFont typeface="Wingdings 2"/>
              <a:buChar char=""/>
              <a:defRPr/>
            </a:pPr>
            <a:r>
              <a:rPr lang="x-none" smtClean="0"/>
              <a:t>Porodične uloge</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704850"/>
            <a:ext cx="8229600" cy="938213"/>
          </a:xfrm>
        </p:spPr>
        <p:txBody>
          <a:bodyPr/>
          <a:lstStyle/>
          <a:p>
            <a:r>
              <a:rPr lang="en-US" smtClean="0"/>
              <a:t>Zadaci porodice:</a:t>
            </a:r>
          </a:p>
        </p:txBody>
      </p:sp>
      <p:sp>
        <p:nvSpPr>
          <p:cNvPr id="9219" name="Content Placeholder 2"/>
          <p:cNvSpPr>
            <a:spLocks noGrp="1"/>
          </p:cNvSpPr>
          <p:nvPr>
            <p:ph idx="1"/>
          </p:nvPr>
        </p:nvSpPr>
        <p:spPr/>
        <p:txBody>
          <a:bodyPr/>
          <a:lstStyle/>
          <a:p>
            <a:r>
              <a:rPr lang="en-US" dirty="0" err="1" smtClean="0"/>
              <a:t>Bazični</a:t>
            </a:r>
            <a:r>
              <a:rPr lang="en-US" dirty="0" smtClean="0"/>
              <a:t>/</a:t>
            </a:r>
            <a:r>
              <a:rPr lang="en-US" dirty="0" err="1" smtClean="0"/>
              <a:t>praktični</a:t>
            </a:r>
            <a:r>
              <a:rPr lang="en-US" dirty="0" smtClean="0"/>
              <a:t> – </a:t>
            </a:r>
            <a:r>
              <a:rPr lang="en-US" dirty="0" err="1" smtClean="0"/>
              <a:t>obezbjeđivanje</a:t>
            </a:r>
            <a:r>
              <a:rPr lang="en-US" dirty="0" smtClean="0"/>
              <a:t> </a:t>
            </a:r>
            <a:r>
              <a:rPr lang="en-US" dirty="0" err="1" smtClean="0"/>
              <a:t>svakodnevnog</a:t>
            </a:r>
            <a:r>
              <a:rPr lang="en-US" dirty="0" smtClean="0"/>
              <a:t> </a:t>
            </a:r>
            <a:r>
              <a:rPr lang="en-US" dirty="0" err="1" smtClean="0"/>
              <a:t>funkcionisanja</a:t>
            </a:r>
            <a:r>
              <a:rPr lang="en-US" dirty="0" smtClean="0"/>
              <a:t> </a:t>
            </a:r>
            <a:r>
              <a:rPr lang="en-US" dirty="0" err="1" smtClean="0"/>
              <a:t>članova</a:t>
            </a:r>
            <a:r>
              <a:rPr lang="en-US" dirty="0" smtClean="0"/>
              <a:t> </a:t>
            </a:r>
            <a:r>
              <a:rPr lang="en-US" dirty="0" err="1" smtClean="0"/>
              <a:t>porodice</a:t>
            </a:r>
            <a:r>
              <a:rPr lang="en-US" dirty="0" smtClean="0"/>
              <a:t> , </a:t>
            </a:r>
            <a:r>
              <a:rPr lang="en-US" dirty="0" err="1" smtClean="0"/>
              <a:t>sigurnosti</a:t>
            </a:r>
            <a:r>
              <a:rPr lang="en-US" dirty="0" smtClean="0"/>
              <a:t> </a:t>
            </a:r>
            <a:r>
              <a:rPr lang="en-US" dirty="0" err="1" smtClean="0"/>
              <a:t>i</a:t>
            </a:r>
            <a:r>
              <a:rPr lang="en-US" dirty="0" smtClean="0"/>
              <a:t> </a:t>
            </a:r>
            <a:r>
              <a:rPr lang="en-US" dirty="0" err="1" smtClean="0"/>
              <a:t>zaštite</a:t>
            </a:r>
            <a:r>
              <a:rPr lang="en-US" dirty="0" smtClean="0"/>
              <a:t> </a:t>
            </a:r>
            <a:r>
              <a:rPr lang="en-US" dirty="0" err="1" smtClean="0"/>
              <a:t>njenih</a:t>
            </a:r>
            <a:r>
              <a:rPr lang="en-US" dirty="0" smtClean="0"/>
              <a:t> </a:t>
            </a:r>
            <a:r>
              <a:rPr lang="en-US" dirty="0" err="1" smtClean="0"/>
              <a:t>članova</a:t>
            </a:r>
            <a:r>
              <a:rPr lang="en-US" dirty="0" smtClean="0"/>
              <a:t>, </a:t>
            </a:r>
            <a:r>
              <a:rPr lang="en-US" dirty="0" err="1" smtClean="0"/>
              <a:t>podrške</a:t>
            </a:r>
            <a:r>
              <a:rPr lang="en-US" dirty="0" smtClean="0"/>
              <a:t> </a:t>
            </a:r>
            <a:r>
              <a:rPr lang="en-US" dirty="0" err="1" smtClean="0"/>
              <a:t>i</a:t>
            </a:r>
            <a:r>
              <a:rPr lang="en-US" dirty="0" smtClean="0"/>
              <a:t> </a:t>
            </a:r>
            <a:r>
              <a:rPr lang="en-US" dirty="0" err="1" smtClean="0"/>
              <a:t>razumjevanja</a:t>
            </a:r>
            <a:endParaRPr lang="en-US" dirty="0" smtClean="0"/>
          </a:p>
          <a:p>
            <a:pPr algn="just"/>
            <a:r>
              <a:rPr lang="en-US" dirty="0" err="1" smtClean="0"/>
              <a:t>Razvojni</a:t>
            </a:r>
            <a:r>
              <a:rPr lang="en-US" dirty="0" smtClean="0"/>
              <a:t> – </a:t>
            </a:r>
            <a:r>
              <a:rPr lang="en-US" dirty="0" err="1" smtClean="0"/>
              <a:t>podsticanje</a:t>
            </a:r>
            <a:r>
              <a:rPr lang="en-US" dirty="0" smtClean="0"/>
              <a:t> </a:t>
            </a:r>
            <a:r>
              <a:rPr lang="en-US" dirty="0" err="1" smtClean="0"/>
              <a:t>razvoja</a:t>
            </a:r>
            <a:r>
              <a:rPr lang="en-US" dirty="0" smtClean="0"/>
              <a:t> </a:t>
            </a:r>
            <a:r>
              <a:rPr lang="en-US" dirty="0" err="1" smtClean="0"/>
              <a:t>svih</a:t>
            </a:r>
            <a:r>
              <a:rPr lang="en-US" dirty="0" smtClean="0"/>
              <a:t> </a:t>
            </a:r>
            <a:r>
              <a:rPr lang="en-US" dirty="0" err="1" smtClean="0"/>
              <a:t>članova</a:t>
            </a:r>
            <a:r>
              <a:rPr lang="en-US" dirty="0" smtClean="0"/>
              <a:t> </a:t>
            </a:r>
            <a:r>
              <a:rPr lang="en-US" dirty="0" err="1" smtClean="0"/>
              <a:t>porodice</a:t>
            </a:r>
            <a:r>
              <a:rPr lang="en-US" dirty="0" smtClean="0"/>
              <a:t> </a:t>
            </a:r>
            <a:r>
              <a:rPr lang="en-US" dirty="0" err="1" smtClean="0"/>
              <a:t>i</a:t>
            </a:r>
            <a:r>
              <a:rPr lang="en-US" dirty="0" smtClean="0"/>
              <a:t> </a:t>
            </a:r>
            <a:r>
              <a:rPr lang="en-US" dirty="0" err="1" smtClean="0"/>
              <a:t>prilagođavanje</a:t>
            </a:r>
            <a:r>
              <a:rPr lang="en-US" dirty="0" smtClean="0"/>
              <a:t> </a:t>
            </a:r>
            <a:r>
              <a:rPr lang="en-US" dirty="0" err="1" smtClean="0"/>
              <a:t>na</a:t>
            </a:r>
            <a:r>
              <a:rPr lang="en-US" dirty="0" smtClean="0"/>
              <a:t> </a:t>
            </a:r>
            <a:r>
              <a:rPr lang="en-US" dirty="0" err="1" smtClean="0"/>
              <a:t>promj</a:t>
            </a:r>
            <a:r>
              <a:rPr lang="x-none" dirty="0" smtClean="0"/>
              <a:t>e</a:t>
            </a:r>
            <a:r>
              <a:rPr lang="en-US" dirty="0" smtClean="0"/>
              <a:t>ne</a:t>
            </a:r>
          </a:p>
          <a:p>
            <a:pPr algn="just"/>
            <a:r>
              <a:rPr lang="en-US" dirty="0" err="1" smtClean="0"/>
              <a:t>Prilagođavanje</a:t>
            </a:r>
            <a:r>
              <a:rPr lang="en-US" dirty="0" smtClean="0"/>
              <a:t> </a:t>
            </a:r>
            <a:r>
              <a:rPr lang="en-US" dirty="0" err="1" smtClean="0"/>
              <a:t>i</a:t>
            </a:r>
            <a:r>
              <a:rPr lang="en-US" dirty="0" smtClean="0"/>
              <a:t> </a:t>
            </a:r>
            <a:r>
              <a:rPr lang="en-US" dirty="0" err="1" smtClean="0"/>
              <a:t>reagovanje</a:t>
            </a:r>
            <a:r>
              <a:rPr lang="en-US" dirty="0" smtClean="0"/>
              <a:t> </a:t>
            </a:r>
            <a:r>
              <a:rPr lang="en-US" dirty="0" err="1" smtClean="0"/>
              <a:t>porodice</a:t>
            </a:r>
            <a:r>
              <a:rPr lang="en-US" dirty="0" smtClean="0"/>
              <a:t> </a:t>
            </a:r>
            <a:r>
              <a:rPr lang="en-US" dirty="0" err="1" smtClean="0"/>
              <a:t>na</a:t>
            </a:r>
            <a:r>
              <a:rPr lang="en-US" dirty="0" smtClean="0"/>
              <a:t> </a:t>
            </a:r>
            <a:r>
              <a:rPr lang="en-US" dirty="0" err="1" smtClean="0"/>
              <a:t>neočekivane</a:t>
            </a:r>
            <a:r>
              <a:rPr lang="en-US" dirty="0" smtClean="0"/>
              <a:t> </a:t>
            </a:r>
            <a:r>
              <a:rPr lang="en-US" dirty="0" err="1" smtClean="0"/>
              <a:t>događaje</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68313" y="260350"/>
            <a:ext cx="8229600" cy="1143000"/>
          </a:xfrm>
        </p:spPr>
        <p:txBody>
          <a:bodyPr/>
          <a:lstStyle/>
          <a:p>
            <a:pPr eaLnBrk="1" hangingPunct="1"/>
            <a:r>
              <a:rPr lang="en-US" smtClean="0"/>
              <a:t>Koncept životnog ciklusa</a:t>
            </a:r>
          </a:p>
        </p:txBody>
      </p:sp>
      <p:sp>
        <p:nvSpPr>
          <p:cNvPr id="3" name="Content Placeholder 2"/>
          <p:cNvSpPr>
            <a:spLocks noGrp="1"/>
          </p:cNvSpPr>
          <p:nvPr>
            <p:ph idx="1"/>
          </p:nvPr>
        </p:nvSpPr>
        <p:spPr>
          <a:xfrm>
            <a:off x="457200" y="1600200"/>
            <a:ext cx="8229600" cy="4781550"/>
          </a:xfrm>
        </p:spPr>
        <p:txBody>
          <a:bodyPr>
            <a:normAutofit/>
          </a:bodyPr>
          <a:lstStyle/>
          <a:p>
            <a:pPr marL="274320" indent="-274320" eaLnBrk="1" fontAlgn="auto" hangingPunct="1">
              <a:spcAft>
                <a:spcPts val="0"/>
              </a:spcAft>
              <a:buClr>
                <a:schemeClr val="accent3"/>
              </a:buClr>
              <a:buFont typeface="Wingdings 2"/>
              <a:buChar char=""/>
              <a:defRPr/>
            </a:pPr>
            <a:r>
              <a:rPr lang="x-none" dirty="0" smtClean="0"/>
              <a:t>Faze u razvoju porodice (Mek Goldrik):</a:t>
            </a:r>
          </a:p>
          <a:p>
            <a:pPr lvl="2" indent="-246888" eaLnBrk="1" fontAlgn="auto" hangingPunct="1">
              <a:spcAft>
                <a:spcPts val="0"/>
              </a:spcAft>
              <a:buFont typeface="Wingdings" pitchFamily="2" charset="2"/>
              <a:buChar char="v"/>
              <a:defRPr/>
            </a:pPr>
            <a:r>
              <a:rPr lang="en-US" dirty="0" smtClean="0"/>
              <a:t>P</a:t>
            </a:r>
            <a:r>
              <a:rPr lang="x-none" dirty="0" smtClean="0"/>
              <a:t>očetna porodica</a:t>
            </a:r>
          </a:p>
          <a:p>
            <a:pPr lvl="2" indent="-246888" eaLnBrk="1" fontAlgn="auto" hangingPunct="1">
              <a:spcAft>
                <a:spcPts val="0"/>
              </a:spcAft>
              <a:buFont typeface="Wingdings" pitchFamily="2" charset="2"/>
              <a:buChar char="v"/>
              <a:defRPr/>
            </a:pPr>
            <a:r>
              <a:rPr lang="en-US" dirty="0" smtClean="0"/>
              <a:t>P</a:t>
            </a:r>
            <a:r>
              <a:rPr lang="x-none" dirty="0" smtClean="0"/>
              <a:t>orodica sa malim djetetom</a:t>
            </a:r>
          </a:p>
          <a:p>
            <a:pPr lvl="2" indent="-246888" eaLnBrk="1" fontAlgn="auto" hangingPunct="1">
              <a:spcAft>
                <a:spcPts val="0"/>
              </a:spcAft>
              <a:buFont typeface="Wingdings" pitchFamily="2" charset="2"/>
              <a:buChar char="v"/>
              <a:defRPr/>
            </a:pPr>
            <a:r>
              <a:rPr lang="en-US" dirty="0" smtClean="0"/>
              <a:t>P</a:t>
            </a:r>
            <a:r>
              <a:rPr lang="x-none" dirty="0" smtClean="0"/>
              <a:t>orodica sa predškolskim djetetom</a:t>
            </a:r>
          </a:p>
          <a:p>
            <a:pPr lvl="2" indent="-246888" eaLnBrk="1" fontAlgn="auto" hangingPunct="1">
              <a:spcAft>
                <a:spcPts val="0"/>
              </a:spcAft>
              <a:buFont typeface="Wingdings" pitchFamily="2" charset="2"/>
              <a:buChar char="v"/>
              <a:defRPr/>
            </a:pPr>
            <a:r>
              <a:rPr lang="en-US" dirty="0" smtClean="0"/>
              <a:t>P</a:t>
            </a:r>
            <a:r>
              <a:rPr lang="x-none" dirty="0" smtClean="0"/>
              <a:t>orodica sa školskim djetetom</a:t>
            </a:r>
          </a:p>
          <a:p>
            <a:pPr lvl="2" indent="-246888" eaLnBrk="1" fontAlgn="auto" hangingPunct="1">
              <a:spcAft>
                <a:spcPts val="0"/>
              </a:spcAft>
              <a:buFont typeface="Wingdings" pitchFamily="2" charset="2"/>
              <a:buChar char="v"/>
              <a:defRPr/>
            </a:pPr>
            <a:r>
              <a:rPr lang="en-US" dirty="0" smtClean="0"/>
              <a:t>P</a:t>
            </a:r>
            <a:r>
              <a:rPr lang="x-none" dirty="0" smtClean="0"/>
              <a:t>orodica sa adolescentom</a:t>
            </a:r>
          </a:p>
          <a:p>
            <a:pPr lvl="2" indent="-246888" eaLnBrk="1" fontAlgn="auto" hangingPunct="1">
              <a:spcAft>
                <a:spcPts val="0"/>
              </a:spcAft>
              <a:buFont typeface="Wingdings" pitchFamily="2" charset="2"/>
              <a:buChar char="v"/>
              <a:defRPr/>
            </a:pPr>
            <a:r>
              <a:rPr lang="en-US" dirty="0" smtClean="0"/>
              <a:t>O</a:t>
            </a:r>
            <a:r>
              <a:rPr lang="x-none" dirty="0" smtClean="0"/>
              <a:t>dlazak djece od roditelja - postroditeljska porodica</a:t>
            </a:r>
          </a:p>
          <a:p>
            <a:pPr lvl="2" indent="-246888" eaLnBrk="1" fontAlgn="auto" hangingPunct="1">
              <a:spcAft>
                <a:spcPts val="0"/>
              </a:spcAft>
              <a:buFont typeface="Wingdings" pitchFamily="2" charset="2"/>
              <a:buChar char="v"/>
              <a:defRPr/>
            </a:pPr>
            <a:r>
              <a:rPr lang="en-US" dirty="0" smtClean="0"/>
              <a:t>O</a:t>
            </a:r>
            <a:r>
              <a:rPr lang="x-none" dirty="0" smtClean="0"/>
              <a:t>starjela porodica</a:t>
            </a:r>
          </a:p>
          <a:p>
            <a:pPr lvl="2" indent="-246888" eaLnBrk="1" fontAlgn="auto" hangingPunct="1">
              <a:spcAft>
                <a:spcPts val="0"/>
              </a:spcAft>
              <a:buFont typeface="Wingdings 2" pitchFamily="18" charset="2"/>
              <a:buNone/>
              <a:defRPr/>
            </a:pPr>
            <a:endParaRPr lang="x-none" dirty="0" smtClean="0"/>
          </a:p>
          <a:p>
            <a:pPr marL="274320" indent="-274320" algn="just" eaLnBrk="1" fontAlgn="auto" hangingPunct="1">
              <a:spcAft>
                <a:spcPts val="0"/>
              </a:spcAft>
              <a:buClr>
                <a:schemeClr val="accent3"/>
              </a:buClr>
              <a:buFont typeface="Wingdings 2"/>
              <a:buChar char=""/>
              <a:defRPr/>
            </a:pPr>
            <a:r>
              <a:rPr lang="x-none" dirty="0" smtClean="0"/>
              <a:t>Svaka faza ima svoje razvojne zadatke - praktične, relacione, emocionalne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28625" y="357188"/>
            <a:ext cx="8229600" cy="928687"/>
          </a:xfrm>
        </p:spPr>
        <p:txBody>
          <a:bodyPr/>
          <a:lstStyle/>
          <a:p>
            <a:r>
              <a:rPr lang="en-US" smtClean="0"/>
              <a:t>Porodica sa malim djetetom</a:t>
            </a:r>
          </a:p>
        </p:txBody>
      </p:sp>
      <p:sp>
        <p:nvSpPr>
          <p:cNvPr id="11267" name="Content Placeholder 2"/>
          <p:cNvSpPr>
            <a:spLocks noGrp="1"/>
          </p:cNvSpPr>
          <p:nvPr>
            <p:ph idx="1"/>
          </p:nvPr>
        </p:nvSpPr>
        <p:spPr>
          <a:xfrm>
            <a:off x="500063" y="1714500"/>
            <a:ext cx="8186737" cy="4246563"/>
          </a:xfrm>
        </p:spPr>
        <p:txBody>
          <a:bodyPr/>
          <a:lstStyle/>
          <a:p>
            <a:pPr algn="just"/>
            <a:r>
              <a:rPr lang="en-US" sz="2400" dirty="0" err="1" smtClean="0"/>
              <a:t>Započinje</a:t>
            </a:r>
            <a:r>
              <a:rPr lang="en-US" sz="2400" dirty="0" smtClean="0"/>
              <a:t> </a:t>
            </a:r>
            <a:r>
              <a:rPr lang="en-US" sz="2400" dirty="0" err="1" smtClean="0"/>
              <a:t>trudnoćom</a:t>
            </a:r>
            <a:r>
              <a:rPr lang="en-US" sz="2400" dirty="0" smtClean="0"/>
              <a:t> do 3 </a:t>
            </a:r>
            <a:r>
              <a:rPr lang="en-US" sz="2400" dirty="0" err="1" smtClean="0"/>
              <a:t>godine</a:t>
            </a:r>
            <a:r>
              <a:rPr lang="en-US" sz="2400" dirty="0" smtClean="0"/>
              <a:t> </a:t>
            </a:r>
            <a:r>
              <a:rPr lang="en-US" sz="2400" dirty="0" err="1" smtClean="0"/>
              <a:t>djeteta</a:t>
            </a:r>
            <a:r>
              <a:rPr lang="en-US" sz="2400" dirty="0" smtClean="0"/>
              <a:t>;</a:t>
            </a:r>
          </a:p>
          <a:p>
            <a:pPr algn="just"/>
            <a:r>
              <a:rPr lang="en-US" sz="2400" dirty="0" err="1" smtClean="0"/>
              <a:t>Nastaje</a:t>
            </a:r>
            <a:r>
              <a:rPr lang="en-US" sz="2400" dirty="0" smtClean="0"/>
              <a:t> </a:t>
            </a:r>
            <a:r>
              <a:rPr lang="en-US" sz="2400" dirty="0" err="1" smtClean="0"/>
              <a:t>roditeljski</a:t>
            </a:r>
            <a:r>
              <a:rPr lang="en-US" sz="2400" dirty="0" smtClean="0"/>
              <a:t> </a:t>
            </a:r>
            <a:r>
              <a:rPr lang="en-US" sz="2400" dirty="0" err="1" smtClean="0"/>
              <a:t>subsistem</a:t>
            </a:r>
            <a:r>
              <a:rPr lang="en-US" sz="2400" dirty="0" smtClean="0"/>
              <a:t>;</a:t>
            </a:r>
          </a:p>
          <a:p>
            <a:pPr algn="just"/>
            <a:r>
              <a:rPr lang="en-US" sz="2400" dirty="0" err="1" smtClean="0"/>
              <a:t>Podjela</a:t>
            </a:r>
            <a:r>
              <a:rPr lang="en-US" sz="2400" dirty="0" smtClean="0"/>
              <a:t> </a:t>
            </a:r>
            <a:r>
              <a:rPr lang="en-US" sz="2400" dirty="0" err="1" smtClean="0"/>
              <a:t>odgovornosti</a:t>
            </a:r>
            <a:r>
              <a:rPr lang="en-US" sz="2400" dirty="0" smtClean="0"/>
              <a:t>, </a:t>
            </a:r>
            <a:r>
              <a:rPr lang="en-US" sz="2400" dirty="0" err="1" smtClean="0"/>
              <a:t>poslova</a:t>
            </a:r>
            <a:r>
              <a:rPr lang="en-US" sz="2400" dirty="0" smtClean="0"/>
              <a:t> </a:t>
            </a:r>
            <a:r>
              <a:rPr lang="en-US" sz="2400" dirty="0" err="1" smtClean="0"/>
              <a:t>i</a:t>
            </a:r>
            <a:r>
              <a:rPr lang="en-US" sz="2400" dirty="0" smtClean="0"/>
              <a:t> </a:t>
            </a:r>
            <a:r>
              <a:rPr lang="en-US" sz="2400" dirty="0" err="1" smtClean="0"/>
              <a:t>uloga</a:t>
            </a:r>
            <a:r>
              <a:rPr lang="x-none" sz="2400" dirty="0" smtClean="0"/>
              <a:t>;</a:t>
            </a:r>
            <a:endParaRPr lang="en-US" sz="2400" dirty="0" smtClean="0"/>
          </a:p>
          <a:p>
            <a:pPr algn="just"/>
            <a:r>
              <a:rPr lang="en-US" sz="2400" dirty="0" err="1" smtClean="0"/>
              <a:t>Obezbjeđivanje</a:t>
            </a:r>
            <a:r>
              <a:rPr lang="en-US" sz="2400" dirty="0" smtClean="0"/>
              <a:t> </a:t>
            </a:r>
            <a:r>
              <a:rPr lang="en-US" sz="2400" dirty="0" err="1" smtClean="0"/>
              <a:t>sigurnosti</a:t>
            </a:r>
            <a:r>
              <a:rPr lang="en-US" sz="2400" dirty="0" smtClean="0"/>
              <a:t> </a:t>
            </a:r>
            <a:r>
              <a:rPr lang="en-US" sz="2400" dirty="0" err="1" smtClean="0"/>
              <a:t>za</a:t>
            </a:r>
            <a:r>
              <a:rPr lang="en-US" sz="2400" dirty="0" smtClean="0"/>
              <a:t> </a:t>
            </a:r>
            <a:r>
              <a:rPr lang="en-US" sz="2400" dirty="0" err="1" smtClean="0"/>
              <a:t>porodicu</a:t>
            </a:r>
            <a:r>
              <a:rPr lang="en-US" sz="2400" dirty="0" smtClean="0"/>
              <a:t>, </a:t>
            </a:r>
            <a:r>
              <a:rPr lang="en-US" sz="2400" dirty="0" err="1" smtClean="0"/>
              <a:t>raspodjela</a:t>
            </a:r>
            <a:r>
              <a:rPr lang="en-US" sz="2400" dirty="0" smtClean="0"/>
              <a:t> </a:t>
            </a:r>
            <a:r>
              <a:rPr lang="en-US" sz="2400" dirty="0" err="1" smtClean="0"/>
              <a:t>posla</a:t>
            </a:r>
            <a:r>
              <a:rPr lang="en-US" sz="2400" dirty="0" smtClean="0"/>
              <a:t>;</a:t>
            </a:r>
          </a:p>
          <a:p>
            <a:pPr algn="just"/>
            <a:r>
              <a:rPr lang="en-US" sz="2400" dirty="0" err="1" smtClean="0"/>
              <a:t>Donošenje</a:t>
            </a:r>
            <a:r>
              <a:rPr lang="en-US" sz="2400" dirty="0" smtClean="0"/>
              <a:t> </a:t>
            </a:r>
            <a:r>
              <a:rPr lang="en-US" sz="2400" dirty="0" err="1" smtClean="0"/>
              <a:t>odluka</a:t>
            </a:r>
            <a:r>
              <a:rPr lang="en-US" sz="2400" dirty="0" smtClean="0"/>
              <a:t> </a:t>
            </a:r>
            <a:r>
              <a:rPr lang="en-US" sz="2400" dirty="0" err="1" smtClean="0"/>
              <a:t>oko</a:t>
            </a:r>
            <a:r>
              <a:rPr lang="en-US" sz="2400" dirty="0" smtClean="0"/>
              <a:t> </a:t>
            </a:r>
            <a:r>
              <a:rPr lang="en-US" sz="2400" dirty="0" err="1" smtClean="0"/>
              <a:t>brige</a:t>
            </a:r>
            <a:r>
              <a:rPr lang="en-US" sz="2400" dirty="0" smtClean="0"/>
              <a:t> o </a:t>
            </a:r>
            <a:r>
              <a:rPr lang="en-US" sz="2400" dirty="0" err="1" smtClean="0"/>
              <a:t>i</a:t>
            </a:r>
            <a:r>
              <a:rPr lang="en-US" sz="2400" dirty="0" smtClean="0"/>
              <a:t> </a:t>
            </a:r>
            <a:r>
              <a:rPr lang="en-US" sz="2400" dirty="0" err="1" smtClean="0"/>
              <a:t>vaspitanju</a:t>
            </a:r>
            <a:r>
              <a:rPr lang="en-US" sz="2400" dirty="0" smtClean="0"/>
              <a:t> </a:t>
            </a:r>
            <a:r>
              <a:rPr lang="en-US" sz="2400" dirty="0" err="1" smtClean="0"/>
              <a:t>djeteta</a:t>
            </a:r>
            <a:r>
              <a:rPr lang="en-US" sz="2400" dirty="0" smtClean="0"/>
              <a:t>, </a:t>
            </a:r>
          </a:p>
          <a:p>
            <a:pPr algn="just"/>
            <a:r>
              <a:rPr lang="en-US" sz="2400" dirty="0" err="1" smtClean="0"/>
              <a:t>Postavljanje</a:t>
            </a:r>
            <a:r>
              <a:rPr lang="en-US" sz="2400" dirty="0" smtClean="0"/>
              <a:t> </a:t>
            </a:r>
            <a:r>
              <a:rPr lang="en-US" sz="2400" dirty="0" err="1" smtClean="0"/>
              <a:t>gran</a:t>
            </a:r>
            <a:r>
              <a:rPr lang="x-none" sz="2400" dirty="0" smtClean="0"/>
              <a:t>i</a:t>
            </a:r>
            <a:r>
              <a:rPr lang="en-US" sz="2400" dirty="0" smtClean="0"/>
              <a:t>ca </a:t>
            </a:r>
            <a:r>
              <a:rPr lang="en-US" sz="2400" dirty="0" err="1" smtClean="0"/>
              <a:t>prema</a:t>
            </a:r>
            <a:r>
              <a:rPr lang="en-US" sz="2400" dirty="0" smtClean="0"/>
              <a:t> </a:t>
            </a:r>
            <a:r>
              <a:rPr lang="en-US" sz="2400" dirty="0" err="1" smtClean="0"/>
              <a:t>svojim</a:t>
            </a:r>
            <a:r>
              <a:rPr lang="en-US" sz="2400" dirty="0" smtClean="0"/>
              <a:t> </a:t>
            </a:r>
            <a:r>
              <a:rPr lang="en-US" sz="2400" dirty="0" err="1" smtClean="0"/>
              <a:t>roditeljima</a:t>
            </a:r>
            <a:r>
              <a:rPr lang="en-US" sz="2400" dirty="0" smtClean="0"/>
              <a:t>;</a:t>
            </a:r>
          </a:p>
          <a:p>
            <a:pPr algn="just"/>
            <a:r>
              <a:rPr lang="en-US" sz="2400" dirty="0" err="1" smtClean="0"/>
              <a:t>Usklađivanje</a:t>
            </a:r>
            <a:r>
              <a:rPr lang="en-US" sz="2400" dirty="0" smtClean="0"/>
              <a:t> </a:t>
            </a:r>
            <a:r>
              <a:rPr lang="en-US" sz="2400" dirty="0" err="1" smtClean="0"/>
              <a:t>zadovoljenja</a:t>
            </a:r>
            <a:r>
              <a:rPr lang="en-US" sz="2400" dirty="0" smtClean="0"/>
              <a:t> </a:t>
            </a:r>
            <a:r>
              <a:rPr lang="en-US" sz="2400" dirty="0" err="1" smtClean="0"/>
              <a:t>emocionalnih</a:t>
            </a:r>
            <a:r>
              <a:rPr lang="en-US" sz="2400" dirty="0" smtClean="0"/>
              <a:t> </a:t>
            </a:r>
            <a:r>
              <a:rPr lang="en-US" sz="2400" dirty="0" err="1" smtClean="0"/>
              <a:t>potreba</a:t>
            </a:r>
            <a:r>
              <a:rPr lang="en-US" sz="2400" dirty="0" smtClean="0"/>
              <a:t> </a:t>
            </a:r>
            <a:r>
              <a:rPr lang="en-US" sz="2400" dirty="0" err="1" smtClean="0"/>
              <a:t>djece</a:t>
            </a:r>
            <a:r>
              <a:rPr lang="en-US" sz="2400" dirty="0" smtClean="0"/>
              <a:t> </a:t>
            </a:r>
            <a:r>
              <a:rPr lang="en-US" sz="2400" dirty="0" err="1" smtClean="0"/>
              <a:t>sa</a:t>
            </a:r>
            <a:r>
              <a:rPr lang="en-US" sz="2400" dirty="0" smtClean="0"/>
              <a:t> </a:t>
            </a:r>
            <a:r>
              <a:rPr lang="en-US" sz="2400" dirty="0" err="1" smtClean="0"/>
              <a:t>individulanim</a:t>
            </a:r>
            <a:r>
              <a:rPr lang="en-US" sz="2400" dirty="0" smtClean="0"/>
              <a:t> </a:t>
            </a:r>
            <a:r>
              <a:rPr lang="en-US" sz="2400" dirty="0" err="1" smtClean="0"/>
              <a:t>emocionalnim</a:t>
            </a:r>
            <a:r>
              <a:rPr lang="en-US" sz="2400" dirty="0" smtClean="0"/>
              <a:t> </a:t>
            </a:r>
            <a:r>
              <a:rPr lang="en-US" sz="2400" dirty="0" err="1" smtClean="0"/>
              <a:t>potrebama</a:t>
            </a:r>
            <a:r>
              <a:rPr lang="en-US" sz="2400" dirty="0" smtClean="0"/>
              <a:t> </a:t>
            </a:r>
            <a:r>
              <a:rPr lang="en-US" sz="2400" dirty="0" err="1" smtClean="0"/>
              <a:t>roditelja</a:t>
            </a:r>
            <a:r>
              <a:rPr lang="x-none" sz="2400" dirty="0" smtClean="0"/>
              <a:t>;</a:t>
            </a:r>
            <a:endParaRPr lang="en-US" sz="2400" dirty="0" smtClean="0"/>
          </a:p>
          <a:p>
            <a:pPr algn="just"/>
            <a:r>
              <a:rPr lang="en-US" sz="2400" dirty="0" err="1" smtClean="0"/>
              <a:t>Usklađivanje</a:t>
            </a:r>
            <a:r>
              <a:rPr lang="en-US" sz="2400" dirty="0" smtClean="0"/>
              <a:t> </a:t>
            </a:r>
            <a:r>
              <a:rPr lang="en-US" sz="2400" dirty="0" err="1" smtClean="0"/>
              <a:t>zadovoljenja</a:t>
            </a:r>
            <a:r>
              <a:rPr lang="en-US" sz="2400" dirty="0" smtClean="0"/>
              <a:t> </a:t>
            </a:r>
            <a:r>
              <a:rPr lang="en-US" sz="2400" dirty="0" err="1" smtClean="0"/>
              <a:t>emocion</a:t>
            </a:r>
            <a:r>
              <a:rPr lang="x-none" sz="2400" dirty="0" smtClean="0"/>
              <a:t>a</a:t>
            </a:r>
            <a:r>
              <a:rPr lang="en-US" sz="2400" dirty="0" err="1" smtClean="0"/>
              <a:t>lnih</a:t>
            </a:r>
            <a:r>
              <a:rPr lang="en-US" sz="2400" dirty="0" smtClean="0"/>
              <a:t> </a:t>
            </a:r>
            <a:r>
              <a:rPr lang="en-US" sz="2400" dirty="0" err="1" smtClean="0"/>
              <a:t>potreba</a:t>
            </a:r>
            <a:r>
              <a:rPr lang="en-US" sz="2400" dirty="0" smtClean="0"/>
              <a:t> </a:t>
            </a:r>
            <a:r>
              <a:rPr lang="en-US" sz="2400" dirty="0" err="1" smtClean="0"/>
              <a:t>među</a:t>
            </a:r>
            <a:r>
              <a:rPr lang="en-US" sz="2400" dirty="0" smtClean="0"/>
              <a:t>  </a:t>
            </a:r>
            <a:r>
              <a:rPr lang="en-US" sz="2400" dirty="0" err="1" smtClean="0"/>
              <a:t>partnerima</a:t>
            </a:r>
            <a:r>
              <a:rPr lang="x-none" sz="2400" dirty="0" smtClean="0"/>
              <a:t>.</a:t>
            </a:r>
            <a:endParaRPr lang="en-US" sz="2400" dirty="0" smtClean="0"/>
          </a:p>
          <a:p>
            <a:pPr lvl="1"/>
            <a:endParaRPr lang="en-US" dirty="0" smtClean="0"/>
          </a:p>
          <a:p>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28625" y="428625"/>
            <a:ext cx="8229600" cy="857250"/>
          </a:xfrm>
        </p:spPr>
        <p:txBody>
          <a:bodyPr/>
          <a:lstStyle/>
          <a:p>
            <a:pPr algn="just"/>
            <a:r>
              <a:rPr lang="en-US" sz="4500" smtClean="0"/>
              <a:t>Porodica sa predškolskim djetetom</a:t>
            </a:r>
          </a:p>
        </p:txBody>
      </p:sp>
      <p:sp>
        <p:nvSpPr>
          <p:cNvPr id="12291" name="Content Placeholder 2"/>
          <p:cNvSpPr>
            <a:spLocks noGrp="1"/>
          </p:cNvSpPr>
          <p:nvPr>
            <p:ph idx="1"/>
          </p:nvPr>
        </p:nvSpPr>
        <p:spPr>
          <a:xfrm>
            <a:off x="428625" y="1500188"/>
            <a:ext cx="8229600" cy="4538662"/>
          </a:xfrm>
        </p:spPr>
        <p:txBody>
          <a:bodyPr/>
          <a:lstStyle/>
          <a:p>
            <a:pPr algn="just"/>
            <a:r>
              <a:rPr lang="en-US" dirty="0" err="1" smtClean="0"/>
              <a:t>Najstarije</a:t>
            </a:r>
            <a:r>
              <a:rPr lang="en-US" dirty="0" smtClean="0"/>
              <a:t> </a:t>
            </a:r>
            <a:r>
              <a:rPr lang="en-US" dirty="0" err="1" smtClean="0"/>
              <a:t>dijete</a:t>
            </a:r>
            <a:r>
              <a:rPr lang="en-US" dirty="0" smtClean="0"/>
              <a:t>  - </a:t>
            </a:r>
            <a:r>
              <a:rPr lang="en-US" dirty="0" err="1" smtClean="0"/>
              <a:t>od</a:t>
            </a:r>
            <a:r>
              <a:rPr lang="en-US" dirty="0" smtClean="0"/>
              <a:t>  3 do 6  </a:t>
            </a:r>
            <a:r>
              <a:rPr lang="en-US" dirty="0" err="1" smtClean="0"/>
              <a:t>godina</a:t>
            </a:r>
            <a:endParaRPr lang="en-US" dirty="0" smtClean="0"/>
          </a:p>
          <a:p>
            <a:pPr algn="just"/>
            <a:r>
              <a:rPr lang="en-US" dirty="0" smtClean="0"/>
              <a:t>St</a:t>
            </a:r>
            <a:r>
              <a:rPr lang="x-none" dirty="0" smtClean="0"/>
              <a:t>i</a:t>
            </a:r>
            <a:r>
              <a:rPr lang="en-US" dirty="0" err="1" smtClean="0"/>
              <a:t>mulisanje</a:t>
            </a:r>
            <a:r>
              <a:rPr lang="en-US" dirty="0" smtClean="0"/>
              <a:t> </a:t>
            </a:r>
            <a:r>
              <a:rPr lang="en-US" dirty="0" err="1" smtClean="0"/>
              <a:t>razvoja</a:t>
            </a:r>
            <a:r>
              <a:rPr lang="en-US" dirty="0" smtClean="0"/>
              <a:t> </a:t>
            </a:r>
            <a:r>
              <a:rPr lang="en-US" dirty="0" err="1" smtClean="0"/>
              <a:t>djeteta</a:t>
            </a:r>
            <a:r>
              <a:rPr lang="en-US" dirty="0" smtClean="0"/>
              <a:t>, </a:t>
            </a:r>
            <a:r>
              <a:rPr lang="en-US" dirty="0" err="1" smtClean="0"/>
              <a:t>prepoznavanje</a:t>
            </a:r>
            <a:r>
              <a:rPr lang="en-US" dirty="0" smtClean="0"/>
              <a:t> </a:t>
            </a:r>
            <a:r>
              <a:rPr lang="en-US" dirty="0" err="1" smtClean="0"/>
              <a:t>njegovih</a:t>
            </a:r>
            <a:r>
              <a:rPr lang="en-US" dirty="0" smtClean="0"/>
              <a:t>/</a:t>
            </a:r>
            <a:r>
              <a:rPr lang="en-US" dirty="0" err="1" smtClean="0"/>
              <a:t>njenih</a:t>
            </a:r>
            <a:r>
              <a:rPr lang="en-US" dirty="0" smtClean="0"/>
              <a:t> </a:t>
            </a:r>
            <a:r>
              <a:rPr lang="en-US" dirty="0" err="1" smtClean="0"/>
              <a:t>potreba</a:t>
            </a:r>
            <a:r>
              <a:rPr lang="en-US" dirty="0" smtClean="0"/>
              <a:t>  </a:t>
            </a:r>
            <a:r>
              <a:rPr lang="en-US" dirty="0" err="1" smtClean="0"/>
              <a:t>i</a:t>
            </a:r>
            <a:r>
              <a:rPr lang="en-US" dirty="0" smtClean="0"/>
              <a:t> </a:t>
            </a:r>
            <a:r>
              <a:rPr lang="en-US" dirty="0" err="1" smtClean="0"/>
              <a:t>odgovora</a:t>
            </a:r>
            <a:r>
              <a:rPr lang="en-US" dirty="0" smtClean="0"/>
              <a:t> </a:t>
            </a:r>
            <a:r>
              <a:rPr lang="en-US" dirty="0" err="1" smtClean="0"/>
              <a:t>na</a:t>
            </a:r>
            <a:r>
              <a:rPr lang="en-US" dirty="0" smtClean="0"/>
              <a:t> </a:t>
            </a:r>
            <a:r>
              <a:rPr lang="en-US" dirty="0" err="1" smtClean="0"/>
              <a:t>njih</a:t>
            </a:r>
            <a:endParaRPr lang="en-US" dirty="0" smtClean="0"/>
          </a:p>
          <a:p>
            <a:pPr algn="just"/>
            <a:r>
              <a:rPr lang="en-US" dirty="0" err="1" smtClean="0"/>
              <a:t>Postavljanje</a:t>
            </a:r>
            <a:r>
              <a:rPr lang="en-US" dirty="0" smtClean="0"/>
              <a:t> </a:t>
            </a:r>
            <a:r>
              <a:rPr lang="en-US" dirty="0" err="1" smtClean="0"/>
              <a:t>granica</a:t>
            </a:r>
            <a:r>
              <a:rPr lang="en-US" dirty="0" smtClean="0"/>
              <a:t>, </a:t>
            </a:r>
            <a:r>
              <a:rPr lang="en-US" dirty="0" err="1" smtClean="0"/>
              <a:t>učenje</a:t>
            </a:r>
            <a:r>
              <a:rPr lang="en-US" dirty="0" smtClean="0"/>
              <a:t> </a:t>
            </a:r>
            <a:r>
              <a:rPr lang="en-US" dirty="0" err="1" smtClean="0"/>
              <a:t>i</a:t>
            </a:r>
            <a:r>
              <a:rPr lang="en-US" dirty="0" smtClean="0"/>
              <a:t> </a:t>
            </a:r>
            <a:r>
              <a:rPr lang="en-US" dirty="0" err="1" smtClean="0"/>
              <a:t>usvajanje</a:t>
            </a:r>
            <a:r>
              <a:rPr lang="en-US" dirty="0" smtClean="0"/>
              <a:t> </a:t>
            </a:r>
            <a:r>
              <a:rPr lang="en-US" dirty="0" err="1" smtClean="0"/>
              <a:t>društvenih</a:t>
            </a:r>
            <a:r>
              <a:rPr lang="en-US" dirty="0" smtClean="0"/>
              <a:t> </a:t>
            </a:r>
            <a:r>
              <a:rPr lang="en-US" dirty="0" err="1" smtClean="0"/>
              <a:t>pravila</a:t>
            </a:r>
            <a:endParaRPr lang="en-US" dirty="0" smtClean="0"/>
          </a:p>
          <a:p>
            <a:pPr algn="just"/>
            <a:r>
              <a:rPr lang="en-US" dirty="0" err="1" smtClean="0"/>
              <a:t>Hijerarhija</a:t>
            </a:r>
            <a:r>
              <a:rPr lang="en-US" dirty="0" smtClean="0"/>
              <a:t> u </a:t>
            </a:r>
            <a:r>
              <a:rPr lang="en-US" dirty="0" err="1" smtClean="0"/>
              <a:t>porodici</a:t>
            </a:r>
            <a:r>
              <a:rPr lang="en-US" dirty="0" smtClean="0"/>
              <a:t> – </a:t>
            </a:r>
            <a:r>
              <a:rPr lang="en-US" dirty="0" err="1" smtClean="0"/>
              <a:t>roditeljski</a:t>
            </a:r>
            <a:r>
              <a:rPr lang="en-US" dirty="0" smtClean="0"/>
              <a:t> </a:t>
            </a:r>
            <a:r>
              <a:rPr lang="en-US" dirty="0" err="1" smtClean="0"/>
              <a:t>subsistem</a:t>
            </a:r>
            <a:endParaRPr lang="en-US" dirty="0" smtClean="0"/>
          </a:p>
          <a:p>
            <a:pPr algn="just"/>
            <a:r>
              <a:rPr lang="en-US" dirty="0" err="1" smtClean="0"/>
              <a:t>Uključivanje</a:t>
            </a:r>
            <a:r>
              <a:rPr lang="en-US" dirty="0" smtClean="0"/>
              <a:t> </a:t>
            </a:r>
            <a:r>
              <a:rPr lang="en-US" dirty="0" err="1" smtClean="0"/>
              <a:t>djeteta</a:t>
            </a:r>
            <a:r>
              <a:rPr lang="en-US" dirty="0" smtClean="0"/>
              <a:t> u </a:t>
            </a:r>
            <a:r>
              <a:rPr lang="en-US" dirty="0" err="1" smtClean="0"/>
              <a:t>ostale</a:t>
            </a:r>
            <a:r>
              <a:rPr lang="en-US" dirty="0" smtClean="0"/>
              <a:t> </a:t>
            </a:r>
            <a:r>
              <a:rPr lang="en-US" dirty="0" err="1" smtClean="0"/>
              <a:t>sisteme</a:t>
            </a:r>
            <a:r>
              <a:rPr lang="en-US" dirty="0" smtClean="0"/>
              <a:t> (</a:t>
            </a:r>
            <a:r>
              <a:rPr lang="en-US" dirty="0" err="1" smtClean="0"/>
              <a:t>vrtić</a:t>
            </a:r>
            <a:r>
              <a:rPr lang="en-US" dirty="0" smtClean="0"/>
              <a:t>...)</a:t>
            </a:r>
          </a:p>
          <a:p>
            <a:pPr algn="just"/>
            <a:r>
              <a:rPr lang="en-US" dirty="0" err="1" smtClean="0"/>
              <a:t>Dolazak</a:t>
            </a:r>
            <a:r>
              <a:rPr lang="en-US" dirty="0" smtClean="0"/>
              <a:t> </a:t>
            </a:r>
            <a:r>
              <a:rPr lang="en-US" dirty="0" err="1" smtClean="0"/>
              <a:t>na</a:t>
            </a:r>
            <a:r>
              <a:rPr lang="en-US" dirty="0" smtClean="0"/>
              <a:t> </a:t>
            </a:r>
            <a:r>
              <a:rPr lang="en-US" dirty="0" err="1" smtClean="0"/>
              <a:t>svijet</a:t>
            </a:r>
            <a:r>
              <a:rPr lang="en-US" dirty="0" smtClean="0"/>
              <a:t> </a:t>
            </a:r>
            <a:r>
              <a:rPr lang="en-US" dirty="0" err="1" smtClean="0"/>
              <a:t>drugog</a:t>
            </a:r>
            <a:r>
              <a:rPr lang="en-US" dirty="0" smtClean="0"/>
              <a:t>/</a:t>
            </a:r>
            <a:r>
              <a:rPr lang="en-US" dirty="0" err="1" smtClean="0"/>
              <a:t>trećeg</a:t>
            </a:r>
            <a:r>
              <a:rPr lang="en-US" dirty="0" smtClean="0"/>
              <a:t> </a:t>
            </a:r>
            <a:r>
              <a:rPr lang="en-US" dirty="0" err="1" smtClean="0"/>
              <a:t>djeteta</a:t>
            </a:r>
            <a:r>
              <a:rPr lang="en-US" dirty="0" smtClean="0"/>
              <a:t> - </a:t>
            </a:r>
            <a:r>
              <a:rPr lang="en-US" dirty="0" err="1" smtClean="0"/>
              <a:t>prilagođavanje</a:t>
            </a: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PRKO</a:t>
            </a:r>
            <a:r>
              <a:rPr lang="sr-Latn-CS" dirty="0" smtClean="0"/>
              <a:t>ŠENJE</a:t>
            </a:r>
            <a:endParaRPr lang="en-US" dirty="0"/>
          </a:p>
        </p:txBody>
      </p:sp>
      <p:sp>
        <p:nvSpPr>
          <p:cNvPr id="3" name="Content Placeholder 2"/>
          <p:cNvSpPr>
            <a:spLocks noGrp="1"/>
          </p:cNvSpPr>
          <p:nvPr>
            <p:ph idx="1"/>
          </p:nvPr>
        </p:nvSpPr>
        <p:spPr/>
        <p:txBody>
          <a:bodyPr/>
          <a:lstStyle/>
          <a:p>
            <a:pPr algn="just"/>
            <a:r>
              <a:rPr lang="sr-Latn-CS" dirty="0" smtClean="0"/>
              <a:t>“Neću”-ovaj izraz prkošenja se javlja na jako malom uzrastu, ali već oko druge godine moguće je detetu objasniti šta može da odbije i da kaže “neću” (npr.igranje nekih igara), oko čega može da se pregovara (npr.šta će obući), a šta apsolutno ne može da odbije, odnosno oko čega nema pregovora (npr.ljekovi).</a:t>
            </a:r>
          </a:p>
          <a:p>
            <a:pPr algn="just"/>
            <a:r>
              <a:rPr lang="sr-Latn-CS" dirty="0" smtClean="0"/>
              <a:t>I vi imate pravo da kažete “neću”; poželjno je da objasnite svoj odgovor.</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tr.jpg"/>
          <p:cNvPicPr>
            <a:picLocks noChangeAspect="1"/>
          </p:cNvPicPr>
          <p:nvPr/>
        </p:nvPicPr>
        <p:blipFill>
          <a:blip r:embed="rId2"/>
          <a:stretch>
            <a:fillRect/>
          </a:stretch>
        </p:blipFill>
        <p:spPr>
          <a:xfrm>
            <a:off x="5072066" y="571480"/>
            <a:ext cx="2857500" cy="1600200"/>
          </a:xfrm>
          <a:prstGeom prst="rect">
            <a:avLst/>
          </a:prstGeom>
          <a:ln>
            <a:noFill/>
          </a:ln>
          <a:effectLst>
            <a:softEdge rad="112500"/>
          </a:effectLst>
        </p:spPr>
      </p:pic>
      <p:sp>
        <p:nvSpPr>
          <p:cNvPr id="2" name="Title 1"/>
          <p:cNvSpPr>
            <a:spLocks noGrp="1"/>
          </p:cNvSpPr>
          <p:nvPr>
            <p:ph type="title"/>
          </p:nvPr>
        </p:nvSpPr>
        <p:spPr/>
        <p:txBody>
          <a:bodyPr/>
          <a:lstStyle/>
          <a:p>
            <a:r>
              <a:rPr lang="sr-Latn-CS" dirty="0" smtClean="0"/>
              <a:t>NAPADI BIJESA</a:t>
            </a:r>
            <a:endParaRPr lang="en-US" dirty="0"/>
          </a:p>
        </p:txBody>
      </p:sp>
      <p:sp>
        <p:nvSpPr>
          <p:cNvPr id="3" name="Content Placeholder 2"/>
          <p:cNvSpPr>
            <a:spLocks noGrp="1"/>
          </p:cNvSpPr>
          <p:nvPr>
            <p:ph idx="1"/>
          </p:nvPr>
        </p:nvSpPr>
        <p:spPr/>
        <p:txBody>
          <a:bodyPr/>
          <a:lstStyle/>
          <a:p>
            <a:pPr algn="just"/>
            <a:r>
              <a:rPr lang="sr-Latn-CS" sz="2000" dirty="0" smtClean="0"/>
              <a:t>Jedno od rješenja je </a:t>
            </a:r>
            <a:r>
              <a:rPr lang="sr-Latn-CS" sz="2000" b="1" dirty="0" smtClean="0"/>
              <a:t>ignorisanje. </a:t>
            </a:r>
            <a:r>
              <a:rPr lang="sr-Latn-CS" sz="2000" dirty="0" smtClean="0"/>
              <a:t>Napadima bijesa dijete želi da postigne neki cilj, ponavljaju se zato  što ono testira naše granice ili zato što je otkrilo da je vrištanje, plakanje, bacanje na pod način da dobije ono što želi. </a:t>
            </a:r>
          </a:p>
          <a:p>
            <a:pPr algn="just"/>
            <a:r>
              <a:rPr lang="sr-Latn-CS" sz="2000" dirty="0" smtClean="0"/>
              <a:t>Preusmjerite pažnju (promenite temu, nadjite zabavniji način da završite zadatak..)</a:t>
            </a:r>
          </a:p>
          <a:p>
            <a:pPr algn="just"/>
            <a:r>
              <a:rPr lang="sr-Latn-CS" sz="2000" dirty="0" smtClean="0"/>
              <a:t>Davanjem nagrade, ili burnom reakcijom održavate ovo ponašanje.</a:t>
            </a:r>
          </a:p>
          <a:p>
            <a:pPr algn="just"/>
            <a:r>
              <a:rPr lang="sr-Latn-CS" sz="2000" dirty="0" smtClean="0">
                <a:ea typeface="Times New Roman"/>
              </a:rPr>
              <a:t>I</a:t>
            </a:r>
            <a:r>
              <a:rPr lang="en-US" sz="2000" dirty="0" err="1" smtClean="0">
                <a:ea typeface="Times New Roman"/>
              </a:rPr>
              <a:t>zboriti</a:t>
            </a:r>
            <a:r>
              <a:rPr lang="en-US" sz="2000" dirty="0" smtClean="0">
                <a:ea typeface="Times New Roman"/>
              </a:rPr>
              <a:t> se </a:t>
            </a:r>
            <a:r>
              <a:rPr lang="en-US" sz="2000" dirty="0" err="1" smtClean="0">
                <a:ea typeface="Times New Roman"/>
              </a:rPr>
              <a:t>sa</a:t>
            </a:r>
            <a:r>
              <a:rPr lang="en-US" sz="2000" dirty="0" smtClean="0">
                <a:ea typeface="Times New Roman"/>
              </a:rPr>
              <a:t> </a:t>
            </a:r>
            <a:r>
              <a:rPr lang="en-US" sz="2000" dirty="0" err="1" smtClean="0">
                <a:ea typeface="Times New Roman"/>
              </a:rPr>
              <a:t>dečijom</a:t>
            </a:r>
            <a:r>
              <a:rPr lang="en-US" sz="2000" dirty="0" smtClean="0">
                <a:ea typeface="Times New Roman"/>
              </a:rPr>
              <a:t> </a:t>
            </a:r>
            <a:r>
              <a:rPr lang="en-US" sz="2000" dirty="0" err="1" smtClean="0">
                <a:ea typeface="Times New Roman"/>
              </a:rPr>
              <a:t>ljutnjom</a:t>
            </a:r>
            <a:r>
              <a:rPr lang="en-US" sz="2000" dirty="0" smtClean="0">
                <a:ea typeface="Times New Roman"/>
              </a:rPr>
              <a:t> </a:t>
            </a:r>
            <a:r>
              <a:rPr lang="en-US" sz="2000" dirty="0" err="1" smtClean="0">
                <a:ea typeface="Times New Roman"/>
              </a:rPr>
              <a:t>može</a:t>
            </a:r>
            <a:r>
              <a:rPr lang="en-US" sz="2000" dirty="0" smtClean="0">
                <a:ea typeface="Times New Roman"/>
              </a:rPr>
              <a:t> </a:t>
            </a:r>
            <a:r>
              <a:rPr lang="en-US" sz="2000" dirty="0" err="1" smtClean="0">
                <a:ea typeface="Times New Roman"/>
              </a:rPr>
              <a:t>biti</a:t>
            </a:r>
            <a:r>
              <a:rPr lang="en-US" sz="2000" dirty="0" smtClean="0">
                <a:ea typeface="Times New Roman"/>
              </a:rPr>
              <a:t> </a:t>
            </a:r>
            <a:r>
              <a:rPr lang="en-US" sz="2000" dirty="0" err="1" smtClean="0">
                <a:ea typeface="Times New Roman"/>
              </a:rPr>
              <a:t>zbunjujuće</a:t>
            </a:r>
            <a:r>
              <a:rPr lang="en-US" sz="2000" dirty="0" smtClean="0">
                <a:ea typeface="Times New Roman"/>
              </a:rPr>
              <a:t>, </a:t>
            </a:r>
            <a:r>
              <a:rPr lang="en-US" sz="2000" dirty="0" err="1" smtClean="0">
                <a:ea typeface="Times New Roman"/>
              </a:rPr>
              <a:t>iscrpljujuće</a:t>
            </a:r>
            <a:r>
              <a:rPr lang="en-US" sz="2000" dirty="0" smtClean="0">
                <a:ea typeface="Times New Roman"/>
              </a:rPr>
              <a:t> </a:t>
            </a:r>
            <a:r>
              <a:rPr lang="en-US" sz="2000" dirty="0" err="1" smtClean="0">
                <a:ea typeface="Times New Roman"/>
              </a:rPr>
              <a:t>i</a:t>
            </a:r>
            <a:r>
              <a:rPr lang="en-US" sz="2000" dirty="0" smtClean="0">
                <a:ea typeface="Times New Roman"/>
              </a:rPr>
              <a:t> </a:t>
            </a:r>
            <a:r>
              <a:rPr lang="en-US" sz="2000" dirty="0" err="1" smtClean="0">
                <a:ea typeface="Times New Roman"/>
              </a:rPr>
              <a:t>zabrinjavajuće</a:t>
            </a:r>
            <a:r>
              <a:rPr lang="en-US" sz="2000" dirty="0" smtClean="0">
                <a:ea typeface="Times New Roman"/>
              </a:rPr>
              <a:t> </a:t>
            </a:r>
            <a:r>
              <a:rPr lang="en-US" sz="2000" dirty="0" err="1" smtClean="0">
                <a:ea typeface="Times New Roman"/>
              </a:rPr>
              <a:t>po</a:t>
            </a:r>
            <a:r>
              <a:rPr lang="en-US" sz="2000" dirty="0" smtClean="0">
                <a:ea typeface="Times New Roman"/>
              </a:rPr>
              <a:t> </a:t>
            </a:r>
            <a:r>
              <a:rPr lang="en-US" sz="2000" dirty="0" err="1" smtClean="0">
                <a:ea typeface="Times New Roman"/>
              </a:rPr>
              <a:t>odrasle</a:t>
            </a:r>
            <a:r>
              <a:rPr lang="en-US" sz="2000" dirty="0" smtClean="0">
                <a:ea typeface="Times New Roman"/>
              </a:rPr>
              <a:t>. U </a:t>
            </a:r>
            <a:r>
              <a:rPr lang="en-US" sz="2000" dirty="0" err="1" smtClean="0">
                <a:ea typeface="Times New Roman"/>
              </a:rPr>
              <a:t>stvari</a:t>
            </a:r>
            <a:r>
              <a:rPr lang="en-US" sz="2000" dirty="0" smtClean="0">
                <a:ea typeface="Times New Roman"/>
              </a:rPr>
              <a:t>, </a:t>
            </a:r>
            <a:r>
              <a:rPr lang="en-US" sz="2000" dirty="0" err="1" smtClean="0">
                <a:ea typeface="Times New Roman"/>
              </a:rPr>
              <a:t>jedni</a:t>
            </a:r>
            <a:r>
              <a:rPr lang="en-US" sz="2000" dirty="0" smtClean="0">
                <a:ea typeface="Times New Roman"/>
              </a:rPr>
              <a:t> </a:t>
            </a:r>
            <a:r>
              <a:rPr lang="en-US" sz="2000" dirty="0" err="1" smtClean="0">
                <a:ea typeface="Times New Roman"/>
              </a:rPr>
              <a:t>od</a:t>
            </a:r>
            <a:r>
              <a:rPr lang="en-US" sz="2000" dirty="0" smtClean="0">
                <a:ea typeface="Times New Roman"/>
              </a:rPr>
              <a:t> </a:t>
            </a:r>
            <a:r>
              <a:rPr lang="en-US" sz="2000" dirty="0" err="1" smtClean="0">
                <a:ea typeface="Times New Roman"/>
              </a:rPr>
              <a:t>glavnih</a:t>
            </a:r>
            <a:r>
              <a:rPr lang="en-US" sz="2000" dirty="0" smtClean="0">
                <a:ea typeface="Times New Roman"/>
              </a:rPr>
              <a:t> </a:t>
            </a:r>
            <a:r>
              <a:rPr lang="en-US" sz="2000" dirty="0" err="1" smtClean="0">
                <a:ea typeface="Times New Roman"/>
              </a:rPr>
              <a:t>problema</a:t>
            </a:r>
            <a:r>
              <a:rPr lang="en-US" sz="2000" dirty="0" smtClean="0">
                <a:ea typeface="Times New Roman"/>
              </a:rPr>
              <a:t> </a:t>
            </a:r>
            <a:r>
              <a:rPr lang="en-US" sz="2000" dirty="0" err="1" smtClean="0">
                <a:ea typeface="Times New Roman"/>
              </a:rPr>
              <a:t>pri</a:t>
            </a:r>
            <a:r>
              <a:rPr lang="en-US" sz="2000" dirty="0" smtClean="0">
                <a:ea typeface="Times New Roman"/>
              </a:rPr>
              <a:t> </a:t>
            </a:r>
            <a:r>
              <a:rPr lang="en-US" sz="2000" dirty="0" err="1" smtClean="0">
                <a:ea typeface="Times New Roman"/>
              </a:rPr>
              <a:t>izlasku</a:t>
            </a:r>
            <a:r>
              <a:rPr lang="en-US" sz="2000" dirty="0" smtClean="0">
                <a:ea typeface="Times New Roman"/>
              </a:rPr>
              <a:t> </a:t>
            </a:r>
            <a:r>
              <a:rPr lang="en-US" sz="2000" dirty="0" err="1" smtClean="0">
                <a:ea typeface="Times New Roman"/>
              </a:rPr>
              <a:t>na</a:t>
            </a:r>
            <a:r>
              <a:rPr lang="en-US" sz="2000" dirty="0" smtClean="0">
                <a:ea typeface="Times New Roman"/>
              </a:rPr>
              <a:t> </a:t>
            </a:r>
            <a:r>
              <a:rPr lang="en-US" sz="2000" dirty="0" err="1" smtClean="0">
                <a:ea typeface="Times New Roman"/>
              </a:rPr>
              <a:t>kraj</a:t>
            </a:r>
            <a:r>
              <a:rPr lang="en-US" sz="2000" dirty="0" smtClean="0">
                <a:ea typeface="Times New Roman"/>
              </a:rPr>
              <a:t> </a:t>
            </a:r>
            <a:r>
              <a:rPr lang="en-US" sz="2000" dirty="0" err="1" smtClean="0">
                <a:ea typeface="Times New Roman"/>
              </a:rPr>
              <a:t>sa</a:t>
            </a:r>
            <a:r>
              <a:rPr lang="en-US" sz="2000" dirty="0" smtClean="0">
                <a:ea typeface="Times New Roman"/>
              </a:rPr>
              <a:t> </a:t>
            </a:r>
            <a:r>
              <a:rPr lang="en-US" sz="2000" dirty="0" err="1" smtClean="0">
                <a:ea typeface="Times New Roman"/>
              </a:rPr>
              <a:t>dečijom</a:t>
            </a:r>
            <a:r>
              <a:rPr lang="en-US" sz="2000" dirty="0" smtClean="0">
                <a:ea typeface="Times New Roman"/>
              </a:rPr>
              <a:t> </a:t>
            </a:r>
            <a:r>
              <a:rPr lang="en-US" sz="2000" dirty="0" err="1" smtClean="0">
                <a:ea typeface="Times New Roman"/>
              </a:rPr>
              <a:t>ljutnjom</a:t>
            </a:r>
            <a:r>
              <a:rPr lang="en-US" sz="2000" dirty="0" smtClean="0">
                <a:ea typeface="Times New Roman"/>
              </a:rPr>
              <a:t> </a:t>
            </a:r>
            <a:r>
              <a:rPr lang="en-US" sz="2000" dirty="0" err="1" smtClean="0">
                <a:ea typeface="Times New Roman"/>
              </a:rPr>
              <a:t>su</a:t>
            </a:r>
            <a:r>
              <a:rPr lang="en-US" sz="2000" dirty="0" smtClean="0">
                <a:ea typeface="Times New Roman"/>
              </a:rPr>
              <a:t> </a:t>
            </a:r>
            <a:r>
              <a:rPr lang="en-US" sz="2000" b="1" dirty="0" err="1" smtClean="0">
                <a:ea typeface="Times New Roman"/>
              </a:rPr>
              <a:t>ljutita</a:t>
            </a:r>
            <a:r>
              <a:rPr lang="en-US" sz="2000" b="1" dirty="0" smtClean="0">
                <a:ea typeface="Times New Roman"/>
              </a:rPr>
              <a:t> </a:t>
            </a:r>
            <a:r>
              <a:rPr lang="en-US" sz="2000" b="1" dirty="0" err="1" smtClean="0">
                <a:ea typeface="Times New Roman"/>
              </a:rPr>
              <a:t>osećanja</a:t>
            </a:r>
            <a:r>
              <a:rPr lang="en-US" sz="2000" b="1" dirty="0" smtClean="0">
                <a:ea typeface="Times New Roman"/>
              </a:rPr>
              <a:t> </a:t>
            </a:r>
            <a:r>
              <a:rPr lang="en-US" sz="2000" b="1" dirty="0" err="1" smtClean="0">
                <a:ea typeface="Times New Roman"/>
              </a:rPr>
              <a:t>koja</a:t>
            </a:r>
            <a:r>
              <a:rPr lang="en-US" sz="2000" b="1" dirty="0" smtClean="0">
                <a:ea typeface="Times New Roman"/>
              </a:rPr>
              <a:t> </a:t>
            </a:r>
            <a:r>
              <a:rPr lang="en-US" sz="2000" b="1" dirty="0" err="1" smtClean="0">
                <a:ea typeface="Times New Roman"/>
              </a:rPr>
              <a:t>su</a:t>
            </a:r>
            <a:r>
              <a:rPr lang="en-US" sz="2000" b="1" dirty="0" smtClean="0">
                <a:ea typeface="Times New Roman"/>
              </a:rPr>
              <a:t> </a:t>
            </a:r>
            <a:r>
              <a:rPr lang="en-US" sz="2000" b="1" dirty="0" err="1" smtClean="0">
                <a:ea typeface="Times New Roman"/>
              </a:rPr>
              <a:t>često</a:t>
            </a:r>
            <a:r>
              <a:rPr lang="en-US" sz="2000" b="1" dirty="0" smtClean="0">
                <a:ea typeface="Times New Roman"/>
              </a:rPr>
              <a:t> </a:t>
            </a:r>
            <a:r>
              <a:rPr lang="en-US" sz="2000" b="1" dirty="0" err="1" smtClean="0">
                <a:ea typeface="Times New Roman"/>
              </a:rPr>
              <a:t>pobuđena</a:t>
            </a:r>
            <a:r>
              <a:rPr lang="en-US" sz="2000" b="1" dirty="0" smtClean="0">
                <a:ea typeface="Times New Roman"/>
              </a:rPr>
              <a:t> u </a:t>
            </a:r>
            <a:r>
              <a:rPr lang="en-US" sz="2000" b="1" dirty="0" err="1" smtClean="0">
                <a:ea typeface="Times New Roman"/>
              </a:rPr>
              <a:t>roditeljima</a:t>
            </a:r>
            <a:r>
              <a:rPr lang="en-US" sz="2000" b="1" dirty="0" smtClean="0">
                <a:ea typeface="Times New Roman"/>
              </a:rPr>
              <a:t>. </a:t>
            </a:r>
            <a:endParaRPr lang="sr-Latn-CS" sz="2000" dirty="0" smtClean="0"/>
          </a:p>
          <a:p>
            <a:pPr algn="just"/>
            <a:r>
              <a:rPr lang="sr-Latn-CS" sz="2000" dirty="0" smtClean="0"/>
              <a:t>Nakon što se dijete smiri objasnite zašto njegovo ponašanje nije dobro. Bez obzira na uzrast djeteta potrebno je objasniti.</a:t>
            </a:r>
          </a:p>
          <a:p>
            <a:pPr algn="just"/>
            <a:r>
              <a:rPr lang="sr-Latn-CS" sz="2000" dirty="0" smtClean="0"/>
              <a:t>NE PRIMJEĆUJEM PONAŠANJA KOJA NE ŽELIM, POHVALJUJEM ONA KOJA ŽELIM!</a:t>
            </a:r>
          </a:p>
          <a:p>
            <a:pPr algn="just"/>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dirty="0" smtClean="0"/>
              <a:t>PRENEMAGANJE</a:t>
            </a:r>
            <a:endParaRPr lang="en-US" dirty="0"/>
          </a:p>
        </p:txBody>
      </p:sp>
      <p:sp>
        <p:nvSpPr>
          <p:cNvPr id="3" name="Content Placeholder 2"/>
          <p:cNvSpPr>
            <a:spLocks noGrp="1"/>
          </p:cNvSpPr>
          <p:nvPr>
            <p:ph idx="1"/>
          </p:nvPr>
        </p:nvSpPr>
        <p:spPr/>
        <p:txBody>
          <a:bodyPr/>
          <a:lstStyle/>
          <a:p>
            <a:pPr algn="just"/>
            <a:r>
              <a:rPr lang="en-US" sz="2400" dirty="0" err="1" smtClean="0"/>
              <a:t>Prenemaganje</a:t>
            </a:r>
            <a:r>
              <a:rPr lang="en-US" sz="2400" dirty="0" smtClean="0"/>
              <a:t> </a:t>
            </a:r>
            <a:r>
              <a:rPr lang="en-US" sz="2400" dirty="0" err="1" smtClean="0"/>
              <a:t>kod</a:t>
            </a:r>
            <a:r>
              <a:rPr lang="en-US" sz="2400" dirty="0" smtClean="0"/>
              <a:t> </a:t>
            </a:r>
            <a:r>
              <a:rPr lang="en-US" sz="2400" dirty="0" err="1" smtClean="0"/>
              <a:t>svakog</a:t>
            </a:r>
            <a:r>
              <a:rPr lang="en-US" sz="2400" dirty="0" smtClean="0"/>
              <a:t> (</a:t>
            </a:r>
            <a:r>
              <a:rPr lang="en-US" sz="2400" dirty="0" err="1" smtClean="0"/>
              <a:t>ili</a:t>
            </a:r>
            <a:r>
              <a:rPr lang="en-US" sz="2400" dirty="0" smtClean="0"/>
              <a:t> </a:t>
            </a:r>
            <a:r>
              <a:rPr lang="en-US" sz="2400" dirty="0" err="1" smtClean="0"/>
              <a:t>skoro</a:t>
            </a:r>
            <a:r>
              <a:rPr lang="en-US" sz="2400" dirty="0" smtClean="0"/>
              <a:t> </a:t>
            </a:r>
            <a:r>
              <a:rPr lang="en-US" sz="2400" dirty="0" err="1" smtClean="0"/>
              <a:t>svakog</a:t>
            </a:r>
            <a:r>
              <a:rPr lang="en-US" sz="2400" dirty="0" smtClean="0"/>
              <a:t>) d</a:t>
            </a:r>
            <a:r>
              <a:rPr lang="sr-Latn-CS" sz="2400" dirty="0" smtClean="0"/>
              <a:t>j</a:t>
            </a:r>
            <a:r>
              <a:rPr lang="en-US" sz="2400" dirty="0" err="1" smtClean="0"/>
              <a:t>eteta</a:t>
            </a:r>
            <a:r>
              <a:rPr lang="en-US" sz="2400" dirty="0" smtClean="0"/>
              <a:t> je </a:t>
            </a:r>
            <a:r>
              <a:rPr lang="en-US" sz="2400" dirty="0" err="1" smtClean="0"/>
              <a:t>normalna</a:t>
            </a:r>
            <a:r>
              <a:rPr lang="en-US" sz="2400" dirty="0" smtClean="0"/>
              <a:t> </a:t>
            </a:r>
            <a:r>
              <a:rPr lang="en-US" sz="2400" dirty="0" err="1" smtClean="0"/>
              <a:t>pojava</a:t>
            </a:r>
            <a:r>
              <a:rPr lang="en-US" sz="2400" dirty="0" smtClean="0"/>
              <a:t>. U </a:t>
            </a:r>
            <a:r>
              <a:rPr lang="en-US" sz="2400" dirty="0" err="1" smtClean="0"/>
              <a:t>mnogim</a:t>
            </a:r>
            <a:r>
              <a:rPr lang="en-US" sz="2400" dirty="0" smtClean="0"/>
              <a:t> </a:t>
            </a:r>
            <a:r>
              <a:rPr lang="en-US" sz="2400" dirty="0" err="1" smtClean="0"/>
              <a:t>situacijama</a:t>
            </a:r>
            <a:r>
              <a:rPr lang="en-US" sz="2400" dirty="0" smtClean="0"/>
              <a:t> </a:t>
            </a:r>
            <a:r>
              <a:rPr lang="en-US" sz="2400" dirty="0" err="1" smtClean="0"/>
              <a:t>kako</a:t>
            </a:r>
            <a:r>
              <a:rPr lang="en-US" sz="2400" dirty="0" smtClean="0"/>
              <a:t> se </a:t>
            </a:r>
            <a:r>
              <a:rPr lang="en-US" sz="2400" dirty="0" err="1" smtClean="0"/>
              <a:t>pojavilo</a:t>
            </a:r>
            <a:r>
              <a:rPr lang="en-US" sz="2400" dirty="0" smtClean="0"/>
              <a:t>, </a:t>
            </a:r>
            <a:r>
              <a:rPr lang="en-US" sz="2400" dirty="0" err="1" smtClean="0"/>
              <a:t>tako</a:t>
            </a:r>
            <a:r>
              <a:rPr lang="en-US" sz="2400" dirty="0" smtClean="0"/>
              <a:t> </a:t>
            </a:r>
            <a:r>
              <a:rPr lang="en-US" sz="2400" dirty="0" err="1" smtClean="0"/>
              <a:t>vremenom</a:t>
            </a:r>
            <a:r>
              <a:rPr lang="en-US" sz="2400" dirty="0" smtClean="0"/>
              <a:t> </a:t>
            </a:r>
            <a:r>
              <a:rPr lang="en-US" sz="2400" dirty="0" err="1" smtClean="0"/>
              <a:t>i</a:t>
            </a:r>
            <a:r>
              <a:rPr lang="en-US" sz="2400" dirty="0" smtClean="0"/>
              <a:t> </a:t>
            </a:r>
            <a:r>
              <a:rPr lang="en-US" sz="2400" dirty="0" err="1" smtClean="0"/>
              <a:t>nestane</a:t>
            </a:r>
            <a:r>
              <a:rPr lang="en-US" sz="2400" dirty="0" smtClean="0"/>
              <a:t>. </a:t>
            </a:r>
            <a:r>
              <a:rPr lang="en-US" sz="2400" dirty="0" err="1" smtClean="0"/>
              <a:t>Međutim</a:t>
            </a:r>
            <a:r>
              <a:rPr lang="en-US" sz="2400" dirty="0" smtClean="0"/>
              <a:t>, </a:t>
            </a:r>
            <a:r>
              <a:rPr lang="en-US" sz="2400" dirty="0" err="1" smtClean="0"/>
              <a:t>postoje</a:t>
            </a:r>
            <a:r>
              <a:rPr lang="en-US" sz="2400" dirty="0" smtClean="0"/>
              <a:t> d</a:t>
            </a:r>
            <a:r>
              <a:rPr lang="sr-Latn-CS" sz="2400" dirty="0" smtClean="0"/>
              <a:t>j</a:t>
            </a:r>
            <a:r>
              <a:rPr lang="en-US" sz="2400" dirty="0" err="1" smtClean="0"/>
              <a:t>eca</a:t>
            </a:r>
            <a:r>
              <a:rPr lang="en-US" sz="2400" dirty="0" smtClean="0"/>
              <a:t> </a:t>
            </a:r>
            <a:r>
              <a:rPr lang="en-US" sz="2400" dirty="0" err="1" smtClean="0"/>
              <a:t>koja</a:t>
            </a:r>
            <a:r>
              <a:rPr lang="en-US" sz="2400" dirty="0" smtClean="0"/>
              <a:t> to </a:t>
            </a:r>
            <a:r>
              <a:rPr lang="en-US" sz="2400" dirty="0" err="1" smtClean="0"/>
              <a:t>biraju</a:t>
            </a:r>
            <a:r>
              <a:rPr lang="en-US" sz="2400" dirty="0" smtClean="0"/>
              <a:t> </a:t>
            </a:r>
            <a:r>
              <a:rPr lang="en-US" sz="2400" dirty="0" err="1" smtClean="0"/>
              <a:t>kao</a:t>
            </a:r>
            <a:r>
              <a:rPr lang="en-US" sz="2400" dirty="0" smtClean="0"/>
              <a:t> </a:t>
            </a:r>
            <a:r>
              <a:rPr lang="en-US" sz="2400" dirty="0" err="1" smtClean="0"/>
              <a:t>svakodnevni</a:t>
            </a:r>
            <a:r>
              <a:rPr lang="en-US" sz="2400" dirty="0" smtClean="0"/>
              <a:t> </a:t>
            </a:r>
            <a:r>
              <a:rPr lang="en-US" sz="2400" dirty="0" err="1" smtClean="0"/>
              <a:t>vid</a:t>
            </a:r>
            <a:r>
              <a:rPr lang="en-US" sz="2400" dirty="0" smtClean="0"/>
              <a:t> </a:t>
            </a:r>
            <a:r>
              <a:rPr lang="en-US" sz="2400" dirty="0" err="1" smtClean="0"/>
              <a:t>komunikacije</a:t>
            </a:r>
            <a:r>
              <a:rPr lang="en-US" sz="2400" dirty="0" smtClean="0"/>
              <a:t> </a:t>
            </a:r>
            <a:r>
              <a:rPr lang="en-US" sz="2400" dirty="0" err="1" smtClean="0"/>
              <a:t>sa</a:t>
            </a:r>
            <a:r>
              <a:rPr lang="en-US" sz="2400" dirty="0" smtClean="0"/>
              <a:t> </a:t>
            </a:r>
            <a:r>
              <a:rPr lang="en-US" sz="2400" dirty="0" err="1" smtClean="0"/>
              <a:t>roditeljima</a:t>
            </a:r>
            <a:r>
              <a:rPr lang="en-US" sz="2400" dirty="0" smtClean="0"/>
              <a:t>.</a:t>
            </a:r>
            <a:endParaRPr lang="sr-Latn-CS" sz="2400" dirty="0" smtClean="0"/>
          </a:p>
          <a:p>
            <a:pPr algn="just"/>
            <a:r>
              <a:rPr lang="en-US" sz="2400" dirty="0" err="1" smtClean="0"/>
              <a:t>Prenemaganjem</a:t>
            </a:r>
            <a:r>
              <a:rPr lang="en-US" sz="2400" dirty="0" smtClean="0"/>
              <a:t> </a:t>
            </a:r>
            <a:r>
              <a:rPr lang="en-US" sz="2400" dirty="0" err="1" smtClean="0"/>
              <a:t>i</a:t>
            </a:r>
            <a:r>
              <a:rPr lang="en-US" sz="2400" dirty="0" smtClean="0"/>
              <a:t> </a:t>
            </a:r>
            <a:r>
              <a:rPr lang="en-US" sz="2400" dirty="0" err="1" smtClean="0"/>
              <a:t>kukanjem</a:t>
            </a:r>
            <a:r>
              <a:rPr lang="en-US" sz="2400" dirty="0" smtClean="0"/>
              <a:t> d</a:t>
            </a:r>
            <a:r>
              <a:rPr lang="sr-Latn-CS" sz="2400" dirty="0" smtClean="0"/>
              <a:t>j</a:t>
            </a:r>
            <a:r>
              <a:rPr lang="en-US" sz="2400" dirty="0" err="1" smtClean="0"/>
              <a:t>eca</a:t>
            </a:r>
            <a:r>
              <a:rPr lang="en-US" sz="2400" dirty="0" smtClean="0"/>
              <a:t> </a:t>
            </a:r>
            <a:r>
              <a:rPr lang="en-US" sz="2400" dirty="0" err="1" smtClean="0"/>
              <a:t>nesv</a:t>
            </a:r>
            <a:r>
              <a:rPr lang="sr-Latn-CS" sz="2400" dirty="0" smtClean="0"/>
              <a:t>j</a:t>
            </a:r>
            <a:r>
              <a:rPr lang="en-US" sz="2400" dirty="0" err="1" smtClean="0"/>
              <a:t>esno</a:t>
            </a:r>
            <a:r>
              <a:rPr lang="en-US" sz="2400" dirty="0" smtClean="0"/>
              <a:t> </a:t>
            </a:r>
            <a:r>
              <a:rPr lang="en-US" sz="2400" dirty="0" err="1" smtClean="0"/>
              <a:t>žele</a:t>
            </a:r>
            <a:r>
              <a:rPr lang="en-US" sz="2400" dirty="0" smtClean="0"/>
              <a:t> </a:t>
            </a:r>
            <a:r>
              <a:rPr lang="en-US" sz="2400" dirty="0" err="1" smtClean="0"/>
              <a:t>da</a:t>
            </a:r>
            <a:r>
              <a:rPr lang="en-US" sz="2400" dirty="0" smtClean="0"/>
              <a:t> </a:t>
            </a:r>
            <a:r>
              <a:rPr lang="en-US" sz="2400" dirty="0" err="1" smtClean="0"/>
              <a:t>privuku</a:t>
            </a:r>
            <a:r>
              <a:rPr lang="en-US" sz="2400" dirty="0" smtClean="0"/>
              <a:t> </a:t>
            </a:r>
            <a:r>
              <a:rPr lang="en-US" sz="2400" dirty="0" err="1" smtClean="0"/>
              <a:t>roditeljsku</a:t>
            </a:r>
            <a:r>
              <a:rPr lang="en-US" sz="2400" dirty="0" smtClean="0"/>
              <a:t> </a:t>
            </a:r>
            <a:r>
              <a:rPr lang="en-US" sz="2400" dirty="0" err="1" smtClean="0"/>
              <a:t>pažnju</a:t>
            </a:r>
            <a:r>
              <a:rPr lang="en-US" sz="2400" dirty="0" smtClean="0"/>
              <a:t>. </a:t>
            </a:r>
            <a:r>
              <a:rPr lang="en-US" sz="2400" dirty="0" err="1" smtClean="0"/>
              <a:t>Kako</a:t>
            </a:r>
            <a:r>
              <a:rPr lang="en-US" sz="2400" dirty="0" smtClean="0"/>
              <a:t> bi </a:t>
            </a:r>
            <a:r>
              <a:rPr lang="en-US" sz="2400" dirty="0" err="1" smtClean="0"/>
              <a:t>ostvarili</a:t>
            </a:r>
            <a:r>
              <a:rPr lang="en-US" sz="2400" dirty="0" smtClean="0"/>
              <a:t> </a:t>
            </a:r>
            <a:r>
              <a:rPr lang="en-US" sz="2400" dirty="0" err="1" smtClean="0"/>
              <a:t>svoj</a:t>
            </a:r>
            <a:r>
              <a:rPr lang="en-US" sz="2400" dirty="0" smtClean="0"/>
              <a:t> </a:t>
            </a:r>
            <a:r>
              <a:rPr lang="en-US" sz="2400" dirty="0" err="1" smtClean="0"/>
              <a:t>cilj</a:t>
            </a:r>
            <a:r>
              <a:rPr lang="en-US" sz="2400" dirty="0" smtClean="0"/>
              <a:t> (</a:t>
            </a:r>
            <a:r>
              <a:rPr lang="en-US" sz="2400" dirty="0" err="1" smtClean="0"/>
              <a:t>koji</a:t>
            </a:r>
            <a:r>
              <a:rPr lang="en-US" sz="2400" dirty="0" smtClean="0"/>
              <a:t> je </a:t>
            </a:r>
            <a:r>
              <a:rPr lang="en-US" sz="2400" dirty="0" err="1" smtClean="0"/>
              <a:t>nesv</a:t>
            </a:r>
            <a:r>
              <a:rPr lang="sr-Latn-CS" sz="2400" dirty="0" smtClean="0"/>
              <a:t>j</a:t>
            </a:r>
            <a:r>
              <a:rPr lang="en-US" sz="2400" dirty="0" err="1" smtClean="0"/>
              <a:t>estan</a:t>
            </a:r>
            <a:r>
              <a:rPr lang="en-US" sz="2400" dirty="0" smtClean="0"/>
              <a:t> </a:t>
            </a:r>
            <a:r>
              <a:rPr lang="en-US" sz="2400" dirty="0" err="1" smtClean="0"/>
              <a:t>i</a:t>
            </a:r>
            <a:r>
              <a:rPr lang="en-US" sz="2400" dirty="0" smtClean="0"/>
              <a:t> to je </a:t>
            </a:r>
            <a:r>
              <a:rPr lang="en-US" sz="2400" dirty="0" err="1" smtClean="0"/>
              <a:t>jako</a:t>
            </a:r>
            <a:r>
              <a:rPr lang="en-US" sz="2400" dirty="0" smtClean="0"/>
              <a:t> </a:t>
            </a:r>
            <a:r>
              <a:rPr lang="en-US" sz="2400" dirty="0" err="1" smtClean="0"/>
              <a:t>važno</a:t>
            </a:r>
            <a:r>
              <a:rPr lang="en-US" sz="2400" dirty="0" smtClean="0"/>
              <a:t> </a:t>
            </a:r>
            <a:r>
              <a:rPr lang="en-US" sz="2400" dirty="0" err="1" smtClean="0"/>
              <a:t>imati</a:t>
            </a:r>
            <a:r>
              <a:rPr lang="en-US" sz="2400" dirty="0" smtClean="0"/>
              <a:t> u </a:t>
            </a:r>
            <a:r>
              <a:rPr lang="en-US" sz="2400" dirty="0" err="1" smtClean="0"/>
              <a:t>vidu</a:t>
            </a:r>
            <a:r>
              <a:rPr lang="en-US" sz="2400" dirty="0" smtClean="0"/>
              <a:t>) </a:t>
            </a:r>
            <a:r>
              <a:rPr lang="en-US" sz="2400" dirty="0" err="1" smtClean="0"/>
              <a:t>rade</a:t>
            </a:r>
            <a:r>
              <a:rPr lang="en-US" sz="2400" dirty="0" smtClean="0"/>
              <a:t> </a:t>
            </a:r>
            <a:r>
              <a:rPr lang="en-US" sz="2400" dirty="0" err="1" smtClean="0"/>
              <a:t>ono</a:t>
            </a:r>
            <a:r>
              <a:rPr lang="en-US" sz="2400" dirty="0" smtClean="0"/>
              <a:t> </a:t>
            </a:r>
            <a:r>
              <a:rPr lang="en-US" sz="2400" dirty="0" err="1" smtClean="0"/>
              <a:t>što</a:t>
            </a:r>
            <a:r>
              <a:rPr lang="en-US" sz="2400" dirty="0" smtClean="0"/>
              <a:t> </a:t>
            </a:r>
            <a:r>
              <a:rPr lang="en-US" sz="2400" dirty="0" err="1" smtClean="0"/>
              <a:t>im</a:t>
            </a:r>
            <a:r>
              <a:rPr lang="en-US" sz="2400" dirty="0" smtClean="0"/>
              <a:t> </a:t>
            </a:r>
            <a:r>
              <a:rPr lang="en-US" sz="2400" dirty="0" err="1" smtClean="0"/>
              <a:t>usp</a:t>
            </a:r>
            <a:r>
              <a:rPr lang="sr-Latn-CS" sz="2400" dirty="0" smtClean="0"/>
              <a:t>ij</a:t>
            </a:r>
            <a:r>
              <a:rPr lang="en-US" sz="2400" dirty="0" err="1" smtClean="0"/>
              <a:t>eva</a:t>
            </a:r>
            <a:r>
              <a:rPr lang="en-US" sz="2400" dirty="0" smtClean="0"/>
              <a:t>. </a:t>
            </a:r>
            <a:r>
              <a:rPr lang="en-US" sz="2400" dirty="0" err="1" smtClean="0"/>
              <a:t>Kroz</a:t>
            </a:r>
            <a:r>
              <a:rPr lang="en-US" sz="2400" dirty="0" smtClean="0"/>
              <a:t> </a:t>
            </a:r>
            <a:r>
              <a:rPr lang="en-US" sz="2400" dirty="0" err="1" smtClean="0"/>
              <a:t>ovakav</a:t>
            </a:r>
            <a:r>
              <a:rPr lang="en-US" sz="2400" dirty="0" smtClean="0"/>
              <a:t> </a:t>
            </a:r>
            <a:r>
              <a:rPr lang="en-US" sz="2400" dirty="0" err="1" smtClean="0"/>
              <a:t>vid</a:t>
            </a:r>
            <a:r>
              <a:rPr lang="en-US" sz="2400" dirty="0" smtClean="0"/>
              <a:t> </a:t>
            </a:r>
            <a:r>
              <a:rPr lang="en-US" sz="2400" dirty="0" err="1" smtClean="0"/>
              <a:t>komunikacije</a:t>
            </a:r>
            <a:r>
              <a:rPr lang="en-US" sz="2400" dirty="0" smtClean="0"/>
              <a:t> </a:t>
            </a:r>
            <a:r>
              <a:rPr lang="en-US" sz="2400" dirty="0" err="1" smtClean="0"/>
              <a:t>oni</a:t>
            </a:r>
            <a:r>
              <a:rPr lang="en-US" sz="2400" dirty="0" smtClean="0"/>
              <a:t> </a:t>
            </a:r>
            <a:r>
              <a:rPr lang="en-US" sz="2400" dirty="0" err="1" smtClean="0"/>
              <a:t>pokušavaju</a:t>
            </a:r>
            <a:r>
              <a:rPr lang="en-US" sz="2400" dirty="0" smtClean="0"/>
              <a:t> </a:t>
            </a:r>
            <a:r>
              <a:rPr lang="en-US" sz="2400" dirty="0" err="1" smtClean="0"/>
              <a:t>da</a:t>
            </a:r>
            <a:r>
              <a:rPr lang="en-US" sz="2400" dirty="0" smtClean="0"/>
              <a:t> </a:t>
            </a:r>
            <a:r>
              <a:rPr lang="en-US" sz="2400" dirty="0" err="1" smtClean="0"/>
              <a:t>dobiju</a:t>
            </a:r>
            <a:r>
              <a:rPr lang="en-US" sz="2400" dirty="0" smtClean="0"/>
              <a:t> </a:t>
            </a:r>
            <a:r>
              <a:rPr lang="en-US" sz="2400" dirty="0" err="1" smtClean="0"/>
              <a:t>nekakav</a:t>
            </a:r>
            <a:r>
              <a:rPr lang="en-US" sz="2400" dirty="0" smtClean="0"/>
              <a:t> </a:t>
            </a:r>
            <a:r>
              <a:rPr lang="en-US" sz="2400" dirty="0" err="1" smtClean="0"/>
              <a:t>odgovor</a:t>
            </a:r>
            <a:r>
              <a:rPr lang="en-US" sz="2400" dirty="0" smtClean="0"/>
              <a:t> </a:t>
            </a:r>
            <a:r>
              <a:rPr lang="en-US" sz="2400" dirty="0" err="1" smtClean="0"/>
              <a:t>od</a:t>
            </a:r>
            <a:r>
              <a:rPr lang="en-US" sz="2400" dirty="0" smtClean="0"/>
              <a:t> vas </a:t>
            </a:r>
            <a:r>
              <a:rPr lang="en-US" sz="2400" dirty="0" err="1" smtClean="0"/>
              <a:t>bez</a:t>
            </a:r>
            <a:r>
              <a:rPr lang="en-US" sz="2400" dirty="0" smtClean="0"/>
              <a:t> </a:t>
            </a:r>
            <a:r>
              <a:rPr lang="en-US" sz="2400" dirty="0" err="1" smtClean="0"/>
              <a:t>obzira</a:t>
            </a:r>
            <a:r>
              <a:rPr lang="en-US" sz="2400" dirty="0" smtClean="0"/>
              <a:t> </a:t>
            </a:r>
            <a:r>
              <a:rPr lang="en-US" sz="2400" dirty="0" err="1" smtClean="0"/>
              <a:t>na</a:t>
            </a:r>
            <a:r>
              <a:rPr lang="en-US" sz="2400" dirty="0" smtClean="0"/>
              <a:t> to </a:t>
            </a:r>
            <a:r>
              <a:rPr lang="en-US" sz="2400" dirty="0" err="1" smtClean="0"/>
              <a:t>što</a:t>
            </a:r>
            <a:r>
              <a:rPr lang="en-US" sz="2400" dirty="0" smtClean="0"/>
              <a:t> vi </a:t>
            </a:r>
            <a:r>
              <a:rPr lang="en-US" sz="2400" dirty="0" err="1" smtClean="0"/>
              <a:t>nervozno</a:t>
            </a:r>
            <a:r>
              <a:rPr lang="en-US" sz="2400" dirty="0" smtClean="0"/>
              <a:t> </a:t>
            </a:r>
            <a:r>
              <a:rPr lang="en-US" sz="2400" dirty="0" err="1" smtClean="0"/>
              <a:t>pitate</a:t>
            </a:r>
            <a:r>
              <a:rPr lang="en-US" sz="2400" dirty="0" smtClean="0"/>
              <a:t>: „</a:t>
            </a:r>
            <a:r>
              <a:rPr lang="en-US" sz="2400" dirty="0" err="1" smtClean="0"/>
              <a:t>šta</a:t>
            </a:r>
            <a:r>
              <a:rPr lang="en-US" sz="2400" dirty="0" smtClean="0"/>
              <a:t> je </a:t>
            </a:r>
            <a:r>
              <a:rPr lang="en-US" sz="2400" dirty="0" err="1" smtClean="0"/>
              <a:t>bilo</a:t>
            </a:r>
            <a:r>
              <a:rPr lang="en-US" sz="2400" dirty="0" smtClean="0"/>
              <a:t> </a:t>
            </a:r>
            <a:r>
              <a:rPr lang="en-US" sz="2400" dirty="0" err="1" smtClean="0"/>
              <a:t>opet</a:t>
            </a:r>
            <a:r>
              <a:rPr lang="en-US" sz="2400" dirty="0" smtClean="0"/>
              <a:t>?“.  </a:t>
            </a:r>
            <a:r>
              <a:rPr lang="en-US" sz="2400" dirty="0" err="1" smtClean="0"/>
              <a:t>Čak</a:t>
            </a:r>
            <a:r>
              <a:rPr lang="en-US" sz="2400" dirty="0" smtClean="0"/>
              <a:t> </a:t>
            </a:r>
            <a:r>
              <a:rPr lang="en-US" sz="2400" dirty="0" err="1" smtClean="0"/>
              <a:t>i</a:t>
            </a:r>
            <a:r>
              <a:rPr lang="en-US" sz="2400" dirty="0" smtClean="0"/>
              <a:t> </a:t>
            </a:r>
            <a:r>
              <a:rPr lang="en-US" sz="2400" dirty="0" err="1" smtClean="0"/>
              <a:t>negativan</a:t>
            </a:r>
            <a:r>
              <a:rPr lang="en-US" sz="2400" dirty="0" smtClean="0"/>
              <a:t> </a:t>
            </a:r>
            <a:r>
              <a:rPr lang="en-US" sz="2400" dirty="0" err="1" smtClean="0"/>
              <a:t>odgovor</a:t>
            </a:r>
            <a:r>
              <a:rPr lang="en-US" sz="2400" dirty="0" smtClean="0"/>
              <a:t> (pa </a:t>
            </a:r>
            <a:r>
              <a:rPr lang="en-US" sz="2400" dirty="0" err="1" smtClean="0"/>
              <a:t>i</a:t>
            </a:r>
            <a:r>
              <a:rPr lang="en-US" sz="2400" dirty="0" smtClean="0"/>
              <a:t> </a:t>
            </a:r>
            <a:r>
              <a:rPr lang="en-US" sz="2400" dirty="0" err="1" smtClean="0"/>
              <a:t>kazna</a:t>
            </a:r>
            <a:r>
              <a:rPr lang="en-US" sz="2400" dirty="0" smtClean="0"/>
              <a:t>) je </a:t>
            </a:r>
            <a:r>
              <a:rPr lang="en-US" sz="2400" dirty="0" err="1" smtClean="0"/>
              <a:t>nekakav</a:t>
            </a:r>
            <a:r>
              <a:rPr lang="en-US" sz="2400" dirty="0" smtClean="0"/>
              <a:t> </a:t>
            </a:r>
            <a:r>
              <a:rPr lang="en-US" sz="2400" dirty="0" err="1" smtClean="0"/>
              <a:t>odgovor</a:t>
            </a:r>
            <a:r>
              <a:rPr lang="en-US" sz="2400" dirty="0" smtClean="0"/>
              <a:t> </a:t>
            </a:r>
            <a:r>
              <a:rPr lang="en-US" sz="2400" dirty="0" err="1" smtClean="0"/>
              <a:t>koji</a:t>
            </a:r>
            <a:r>
              <a:rPr lang="en-US" sz="2400" dirty="0" smtClean="0"/>
              <a:t> </a:t>
            </a:r>
            <a:r>
              <a:rPr lang="en-US" sz="2400" dirty="0" err="1" smtClean="0"/>
              <a:t>održava</a:t>
            </a:r>
            <a:r>
              <a:rPr lang="en-US" sz="2400" dirty="0" smtClean="0"/>
              <a:t> </a:t>
            </a:r>
            <a:r>
              <a:rPr lang="en-US" sz="2400" dirty="0" err="1" smtClean="0"/>
              <a:t>njihov</a:t>
            </a:r>
            <a:r>
              <a:rPr lang="en-US" sz="2400" dirty="0" smtClean="0"/>
              <a:t> </a:t>
            </a:r>
            <a:r>
              <a:rPr lang="en-US" sz="2400" dirty="0" err="1" smtClean="0"/>
              <a:t>način</a:t>
            </a:r>
            <a:r>
              <a:rPr lang="en-US" sz="2400" dirty="0" smtClean="0"/>
              <a:t> </a:t>
            </a:r>
            <a:r>
              <a:rPr lang="en-US" sz="2400" dirty="0" err="1" smtClean="0"/>
              <a:t>traženja</a:t>
            </a:r>
            <a:r>
              <a:rPr lang="en-US" sz="2400" dirty="0" smtClean="0"/>
              <a:t> </a:t>
            </a:r>
            <a:r>
              <a:rPr lang="en-US" sz="2400" dirty="0" err="1" smtClean="0"/>
              <a:t>nečeg</a:t>
            </a:r>
            <a:r>
              <a:rPr lang="en-US" sz="2400" dirty="0" smtClean="0"/>
              <a:t> </a:t>
            </a:r>
            <a:r>
              <a:rPr lang="en-US" sz="2400" dirty="0" err="1" smtClean="0"/>
              <a:t>što</a:t>
            </a:r>
            <a:r>
              <a:rPr lang="en-US" sz="2400" dirty="0" smtClean="0"/>
              <a:t> </a:t>
            </a:r>
            <a:r>
              <a:rPr lang="en-US" sz="2400" dirty="0" err="1" smtClean="0"/>
              <a:t>žele</a:t>
            </a:r>
            <a:r>
              <a:rPr lang="en-US" sz="2400" dirty="0" smtClean="0"/>
              <a:t> </a:t>
            </a:r>
            <a:r>
              <a:rPr lang="en-US" sz="2400" dirty="0" err="1" smtClean="0"/>
              <a:t>ili</a:t>
            </a:r>
            <a:r>
              <a:rPr lang="en-US" sz="2400" dirty="0" smtClean="0"/>
              <a:t> </a:t>
            </a:r>
            <a:r>
              <a:rPr lang="en-US" sz="2400" dirty="0" err="1" smtClean="0"/>
              <a:t>im</a:t>
            </a:r>
            <a:r>
              <a:rPr lang="en-US" sz="2400" dirty="0" smtClean="0"/>
              <a:t> je </a:t>
            </a:r>
            <a:r>
              <a:rPr lang="en-US" sz="2400" dirty="0" err="1" smtClean="0"/>
              <a:t>potrebno</a:t>
            </a:r>
            <a:r>
              <a:rPr lang="en-US" sz="2400" dirty="0" smtClean="0"/>
              <a:t>. </a:t>
            </a:r>
          </a:p>
          <a:p>
            <a:pPr algn="just"/>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PRENEMAGANJE </a:t>
            </a:r>
            <a:endParaRPr lang="en-US" dirty="0"/>
          </a:p>
        </p:txBody>
      </p:sp>
      <p:sp>
        <p:nvSpPr>
          <p:cNvPr id="3" name="Content Placeholder 2"/>
          <p:cNvSpPr>
            <a:spLocks noGrp="1"/>
          </p:cNvSpPr>
          <p:nvPr>
            <p:ph idx="1"/>
          </p:nvPr>
        </p:nvSpPr>
        <p:spPr/>
        <p:txBody>
          <a:bodyPr/>
          <a:lstStyle/>
          <a:p>
            <a:pPr algn="just"/>
            <a:r>
              <a:rPr lang="sr-Latn-CS" sz="2400" dirty="0" smtClean="0"/>
              <a:t>Razumijevanje ponašanja-najčešće se javlja jer je dijete obeshrabreno  (oseća kao da ne pripada porodici, ili joj ne daje dovoljan doprinos), te ovim ponašanjem nesvesno šalju znak da žele da se to promijeni.</a:t>
            </a:r>
          </a:p>
          <a:p>
            <a:pPr algn="just"/>
            <a:r>
              <a:rPr lang="sr-Latn-CS" sz="2400" dirty="0" smtClean="0"/>
              <a:t>Sprečite prenemaganje unaprijed-pokušajte da dogovorite unaprijed vrijeme koje ćete provoditi sa djetetom u nekoj prijatnoj aktivnosti; koristite to vrijeme da razgovarate o prenemaganju, kao i da napravite dogovor kako ćete odreagovati sledeći put kad počne da se prenemaže.</a:t>
            </a:r>
          </a:p>
          <a:p>
            <a:pPr algn="just"/>
            <a:r>
              <a:rPr lang="sr-Latn-CS" sz="2400" dirty="0" smtClean="0"/>
              <a:t>Važno je da shvati da je voljeno i prihvaćeno, da nauči vještine komunikacije, ali i da shvati da ne može uvijek sve dobiti bez obzira na koji način to traži.</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dirty="0" smtClean="0"/>
              <a:t>UDARANJE, UJEDANJE</a:t>
            </a:r>
            <a:endParaRPr lang="en-US" dirty="0"/>
          </a:p>
        </p:txBody>
      </p:sp>
      <p:sp>
        <p:nvSpPr>
          <p:cNvPr id="3" name="Content Placeholder 2"/>
          <p:cNvSpPr>
            <a:spLocks noGrp="1"/>
          </p:cNvSpPr>
          <p:nvPr>
            <p:ph idx="1"/>
          </p:nvPr>
        </p:nvSpPr>
        <p:spPr/>
        <p:txBody>
          <a:bodyPr/>
          <a:lstStyle/>
          <a:p>
            <a:r>
              <a:rPr lang="en-US" dirty="0" err="1" smtClean="0"/>
              <a:t>Mnoga</a:t>
            </a:r>
            <a:r>
              <a:rPr lang="en-US" dirty="0" smtClean="0"/>
              <a:t> d</a:t>
            </a:r>
            <a:r>
              <a:rPr lang="sr-Latn-CS" dirty="0" smtClean="0"/>
              <a:t>j</a:t>
            </a:r>
            <a:r>
              <a:rPr lang="en-US" dirty="0" err="1" smtClean="0"/>
              <a:t>eca</a:t>
            </a:r>
            <a:r>
              <a:rPr lang="en-US" dirty="0" smtClean="0"/>
              <a:t> </a:t>
            </a:r>
            <a:r>
              <a:rPr lang="en-US" dirty="0" err="1" smtClean="0"/>
              <a:t>uzrasta</a:t>
            </a:r>
            <a:r>
              <a:rPr lang="en-US" dirty="0" smtClean="0"/>
              <a:t> </a:t>
            </a:r>
            <a:r>
              <a:rPr lang="en-US" dirty="0" err="1" smtClean="0"/>
              <a:t>od</a:t>
            </a:r>
            <a:r>
              <a:rPr lang="en-US" dirty="0" smtClean="0"/>
              <a:t> </a:t>
            </a:r>
            <a:r>
              <a:rPr lang="en-US" dirty="0" err="1" smtClean="0"/>
              <a:t>jedne</a:t>
            </a:r>
            <a:r>
              <a:rPr lang="en-US" dirty="0" smtClean="0"/>
              <a:t> do tri </a:t>
            </a:r>
            <a:r>
              <a:rPr lang="en-US" dirty="0" err="1" smtClean="0"/>
              <a:t>godine</a:t>
            </a:r>
            <a:r>
              <a:rPr lang="en-US" dirty="0" smtClean="0"/>
              <a:t> </a:t>
            </a:r>
            <a:r>
              <a:rPr lang="en-US" dirty="0" err="1" smtClean="0"/>
              <a:t>prolaze</a:t>
            </a:r>
            <a:r>
              <a:rPr lang="en-US" dirty="0" smtClean="0"/>
              <a:t> </a:t>
            </a:r>
            <a:r>
              <a:rPr lang="en-US" dirty="0" err="1" smtClean="0"/>
              <a:t>kroz</a:t>
            </a:r>
            <a:r>
              <a:rPr lang="en-US" dirty="0" smtClean="0"/>
              <a:t> </a:t>
            </a:r>
            <a:r>
              <a:rPr lang="en-US" dirty="0" err="1" smtClean="0"/>
              <a:t>fazu</a:t>
            </a:r>
            <a:r>
              <a:rPr lang="en-US" dirty="0" smtClean="0"/>
              <a:t> </a:t>
            </a:r>
            <a:r>
              <a:rPr lang="en-US" dirty="0" err="1" smtClean="0"/>
              <a:t>ujedanja</a:t>
            </a:r>
            <a:r>
              <a:rPr lang="en-US" dirty="0" smtClean="0"/>
              <a:t> </a:t>
            </a:r>
            <a:r>
              <a:rPr lang="en-US" dirty="0" err="1" smtClean="0"/>
              <a:t>druge</a:t>
            </a:r>
            <a:r>
              <a:rPr lang="en-US" dirty="0" smtClean="0"/>
              <a:t> d</a:t>
            </a:r>
            <a:r>
              <a:rPr lang="sr-Latn-CS" dirty="0" smtClean="0"/>
              <a:t>j</a:t>
            </a:r>
            <a:r>
              <a:rPr lang="en-US" dirty="0" err="1" smtClean="0"/>
              <a:t>ece</a:t>
            </a:r>
            <a:r>
              <a:rPr lang="en-US" dirty="0" smtClean="0"/>
              <a:t> </a:t>
            </a:r>
            <a:r>
              <a:rPr lang="en-US" dirty="0" err="1" smtClean="0"/>
              <a:t>ili</a:t>
            </a:r>
            <a:r>
              <a:rPr lang="en-US" dirty="0" smtClean="0"/>
              <a:t> </a:t>
            </a:r>
            <a:r>
              <a:rPr lang="en-US" dirty="0" err="1" smtClean="0"/>
              <a:t>odraslih</a:t>
            </a:r>
            <a:r>
              <a:rPr lang="en-US" dirty="0" smtClean="0"/>
              <a:t> </a:t>
            </a:r>
            <a:r>
              <a:rPr lang="en-US" dirty="0" err="1" smtClean="0"/>
              <a:t>osoba</a:t>
            </a:r>
            <a:r>
              <a:rPr lang="en-US" dirty="0" smtClean="0"/>
              <a:t>. </a:t>
            </a:r>
            <a:r>
              <a:rPr lang="en-US" dirty="0" err="1" smtClean="0"/>
              <a:t>Postoje</a:t>
            </a:r>
            <a:r>
              <a:rPr lang="en-US" dirty="0" smtClean="0"/>
              <a:t> </a:t>
            </a:r>
            <a:r>
              <a:rPr lang="en-US" dirty="0" err="1" smtClean="0"/>
              <a:t>brojni</a:t>
            </a:r>
            <a:r>
              <a:rPr lang="en-US" dirty="0" smtClean="0"/>
              <a:t> </a:t>
            </a:r>
            <a:r>
              <a:rPr lang="en-US" dirty="0" err="1" smtClean="0"/>
              <a:t>razlozi</a:t>
            </a:r>
            <a:r>
              <a:rPr lang="en-US" dirty="0" smtClean="0"/>
              <a:t> </a:t>
            </a:r>
            <a:r>
              <a:rPr lang="en-US" dirty="0" err="1" smtClean="0"/>
              <a:t>zašto</a:t>
            </a:r>
            <a:r>
              <a:rPr lang="en-US" dirty="0" smtClean="0"/>
              <a:t> to d</a:t>
            </a:r>
            <a:r>
              <a:rPr lang="sr-Latn-CS" dirty="0" smtClean="0"/>
              <a:t>ij</a:t>
            </a:r>
            <a:r>
              <a:rPr lang="en-US" dirty="0" err="1" smtClean="0"/>
              <a:t>ete</a:t>
            </a:r>
            <a:r>
              <a:rPr lang="en-US" dirty="0" smtClean="0"/>
              <a:t> </a:t>
            </a:r>
            <a:r>
              <a:rPr lang="en-US" dirty="0" err="1" smtClean="0"/>
              <a:t>radi</a:t>
            </a:r>
            <a:r>
              <a:rPr lang="en-US" dirty="0" smtClean="0"/>
              <a:t>, </a:t>
            </a:r>
            <a:r>
              <a:rPr lang="en-US" dirty="0" err="1" smtClean="0"/>
              <a:t>uglavnom</a:t>
            </a:r>
            <a:r>
              <a:rPr lang="en-US" dirty="0" smtClean="0"/>
              <a:t> </a:t>
            </a:r>
            <a:r>
              <a:rPr lang="en-US" dirty="0" err="1" smtClean="0"/>
              <a:t>nenam</a:t>
            </a:r>
            <a:r>
              <a:rPr lang="sr-Latn-CS" dirty="0" smtClean="0"/>
              <a:t>j</a:t>
            </a:r>
            <a:r>
              <a:rPr lang="en-US" dirty="0" err="1" smtClean="0"/>
              <a:t>erno</a:t>
            </a:r>
            <a:r>
              <a:rPr lang="en-US" dirty="0" smtClean="0"/>
              <a:t>:</a:t>
            </a:r>
          </a:p>
          <a:p>
            <a:r>
              <a:rPr lang="sr-Latn-CS" dirty="0" smtClean="0"/>
              <a:t>Bol</a:t>
            </a:r>
          </a:p>
          <a:p>
            <a:r>
              <a:rPr lang="sr-Latn-CS" dirty="0" smtClean="0"/>
              <a:t>Istražuju svijet oko sebe</a:t>
            </a:r>
          </a:p>
          <a:p>
            <a:r>
              <a:rPr lang="sr-Latn-CS" dirty="0" smtClean="0"/>
              <a:t>Očekuju i traže neku reakciju</a:t>
            </a:r>
          </a:p>
          <a:p>
            <a:r>
              <a:rPr lang="sr-Latn-CS" dirty="0" smtClean="0"/>
              <a:t>Traže pažnju</a:t>
            </a:r>
          </a:p>
          <a:p>
            <a:r>
              <a:rPr lang="sr-Latn-CS" dirty="0" smtClean="0"/>
              <a:t>Dijete je ljuto ili nezadovoljno</a:t>
            </a:r>
            <a:endParaRPr lang="en-US" dirty="0"/>
          </a:p>
        </p:txBody>
      </p:sp>
      <p:pic>
        <p:nvPicPr>
          <p:cNvPr id="4" name="Picture 3" descr="index.jpg"/>
          <p:cNvPicPr>
            <a:picLocks noChangeAspect="1"/>
          </p:cNvPicPr>
          <p:nvPr/>
        </p:nvPicPr>
        <p:blipFill>
          <a:blip r:embed="rId2"/>
          <a:stretch>
            <a:fillRect/>
          </a:stretch>
        </p:blipFill>
        <p:spPr>
          <a:xfrm>
            <a:off x="5357818" y="3857628"/>
            <a:ext cx="2543175" cy="18002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866762"/>
          </a:xfrm>
        </p:spPr>
        <p:txBody>
          <a:bodyPr/>
          <a:lstStyle/>
          <a:p>
            <a:r>
              <a:rPr lang="en-US" sz="2800" dirty="0" err="1" smtClean="0"/>
              <a:t>Kako</a:t>
            </a:r>
            <a:r>
              <a:rPr lang="en-US" sz="2800" dirty="0" smtClean="0"/>
              <a:t> </a:t>
            </a:r>
            <a:r>
              <a:rPr lang="en-US" sz="2800" dirty="0" err="1" smtClean="0"/>
              <a:t>djetetu</a:t>
            </a:r>
            <a:r>
              <a:rPr lang="en-US" sz="2800" dirty="0" smtClean="0"/>
              <a:t> </a:t>
            </a:r>
            <a:r>
              <a:rPr lang="en-US" sz="2800" dirty="0" err="1" smtClean="0"/>
              <a:t>dati</a:t>
            </a:r>
            <a:r>
              <a:rPr lang="en-US" sz="2800" dirty="0" smtClean="0"/>
              <a:t> do </a:t>
            </a:r>
            <a:r>
              <a:rPr lang="en-US" sz="2800" dirty="0" err="1" smtClean="0"/>
              <a:t>znanja</a:t>
            </a:r>
            <a:r>
              <a:rPr lang="en-US" sz="2800" dirty="0" smtClean="0"/>
              <a:t> </a:t>
            </a:r>
            <a:r>
              <a:rPr lang="en-US" sz="2800" dirty="0" err="1" smtClean="0"/>
              <a:t>da</a:t>
            </a:r>
            <a:r>
              <a:rPr lang="en-US" sz="2800" dirty="0" smtClean="0"/>
              <a:t> je </a:t>
            </a:r>
            <a:r>
              <a:rPr lang="en-US" sz="2800" dirty="0" err="1" smtClean="0"/>
              <a:t>takvo</a:t>
            </a:r>
            <a:r>
              <a:rPr lang="en-US" sz="2800" dirty="0" smtClean="0"/>
              <a:t> </a:t>
            </a:r>
            <a:r>
              <a:rPr lang="en-US" sz="2800" dirty="0" err="1" smtClean="0"/>
              <a:t>pona</a:t>
            </a:r>
            <a:r>
              <a:rPr lang="sr-Latn-CS" sz="2800" dirty="0" smtClean="0"/>
              <a:t>šanje neprihvatljivo?</a:t>
            </a:r>
            <a:endParaRPr lang="en-US" sz="2800" dirty="0"/>
          </a:p>
        </p:txBody>
      </p:sp>
      <p:sp>
        <p:nvSpPr>
          <p:cNvPr id="3" name="Content Placeholder 2"/>
          <p:cNvSpPr>
            <a:spLocks noGrp="1"/>
          </p:cNvSpPr>
          <p:nvPr>
            <p:ph idx="1"/>
          </p:nvPr>
        </p:nvSpPr>
        <p:spPr/>
        <p:txBody>
          <a:bodyPr/>
          <a:lstStyle/>
          <a:p>
            <a:pPr algn="just"/>
            <a:r>
              <a:rPr lang="sr-Latn-CS" sz="2000" b="1" dirty="0" smtClean="0">
                <a:solidFill>
                  <a:srgbClr val="FF0000"/>
                </a:solidFill>
              </a:rPr>
              <a:t>Nikada ne uzvraćajte istom mjerom!</a:t>
            </a:r>
          </a:p>
          <a:p>
            <a:pPr algn="just"/>
            <a:r>
              <a:rPr lang="sr-Latn-CS" sz="2000" b="1" dirty="0" smtClean="0">
                <a:solidFill>
                  <a:srgbClr val="FF0000"/>
                </a:solidFill>
              </a:rPr>
              <a:t>Nikada ne ohrabrujte dijete da uzvrati na isti način!</a:t>
            </a:r>
          </a:p>
          <a:p>
            <a:pPr algn="just"/>
            <a:r>
              <a:rPr lang="sr-Latn-CS" sz="2000" b="1" dirty="0" smtClean="0">
                <a:solidFill>
                  <a:srgbClr val="FF0000"/>
                </a:solidFill>
              </a:rPr>
              <a:t>Ukoliko Vaše dijete ujeda/udara drugo dijete reagujte odmah. (</a:t>
            </a:r>
            <a:r>
              <a:rPr lang="sr-Latn-CS" sz="2000" dirty="0" smtClean="0"/>
              <a:t>Udaljite ga iz te situacije, pokušajte da objasnite zašto to nije dobro, tražite odgovor zašto je to uradilo, insistirajte da se izvini, pokažite da ne odobravate to ponašanje).</a:t>
            </a:r>
            <a:endParaRPr lang="sr-Latn-CS" sz="2000" b="1" dirty="0" smtClean="0">
              <a:solidFill>
                <a:srgbClr val="FF0000"/>
              </a:solidFill>
            </a:endParaRPr>
          </a:p>
          <a:p>
            <a:pPr algn="just"/>
            <a:r>
              <a:rPr lang="sr-Latn-CS" sz="2000" dirty="0" smtClean="0"/>
              <a:t>Prevenirajte-zadovoljite potrebe djeteta, imajte rutinu(glad i umor mogu izazvati ovakva ponašanja)/ili pružite dodatnu pažnju tokom dana ako uočite da je ujedanje/udaranje čin skretanja pažnje na sebe.</a:t>
            </a:r>
          </a:p>
          <a:p>
            <a:pPr algn="just"/>
            <a:r>
              <a:rPr lang="sr-Latn-CS" sz="2000" dirty="0" smtClean="0"/>
              <a:t>Ohrabrite dijete da riječima izrazi emociju ili ono što ga muči.</a:t>
            </a:r>
          </a:p>
          <a:p>
            <a:pPr algn="just"/>
            <a:r>
              <a:rPr lang="sr-Latn-CS" sz="2000" dirty="0" smtClean="0"/>
              <a:t>Ukoliko  je dijete starijeg uzrasta a ispoljava ovakav vid ponašanja, razmislite o tome da se obratite stručnjaku.</a:t>
            </a:r>
          </a:p>
          <a:p>
            <a:pPr algn="just"/>
            <a:endParaRPr lang="sr-Latn-CS" sz="20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Rivalstvo</a:t>
            </a:r>
            <a:r>
              <a:rPr lang="en-US" dirty="0" smtClean="0"/>
              <a:t> </a:t>
            </a:r>
            <a:r>
              <a:rPr lang="en-US" dirty="0" smtClean="0">
                <a:solidFill>
                  <a:schemeClr val="bg2">
                    <a:lumMod val="25000"/>
                  </a:schemeClr>
                </a:solidFill>
              </a:rPr>
              <a:t>me</a:t>
            </a:r>
            <a:r>
              <a:rPr lang="x-none" dirty="0" smtClean="0">
                <a:solidFill>
                  <a:schemeClr val="bg2">
                    <a:lumMod val="25000"/>
                  </a:schemeClr>
                </a:solidFill>
              </a:rPr>
              <a:t>đ</a:t>
            </a:r>
            <a:r>
              <a:rPr lang="en-US" dirty="0" smtClean="0">
                <a:solidFill>
                  <a:schemeClr val="bg2">
                    <a:lumMod val="25000"/>
                  </a:schemeClr>
                </a:solidFill>
              </a:rPr>
              <a:t>u</a:t>
            </a:r>
            <a:r>
              <a:rPr lang="en-US" dirty="0" smtClean="0"/>
              <a:t> </a:t>
            </a:r>
            <a:r>
              <a:rPr lang="en-US" dirty="0" err="1" smtClean="0"/>
              <a:t>djecom</a:t>
            </a:r>
            <a:endParaRPr lang="en-US" dirty="0"/>
          </a:p>
        </p:txBody>
      </p:sp>
      <p:sp>
        <p:nvSpPr>
          <p:cNvPr id="3" name="Content Placeholder 2"/>
          <p:cNvSpPr>
            <a:spLocks noGrp="1"/>
          </p:cNvSpPr>
          <p:nvPr>
            <p:ph idx="1"/>
          </p:nvPr>
        </p:nvSpPr>
        <p:spPr/>
        <p:txBody>
          <a:bodyPr/>
          <a:lstStyle/>
          <a:p>
            <a:r>
              <a:rPr lang="en-US" sz="2000" dirty="0" err="1" smtClean="0"/>
              <a:t>Vikanje</a:t>
            </a:r>
            <a:r>
              <a:rPr lang="en-US" sz="2000" dirty="0" smtClean="0"/>
              <a:t>, </a:t>
            </a:r>
            <a:r>
              <a:rPr lang="en-US" sz="2000" dirty="0" err="1" smtClean="0"/>
              <a:t>sva</a:t>
            </a:r>
            <a:r>
              <a:rPr lang="x-none" sz="2000" dirty="0" smtClean="0"/>
              <a:t>đ</a:t>
            </a:r>
            <a:r>
              <a:rPr lang="en-US" sz="2000" dirty="0" smtClean="0"/>
              <a:t>e, </a:t>
            </a:r>
            <a:r>
              <a:rPr lang="en-US" sz="2000" dirty="0" err="1" smtClean="0"/>
              <a:t>tu</a:t>
            </a:r>
            <a:r>
              <a:rPr lang="sr-Latn-CS" sz="2000" dirty="0" smtClean="0"/>
              <a:t>č</a:t>
            </a:r>
            <a:r>
              <a:rPr lang="en-US" sz="2000" dirty="0" smtClean="0"/>
              <a:t>a-</a:t>
            </a:r>
            <a:r>
              <a:rPr lang="en-US" sz="2000" dirty="0" err="1" smtClean="0"/>
              <a:t>borba</a:t>
            </a:r>
            <a:r>
              <a:rPr lang="en-US" sz="2000" dirty="0" smtClean="0"/>
              <a:t> </a:t>
            </a:r>
            <a:r>
              <a:rPr lang="en-US" sz="2000" dirty="0" err="1" smtClean="0"/>
              <a:t>za</a:t>
            </a:r>
            <a:r>
              <a:rPr lang="en-US" sz="2000" dirty="0" smtClean="0"/>
              <a:t> </a:t>
            </a:r>
            <a:r>
              <a:rPr lang="en-US" sz="2000" dirty="0" err="1" smtClean="0"/>
              <a:t>svoje</a:t>
            </a:r>
            <a:r>
              <a:rPr lang="en-US" sz="2000" dirty="0" smtClean="0"/>
              <a:t> </a:t>
            </a:r>
            <a:r>
              <a:rPr lang="en-US" sz="2000" dirty="0" err="1" smtClean="0"/>
              <a:t>mjesto</a:t>
            </a:r>
            <a:r>
              <a:rPr lang="en-US" sz="2000" dirty="0" smtClean="0"/>
              <a:t> u </a:t>
            </a:r>
            <a:r>
              <a:rPr lang="en-US" sz="2000" dirty="0" err="1" smtClean="0"/>
              <a:t>porodici</a:t>
            </a:r>
            <a:endParaRPr lang="en-US" sz="2000" dirty="0" smtClean="0"/>
          </a:p>
          <a:p>
            <a:r>
              <a:rPr lang="en-US" sz="2000" dirty="0" err="1" smtClean="0"/>
              <a:t>Sta</a:t>
            </a:r>
            <a:r>
              <a:rPr lang="en-US" sz="2000" dirty="0" smtClean="0"/>
              <a:t> </a:t>
            </a:r>
            <a:r>
              <a:rPr lang="en-US" sz="2000" dirty="0" err="1" smtClean="0"/>
              <a:t>uraditi</a:t>
            </a:r>
            <a:r>
              <a:rPr lang="en-US" sz="2000" dirty="0" smtClean="0"/>
              <a:t>?</a:t>
            </a:r>
          </a:p>
          <a:p>
            <a:r>
              <a:rPr lang="en-US" sz="2000" dirty="0" err="1" smtClean="0"/>
              <a:t>Pomozite</a:t>
            </a:r>
            <a:r>
              <a:rPr lang="en-US" sz="2000" dirty="0" smtClean="0"/>
              <a:t> </a:t>
            </a:r>
            <a:r>
              <a:rPr lang="en-US" sz="2000" dirty="0" err="1" smtClean="0"/>
              <a:t>im</a:t>
            </a:r>
            <a:r>
              <a:rPr lang="en-US" sz="2000" dirty="0" smtClean="0"/>
              <a:t> da </a:t>
            </a:r>
            <a:r>
              <a:rPr lang="en-US" sz="2000" dirty="0" err="1" smtClean="0"/>
              <a:t>izraze</a:t>
            </a:r>
            <a:r>
              <a:rPr lang="en-US" sz="2000" dirty="0" smtClean="0"/>
              <a:t> </a:t>
            </a:r>
            <a:r>
              <a:rPr lang="en-US" sz="2000" dirty="0" err="1" smtClean="0"/>
              <a:t>emocije</a:t>
            </a:r>
            <a:r>
              <a:rPr lang="en-US" sz="2000" dirty="0" smtClean="0"/>
              <a:t> </a:t>
            </a:r>
            <a:r>
              <a:rPr lang="en-US" sz="2000" dirty="0" err="1" smtClean="0"/>
              <a:t>na</a:t>
            </a:r>
            <a:r>
              <a:rPr lang="en-US" sz="2000" dirty="0" smtClean="0"/>
              <a:t> </a:t>
            </a:r>
            <a:r>
              <a:rPr lang="en-US" sz="2000" dirty="0" err="1" smtClean="0"/>
              <a:t>drugaciji</a:t>
            </a:r>
            <a:r>
              <a:rPr lang="en-US" sz="2000" dirty="0" smtClean="0"/>
              <a:t> </a:t>
            </a:r>
            <a:r>
              <a:rPr lang="en-US" sz="2000" dirty="0" err="1" smtClean="0"/>
              <a:t>na</a:t>
            </a:r>
            <a:r>
              <a:rPr lang="sr-Latn-CS" sz="2000" dirty="0" smtClean="0"/>
              <a:t>č</a:t>
            </a:r>
            <a:r>
              <a:rPr lang="en-US" sz="2000" dirty="0" smtClean="0"/>
              <a:t>in</a:t>
            </a:r>
          </a:p>
          <a:p>
            <a:r>
              <a:rPr lang="en-US" sz="2000" dirty="0" smtClean="0"/>
              <a:t>Ne </a:t>
            </a:r>
            <a:r>
              <a:rPr lang="en-US" sz="2000" dirty="0" err="1" smtClean="0"/>
              <a:t>sputavati</a:t>
            </a:r>
            <a:r>
              <a:rPr lang="en-US" sz="2000" dirty="0" smtClean="0"/>
              <a:t> </a:t>
            </a:r>
            <a:r>
              <a:rPr lang="en-US" sz="2000" dirty="0" err="1" smtClean="0"/>
              <a:t>starije</a:t>
            </a:r>
            <a:r>
              <a:rPr lang="en-US" sz="2000" dirty="0" smtClean="0"/>
              <a:t> </a:t>
            </a:r>
            <a:r>
              <a:rPr lang="en-US" sz="2000" dirty="0" err="1" smtClean="0"/>
              <a:t>dijete</a:t>
            </a:r>
            <a:r>
              <a:rPr lang="en-US" sz="2000" dirty="0" smtClean="0"/>
              <a:t>-ne </a:t>
            </a:r>
            <a:r>
              <a:rPr lang="en-US" sz="2000" dirty="0" err="1" smtClean="0"/>
              <a:t>stavljati</a:t>
            </a:r>
            <a:r>
              <a:rPr lang="en-US" sz="2000" dirty="0" smtClean="0"/>
              <a:t> </a:t>
            </a:r>
            <a:r>
              <a:rPr lang="en-US" sz="2000" dirty="0" err="1" smtClean="0"/>
              <a:t>mla</a:t>
            </a:r>
            <a:r>
              <a:rPr lang="x-none" sz="2000" dirty="0" smtClean="0"/>
              <a:t>đ</a:t>
            </a:r>
            <a:r>
              <a:rPr lang="en-US" sz="2000" dirty="0" smtClean="0"/>
              <a:t>e u </a:t>
            </a:r>
            <a:r>
              <a:rPr lang="en-US" sz="2000" dirty="0" err="1" smtClean="0"/>
              <a:t>podre</a:t>
            </a:r>
            <a:r>
              <a:rPr lang="x-none" sz="2000" dirty="0" smtClean="0"/>
              <a:t>đ</a:t>
            </a:r>
            <a:r>
              <a:rPr lang="en-US" sz="2000" dirty="0" err="1" smtClean="0"/>
              <a:t>eni</a:t>
            </a:r>
            <a:r>
              <a:rPr lang="en-US" sz="2000" dirty="0" smtClean="0"/>
              <a:t> polo</a:t>
            </a:r>
            <a:r>
              <a:rPr lang="x-none" sz="2000" dirty="0" smtClean="0"/>
              <a:t>ž</a:t>
            </a:r>
            <a:r>
              <a:rPr lang="en-US" sz="2000" dirty="0" err="1" smtClean="0"/>
              <a:t>aj</a:t>
            </a:r>
            <a:endParaRPr lang="en-US" sz="2000" dirty="0" smtClean="0"/>
          </a:p>
          <a:p>
            <a:r>
              <a:rPr lang="en-US" sz="2000" dirty="0" smtClean="0"/>
              <a:t>Ku</a:t>
            </a:r>
            <a:r>
              <a:rPr lang="x-none" sz="2000" dirty="0" smtClean="0"/>
              <a:t>ć</a:t>
            </a:r>
            <a:r>
              <a:rPr lang="en-US" sz="2000" dirty="0" err="1" smtClean="0"/>
              <a:t>na</a:t>
            </a:r>
            <a:r>
              <a:rPr lang="en-US" sz="2000" dirty="0" smtClean="0"/>
              <a:t> </a:t>
            </a:r>
            <a:r>
              <a:rPr lang="en-US" sz="2000" dirty="0" err="1" smtClean="0"/>
              <a:t>pravila</a:t>
            </a:r>
            <a:endParaRPr lang="en-US" sz="2000" dirty="0" smtClean="0"/>
          </a:p>
          <a:p>
            <a:r>
              <a:rPr lang="en-US" sz="2000" dirty="0" err="1" smtClean="0"/>
              <a:t>Doslednost</a:t>
            </a:r>
            <a:r>
              <a:rPr lang="en-US" sz="2000" dirty="0" smtClean="0"/>
              <a:t> u </a:t>
            </a:r>
            <a:r>
              <a:rPr lang="en-US" sz="2000" dirty="0" err="1" smtClean="0"/>
              <a:t>postupanju</a:t>
            </a:r>
            <a:r>
              <a:rPr lang="en-US" sz="2000" dirty="0" smtClean="0"/>
              <a:t>; </a:t>
            </a:r>
            <a:r>
              <a:rPr lang="en-US" sz="2000" dirty="0" err="1" smtClean="0"/>
              <a:t>podjednako</a:t>
            </a:r>
            <a:r>
              <a:rPr lang="en-US" sz="2000" dirty="0" smtClean="0"/>
              <a:t> </a:t>
            </a:r>
            <a:r>
              <a:rPr lang="en-US" sz="2000" dirty="0" err="1" smtClean="0"/>
              <a:t>pohvaliti</a:t>
            </a:r>
            <a:r>
              <a:rPr lang="en-US" sz="2000" dirty="0" smtClean="0"/>
              <a:t> </a:t>
            </a:r>
            <a:r>
              <a:rPr lang="en-US" sz="2000" dirty="0" err="1" smtClean="0"/>
              <a:t>svu</a:t>
            </a:r>
            <a:r>
              <a:rPr lang="en-US" sz="2000" dirty="0" smtClean="0"/>
              <a:t> </a:t>
            </a:r>
            <a:r>
              <a:rPr lang="en-US" sz="2000" dirty="0" err="1" smtClean="0"/>
              <a:t>djecu</a:t>
            </a:r>
            <a:endParaRPr lang="en-US" sz="2000" dirty="0" smtClean="0"/>
          </a:p>
          <a:p>
            <a:r>
              <a:rPr lang="en-US" sz="2000" dirty="0" err="1" smtClean="0"/>
              <a:t>Dodatna</a:t>
            </a:r>
            <a:r>
              <a:rPr lang="en-US" sz="2000" dirty="0" smtClean="0"/>
              <a:t> pa</a:t>
            </a:r>
            <a:r>
              <a:rPr lang="x-none" sz="2000" dirty="0" smtClean="0"/>
              <a:t>ž</a:t>
            </a:r>
            <a:r>
              <a:rPr lang="en-US" sz="2000" dirty="0" err="1" smtClean="0"/>
              <a:t>nja</a:t>
            </a:r>
            <a:r>
              <a:rPr lang="en-US" sz="2000" dirty="0" smtClean="0"/>
              <a:t> </a:t>
            </a:r>
            <a:r>
              <a:rPr lang="en-US" sz="2000" dirty="0" err="1" smtClean="0"/>
              <a:t>za</a:t>
            </a:r>
            <a:r>
              <a:rPr lang="en-US" sz="2000" dirty="0" smtClean="0"/>
              <a:t> </a:t>
            </a:r>
            <a:r>
              <a:rPr lang="en-US" sz="2000" dirty="0" err="1" smtClean="0"/>
              <a:t>svako</a:t>
            </a:r>
            <a:r>
              <a:rPr lang="en-US" sz="2000" dirty="0" smtClean="0"/>
              <a:t> </a:t>
            </a:r>
            <a:r>
              <a:rPr lang="en-US" sz="2000" dirty="0" err="1" smtClean="0"/>
              <a:t>dijete</a:t>
            </a:r>
            <a:endParaRPr lang="en-US" sz="2000" dirty="0" smtClean="0"/>
          </a:p>
          <a:p>
            <a:r>
              <a:rPr lang="en-US" sz="2000" dirty="0" err="1" smtClean="0"/>
              <a:t>Roditelj</a:t>
            </a:r>
            <a:r>
              <a:rPr lang="en-US" sz="2000" dirty="0" smtClean="0"/>
              <a:t> </a:t>
            </a:r>
            <a:r>
              <a:rPr lang="en-US" sz="2000" dirty="0" err="1" smtClean="0"/>
              <a:t>kao</a:t>
            </a:r>
            <a:r>
              <a:rPr lang="en-US" sz="2000" dirty="0" smtClean="0"/>
              <a:t> model</a:t>
            </a:r>
          </a:p>
          <a:p>
            <a:r>
              <a:rPr lang="en-US" sz="2000" dirty="0" err="1" smtClean="0"/>
              <a:t>Odnos</a:t>
            </a:r>
            <a:r>
              <a:rPr lang="en-US" sz="2000" dirty="0" smtClean="0"/>
              <a:t> sa </a:t>
            </a:r>
            <a:r>
              <a:rPr lang="en-US" sz="2000" dirty="0" err="1" smtClean="0"/>
              <a:t>bratom</a:t>
            </a:r>
            <a:r>
              <a:rPr lang="en-US" sz="2000" dirty="0" smtClean="0"/>
              <a:t>/</a:t>
            </a:r>
            <a:r>
              <a:rPr lang="en-US" sz="2000" dirty="0" err="1" smtClean="0"/>
              <a:t>sestrom</a:t>
            </a:r>
            <a:r>
              <a:rPr lang="en-US" sz="2000" dirty="0" smtClean="0"/>
              <a:t> </a:t>
            </a:r>
            <a:r>
              <a:rPr lang="sr-Latn-CS" sz="2000" dirty="0" smtClean="0"/>
              <a:t>-</a:t>
            </a:r>
            <a:r>
              <a:rPr lang="en-US" sz="2000" dirty="0" err="1" smtClean="0">
                <a:solidFill>
                  <a:schemeClr val="bg2">
                    <a:lumMod val="25000"/>
                  </a:schemeClr>
                </a:solidFill>
              </a:rPr>
              <a:t>na</a:t>
            </a:r>
            <a:r>
              <a:rPr lang="x-none" sz="2000" dirty="0" smtClean="0">
                <a:solidFill>
                  <a:schemeClr val="bg2">
                    <a:lumMod val="25000"/>
                  </a:schemeClr>
                </a:solidFill>
              </a:rPr>
              <a:t>č</a:t>
            </a:r>
            <a:r>
              <a:rPr lang="en-US" sz="2000" dirty="0" smtClean="0">
                <a:solidFill>
                  <a:schemeClr val="bg2">
                    <a:lumMod val="25000"/>
                  </a:schemeClr>
                </a:solidFill>
              </a:rPr>
              <a:t>in </a:t>
            </a:r>
            <a:r>
              <a:rPr lang="en-US" sz="2000" dirty="0" err="1" smtClean="0">
                <a:solidFill>
                  <a:schemeClr val="bg2">
                    <a:lumMod val="25000"/>
                  </a:schemeClr>
                </a:solidFill>
              </a:rPr>
              <a:t>uvje</a:t>
            </a:r>
            <a:r>
              <a:rPr lang="x-none" sz="2000" dirty="0" smtClean="0">
                <a:solidFill>
                  <a:schemeClr val="bg2">
                    <a:lumMod val="25000"/>
                  </a:schemeClr>
                </a:solidFill>
              </a:rPr>
              <a:t>ž</a:t>
            </a:r>
            <a:r>
              <a:rPr lang="en-US" sz="2000" dirty="0" err="1" smtClean="0">
                <a:solidFill>
                  <a:schemeClr val="bg2">
                    <a:lumMod val="25000"/>
                  </a:schemeClr>
                </a:solidFill>
              </a:rPr>
              <a:t>banja</a:t>
            </a:r>
            <a:r>
              <a:rPr lang="en-US" sz="2000" dirty="0" smtClean="0">
                <a:solidFill>
                  <a:schemeClr val="bg2">
                    <a:lumMod val="25000"/>
                  </a:schemeClr>
                </a:solidFill>
              </a:rPr>
              <a:t> </a:t>
            </a:r>
            <a:r>
              <a:rPr lang="en-US" sz="2000" dirty="0" err="1" smtClean="0">
                <a:solidFill>
                  <a:schemeClr val="bg2">
                    <a:lumMod val="25000"/>
                  </a:schemeClr>
                </a:solidFill>
              </a:rPr>
              <a:t>socijalnih</a:t>
            </a:r>
            <a:r>
              <a:rPr lang="en-US" sz="2000" dirty="0" smtClean="0">
                <a:solidFill>
                  <a:schemeClr val="bg2">
                    <a:lumMod val="25000"/>
                  </a:schemeClr>
                </a:solidFill>
              </a:rPr>
              <a:t> </a:t>
            </a:r>
            <a:r>
              <a:rPr lang="en-US" sz="2000" dirty="0" err="1" smtClean="0">
                <a:solidFill>
                  <a:schemeClr val="bg2">
                    <a:lumMod val="25000"/>
                  </a:schemeClr>
                </a:solidFill>
              </a:rPr>
              <a:t>vje</a:t>
            </a:r>
            <a:r>
              <a:rPr lang="x-none" sz="2000" dirty="0" smtClean="0">
                <a:solidFill>
                  <a:schemeClr val="bg2">
                    <a:lumMod val="25000"/>
                  </a:schemeClr>
                </a:solidFill>
              </a:rPr>
              <a:t>š</a:t>
            </a:r>
            <a:r>
              <a:rPr lang="en-US" sz="2000" dirty="0" err="1" smtClean="0">
                <a:solidFill>
                  <a:schemeClr val="bg2">
                    <a:lumMod val="25000"/>
                  </a:schemeClr>
                </a:solidFill>
              </a:rPr>
              <a:t>tina</a:t>
            </a:r>
            <a:endParaRPr lang="en-US" sz="2000" dirty="0" smtClean="0">
              <a:solidFill>
                <a:schemeClr val="bg2">
                  <a:lumMod val="2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Adaptacija</a:t>
            </a:r>
            <a:r>
              <a:rPr lang="en-US" dirty="0" smtClean="0"/>
              <a:t> </a:t>
            </a:r>
            <a:r>
              <a:rPr lang="en-US" dirty="0" err="1" smtClean="0"/>
              <a:t>na</a:t>
            </a:r>
            <a:r>
              <a:rPr lang="en-US" dirty="0" smtClean="0"/>
              <a:t> </a:t>
            </a:r>
            <a:r>
              <a:rPr lang="en-US" dirty="0" err="1" smtClean="0"/>
              <a:t>vrti</a:t>
            </a:r>
            <a:r>
              <a:rPr lang="x-none" dirty="0"/>
              <a:t>ć</a:t>
            </a:r>
            <a:endParaRPr lang="de-DE" dirty="0"/>
          </a:p>
        </p:txBody>
      </p:sp>
      <p:sp>
        <p:nvSpPr>
          <p:cNvPr id="3" name="Inhaltsplatzhalter 2"/>
          <p:cNvSpPr>
            <a:spLocks noGrp="1"/>
          </p:cNvSpPr>
          <p:nvPr>
            <p:ph idx="1"/>
          </p:nvPr>
        </p:nvSpPr>
        <p:spPr/>
        <p:txBody>
          <a:bodyPr/>
          <a:lstStyle/>
          <a:p>
            <a:r>
              <a:rPr lang="en-US" sz="2000" dirty="0" err="1" smtClean="0"/>
              <a:t>Tezak</a:t>
            </a:r>
            <a:r>
              <a:rPr lang="en-US" sz="2000" dirty="0" smtClean="0"/>
              <a:t> period </a:t>
            </a:r>
            <a:r>
              <a:rPr lang="x-none" sz="2000" dirty="0" smtClean="0"/>
              <a:t>i</a:t>
            </a:r>
            <a:r>
              <a:rPr lang="en-US" sz="2000" dirty="0" smtClean="0"/>
              <a:t> </a:t>
            </a:r>
            <a:r>
              <a:rPr lang="en-US" sz="2000" dirty="0" err="1" smtClean="0"/>
              <a:t>za</a:t>
            </a:r>
            <a:r>
              <a:rPr lang="en-US" sz="2000" dirty="0" smtClean="0"/>
              <a:t> </a:t>
            </a:r>
            <a:r>
              <a:rPr lang="en-US" sz="2000" dirty="0" err="1" smtClean="0"/>
              <a:t>roditelje</a:t>
            </a:r>
            <a:r>
              <a:rPr lang="en-US" sz="2000" dirty="0" smtClean="0"/>
              <a:t> </a:t>
            </a:r>
            <a:r>
              <a:rPr lang="x-none" sz="2000" dirty="0" smtClean="0"/>
              <a:t>i</a:t>
            </a:r>
            <a:r>
              <a:rPr lang="en-US" sz="2000" dirty="0" smtClean="0"/>
              <a:t> </a:t>
            </a:r>
            <a:r>
              <a:rPr lang="en-US" sz="2000" dirty="0" err="1" smtClean="0"/>
              <a:t>za</a:t>
            </a:r>
            <a:r>
              <a:rPr lang="en-US" sz="2000" dirty="0" smtClean="0"/>
              <a:t> </a:t>
            </a:r>
            <a:r>
              <a:rPr lang="en-US" sz="2000" dirty="0" err="1" smtClean="0"/>
              <a:t>djecu</a:t>
            </a:r>
            <a:endParaRPr lang="en-US" sz="2000" dirty="0" smtClean="0"/>
          </a:p>
          <a:p>
            <a:r>
              <a:rPr lang="en-US" sz="2000" dirty="0" err="1" smtClean="0"/>
              <a:t>Raniji</a:t>
            </a:r>
            <a:r>
              <a:rPr lang="en-US" sz="2000" dirty="0" smtClean="0"/>
              <a:t> </a:t>
            </a:r>
            <a:r>
              <a:rPr lang="en-US" sz="2000" dirty="0" err="1" smtClean="0"/>
              <a:t>polazak-lak</a:t>
            </a:r>
            <a:r>
              <a:rPr lang="x-none" sz="2000" dirty="0" smtClean="0"/>
              <a:t>š</a:t>
            </a:r>
            <a:r>
              <a:rPr lang="en-US" sz="2000" dirty="0" smtClean="0"/>
              <a:t>a </a:t>
            </a:r>
            <a:r>
              <a:rPr lang="en-US" sz="2000" dirty="0" err="1" smtClean="0"/>
              <a:t>adaptacija</a:t>
            </a:r>
            <a:r>
              <a:rPr lang="en-US" sz="2000" dirty="0" smtClean="0"/>
              <a:t> (</a:t>
            </a:r>
            <a:r>
              <a:rPr lang="en-US" sz="2000" dirty="0" err="1" smtClean="0"/>
              <a:t>ali</a:t>
            </a:r>
            <a:r>
              <a:rPr lang="en-US" sz="2000" dirty="0" smtClean="0"/>
              <a:t> </a:t>
            </a:r>
            <a:r>
              <a:rPr lang="en-US" sz="2000" dirty="0" err="1" smtClean="0"/>
              <a:t>nije</a:t>
            </a:r>
            <a:r>
              <a:rPr lang="en-US" sz="2000" dirty="0" smtClean="0"/>
              <a:t> </a:t>
            </a:r>
            <a:r>
              <a:rPr lang="en-US" sz="2000" dirty="0" err="1" smtClean="0"/>
              <a:t>generalizovano</a:t>
            </a:r>
            <a:r>
              <a:rPr lang="en-US" sz="2000" dirty="0" smtClean="0"/>
              <a:t> </a:t>
            </a:r>
            <a:r>
              <a:rPr lang="en-US" sz="2000" dirty="0" err="1" smtClean="0"/>
              <a:t>pravilo</a:t>
            </a:r>
            <a:r>
              <a:rPr lang="en-US" sz="2000" dirty="0" smtClean="0"/>
              <a:t>)</a:t>
            </a:r>
          </a:p>
          <a:p>
            <a:r>
              <a:rPr lang="en-US" sz="2000" dirty="0" err="1" smtClean="0"/>
              <a:t>Obja</a:t>
            </a:r>
            <a:r>
              <a:rPr lang="x-none" sz="2000" dirty="0" smtClean="0"/>
              <a:t>š</a:t>
            </a:r>
            <a:r>
              <a:rPr lang="en-US" sz="2000" dirty="0" err="1" smtClean="0"/>
              <a:t>njavanje</a:t>
            </a:r>
            <a:r>
              <a:rPr lang="en-US" sz="2000" dirty="0" smtClean="0"/>
              <a:t> (</a:t>
            </a:r>
            <a:r>
              <a:rPr lang="en-US" sz="2000" dirty="0" err="1" smtClean="0"/>
              <a:t>gdje</a:t>
            </a:r>
            <a:r>
              <a:rPr lang="en-US" sz="2000" dirty="0" smtClean="0"/>
              <a:t> </a:t>
            </a:r>
            <a:r>
              <a:rPr lang="x-none" sz="2000" dirty="0" err="1"/>
              <a:t>ć</a:t>
            </a:r>
            <a:r>
              <a:rPr lang="en-US" sz="2000" dirty="0" smtClean="0"/>
              <a:t>e </a:t>
            </a:r>
            <a:r>
              <a:rPr lang="en-US" sz="2000" dirty="0" err="1" smtClean="0"/>
              <a:t>biti</a:t>
            </a:r>
            <a:r>
              <a:rPr lang="en-US" sz="2000" dirty="0" smtClean="0"/>
              <a:t> mama, </a:t>
            </a:r>
            <a:r>
              <a:rPr lang="en-US" sz="2000" dirty="0" err="1" smtClean="0"/>
              <a:t>tata</a:t>
            </a:r>
            <a:r>
              <a:rPr lang="en-US" sz="2000" dirty="0" smtClean="0"/>
              <a:t>, </a:t>
            </a:r>
            <a:r>
              <a:rPr lang="en-US" sz="2000" dirty="0" err="1" smtClean="0"/>
              <a:t>seka</a:t>
            </a:r>
            <a:r>
              <a:rPr lang="en-US" sz="2000" dirty="0" smtClean="0"/>
              <a:t>…; </a:t>
            </a:r>
            <a:r>
              <a:rPr lang="en-US" sz="2000" dirty="0" err="1" smtClean="0"/>
              <a:t>kako</a:t>
            </a:r>
            <a:r>
              <a:rPr lang="en-US" sz="2000" dirty="0" smtClean="0"/>
              <a:t> </a:t>
            </a:r>
            <a:r>
              <a:rPr lang="en-US" sz="2000" dirty="0" err="1" smtClean="0"/>
              <a:t>ce</a:t>
            </a:r>
            <a:r>
              <a:rPr lang="en-US" sz="2000" dirty="0" smtClean="0"/>
              <a:t> </a:t>
            </a:r>
            <a:r>
              <a:rPr lang="en-US" sz="2000" dirty="0" err="1" smtClean="0"/>
              <a:t>izgledati</a:t>
            </a:r>
            <a:r>
              <a:rPr lang="en-US" sz="2000" dirty="0" smtClean="0"/>
              <a:t> </a:t>
            </a:r>
            <a:r>
              <a:rPr lang="en-US" sz="2000" dirty="0" err="1" smtClean="0"/>
              <a:t>dan</a:t>
            </a:r>
            <a:r>
              <a:rPr lang="en-US" sz="2000" dirty="0" smtClean="0"/>
              <a:t>-</a:t>
            </a:r>
            <a:r>
              <a:rPr lang="x-none" sz="2000" dirty="0" smtClean="0"/>
              <a:t>š</a:t>
            </a:r>
            <a:r>
              <a:rPr lang="en-US" sz="2000" dirty="0" smtClean="0"/>
              <a:t>ta </a:t>
            </a:r>
            <a:r>
              <a:rPr lang="x-none" sz="2000" dirty="0" err="1"/>
              <a:t>ć</a:t>
            </a:r>
            <a:r>
              <a:rPr lang="en-US" sz="2000" dirty="0" smtClean="0"/>
              <a:t>e </a:t>
            </a:r>
            <a:r>
              <a:rPr lang="en-US" sz="2000" dirty="0" err="1" smtClean="0"/>
              <a:t>dijete</a:t>
            </a:r>
            <a:r>
              <a:rPr lang="en-US" sz="2000" dirty="0" smtClean="0"/>
              <a:t> </a:t>
            </a:r>
            <a:r>
              <a:rPr lang="en-US" sz="2000" dirty="0" err="1" smtClean="0"/>
              <a:t>raditi</a:t>
            </a:r>
            <a:r>
              <a:rPr lang="en-US" sz="2000" dirty="0" smtClean="0"/>
              <a:t>, </a:t>
            </a:r>
            <a:r>
              <a:rPr lang="x-none" sz="2000" dirty="0" err="1"/>
              <a:t>š</a:t>
            </a:r>
            <a:r>
              <a:rPr lang="en-US" sz="2000" dirty="0" smtClean="0"/>
              <a:t>ta mama/</a:t>
            </a:r>
            <a:r>
              <a:rPr lang="en-US" sz="2000" dirty="0" err="1" smtClean="0"/>
              <a:t>tata</a:t>
            </a:r>
            <a:r>
              <a:rPr lang="en-US" sz="2000" dirty="0" smtClean="0"/>
              <a:t>, </a:t>
            </a:r>
            <a:r>
              <a:rPr lang="en-US" sz="2000" dirty="0" err="1" smtClean="0"/>
              <a:t>kada</a:t>
            </a:r>
            <a:r>
              <a:rPr lang="en-US" sz="2000" dirty="0" smtClean="0"/>
              <a:t> </a:t>
            </a:r>
            <a:r>
              <a:rPr lang="x-none" sz="2000" dirty="0" err="1"/>
              <a:t>ć</a:t>
            </a:r>
            <a:r>
              <a:rPr lang="en-US" sz="2000" dirty="0" err="1" smtClean="0"/>
              <a:t>ete</a:t>
            </a:r>
            <a:r>
              <a:rPr lang="en-US" sz="2000" dirty="0" smtClean="0"/>
              <a:t> do</a:t>
            </a:r>
            <a:r>
              <a:rPr lang="x-none" sz="2000" dirty="0" smtClean="0"/>
              <a:t>ć</a:t>
            </a:r>
            <a:r>
              <a:rPr lang="en-US" sz="2000" dirty="0" smtClean="0"/>
              <a:t>i </a:t>
            </a:r>
            <a:r>
              <a:rPr lang="en-US" sz="2000" dirty="0" err="1" smtClean="0"/>
              <a:t>po</a:t>
            </a:r>
            <a:r>
              <a:rPr lang="en-US" sz="2000" dirty="0" smtClean="0"/>
              <a:t> </a:t>
            </a:r>
            <a:r>
              <a:rPr lang="en-US" sz="2000" dirty="0" err="1" smtClean="0"/>
              <a:t>njega</a:t>
            </a:r>
            <a:r>
              <a:rPr lang="en-US" sz="2000" dirty="0" smtClean="0"/>
              <a:t>…)</a:t>
            </a:r>
          </a:p>
          <a:p>
            <a:r>
              <a:rPr lang="en-US" sz="2000" dirty="0" err="1" smtClean="0"/>
              <a:t>Obilazak</a:t>
            </a:r>
            <a:r>
              <a:rPr lang="en-US" sz="2000" dirty="0" smtClean="0"/>
              <a:t> </a:t>
            </a:r>
            <a:r>
              <a:rPr lang="en-US" sz="2000" dirty="0" err="1" smtClean="0"/>
              <a:t>vrti</a:t>
            </a:r>
            <a:r>
              <a:rPr lang="x-none" sz="2000" dirty="0" smtClean="0"/>
              <a:t>ć</a:t>
            </a:r>
            <a:r>
              <a:rPr lang="en-US" sz="2000" dirty="0" smtClean="0"/>
              <a:t>a </a:t>
            </a:r>
            <a:r>
              <a:rPr lang="en-US" sz="2000" dirty="0" err="1" smtClean="0"/>
              <a:t>nekoliko</a:t>
            </a:r>
            <a:r>
              <a:rPr lang="en-US" sz="2000" dirty="0" smtClean="0"/>
              <a:t> dana </a:t>
            </a:r>
            <a:r>
              <a:rPr lang="en-US" sz="2000" dirty="0" err="1" smtClean="0"/>
              <a:t>ranije</a:t>
            </a:r>
            <a:endParaRPr lang="en-US" sz="2000" dirty="0" smtClean="0"/>
          </a:p>
          <a:p>
            <a:r>
              <a:rPr lang="en-US" sz="2000" dirty="0" err="1" smtClean="0"/>
              <a:t>Neophodno</a:t>
            </a:r>
            <a:r>
              <a:rPr lang="en-US" sz="2000" dirty="0" smtClean="0"/>
              <a:t> je </a:t>
            </a:r>
            <a:r>
              <a:rPr lang="en-US" sz="2000" dirty="0" err="1" smtClean="0"/>
              <a:t>imati</a:t>
            </a:r>
            <a:r>
              <a:rPr lang="en-US" sz="2000" dirty="0" smtClean="0"/>
              <a:t> </a:t>
            </a:r>
            <a:r>
              <a:rPr lang="en-US" sz="2000" dirty="0" err="1" smtClean="0"/>
              <a:t>povjerenje</a:t>
            </a:r>
            <a:r>
              <a:rPr lang="en-US" sz="2000" dirty="0" smtClean="0"/>
              <a:t> u </a:t>
            </a:r>
            <a:r>
              <a:rPr lang="en-US" sz="2000" dirty="0" err="1" smtClean="0"/>
              <a:t>instituciju</a:t>
            </a:r>
            <a:r>
              <a:rPr lang="en-US" sz="2000" dirty="0" smtClean="0"/>
              <a:t> u </a:t>
            </a:r>
            <a:r>
              <a:rPr lang="en-US" sz="2000" dirty="0" err="1" smtClean="0"/>
              <a:t>koju</a:t>
            </a:r>
            <a:r>
              <a:rPr lang="en-US" sz="2000" dirty="0" smtClean="0"/>
              <a:t> </a:t>
            </a:r>
            <a:r>
              <a:rPr lang="en-US" sz="2000" dirty="0" err="1" smtClean="0"/>
              <a:t>upisujete</a:t>
            </a:r>
            <a:r>
              <a:rPr lang="en-US" sz="2000" dirty="0" smtClean="0"/>
              <a:t> </a:t>
            </a:r>
            <a:r>
              <a:rPr lang="en-US" sz="2000" dirty="0" err="1" smtClean="0"/>
              <a:t>dijete</a:t>
            </a:r>
            <a:r>
              <a:rPr lang="en-US" sz="2000" dirty="0" smtClean="0"/>
              <a:t>!</a:t>
            </a:r>
          </a:p>
          <a:p>
            <a:r>
              <a:rPr lang="en-US" sz="2000" dirty="0" smtClean="0"/>
              <a:t>Ne </a:t>
            </a:r>
            <a:r>
              <a:rPr lang="en-US" sz="2000" dirty="0" err="1" smtClean="0"/>
              <a:t>odugovla</a:t>
            </a:r>
            <a:r>
              <a:rPr lang="x-none" sz="2000" dirty="0" smtClean="0"/>
              <a:t>č</a:t>
            </a:r>
            <a:r>
              <a:rPr lang="en-US" sz="2000" dirty="0" err="1" smtClean="0"/>
              <a:t>ite</a:t>
            </a:r>
            <a:r>
              <a:rPr lang="en-US" sz="2000" dirty="0" smtClean="0"/>
              <a:t> sa </a:t>
            </a:r>
            <a:r>
              <a:rPr lang="en-US" sz="2000" dirty="0" err="1" smtClean="0"/>
              <a:t>pozdravljanjem</a:t>
            </a:r>
            <a:r>
              <a:rPr lang="en-US" sz="2000" dirty="0" smtClean="0"/>
              <a:t> </a:t>
            </a:r>
            <a:r>
              <a:rPr lang="en-US" sz="2000" dirty="0" err="1" smtClean="0"/>
              <a:t>prilikom</a:t>
            </a:r>
            <a:r>
              <a:rPr lang="en-US" sz="2000" dirty="0" smtClean="0"/>
              <a:t> </a:t>
            </a:r>
            <a:r>
              <a:rPr lang="en-US" sz="2000" dirty="0" err="1" smtClean="0"/>
              <a:t>ostavljanja</a:t>
            </a:r>
            <a:r>
              <a:rPr lang="en-US" sz="2000" dirty="0" smtClean="0"/>
              <a:t> </a:t>
            </a:r>
            <a:r>
              <a:rPr lang="en-US" sz="2000" dirty="0" err="1" smtClean="0"/>
              <a:t>djeteta</a:t>
            </a:r>
            <a:endParaRPr lang="en-US" sz="2000" dirty="0" smtClean="0"/>
          </a:p>
          <a:p>
            <a:r>
              <a:rPr lang="en-US" sz="2000" dirty="0" smtClean="0"/>
              <a:t>Po </a:t>
            </a:r>
            <a:r>
              <a:rPr lang="en-US" sz="2000" dirty="0" err="1" smtClean="0"/>
              <a:t>dolasku</a:t>
            </a:r>
            <a:r>
              <a:rPr lang="en-US" sz="2000" dirty="0" smtClean="0"/>
              <a:t> </a:t>
            </a:r>
            <a:r>
              <a:rPr lang="en-US" sz="2000" dirty="0" err="1" smtClean="0"/>
              <a:t>ga</a:t>
            </a:r>
            <a:r>
              <a:rPr lang="en-US" sz="2000" dirty="0" smtClean="0"/>
              <a:t> </a:t>
            </a:r>
            <a:r>
              <a:rPr lang="en-US" sz="2000" dirty="0" err="1" smtClean="0"/>
              <a:t>pohvalite</a:t>
            </a:r>
            <a:r>
              <a:rPr lang="en-US" sz="2000" dirty="0" smtClean="0"/>
              <a:t>, </a:t>
            </a:r>
            <a:r>
              <a:rPr lang="en-US" sz="2000" dirty="0" err="1" smtClean="0"/>
              <a:t>podsetite</a:t>
            </a:r>
            <a:r>
              <a:rPr lang="en-US" sz="2000" dirty="0" smtClean="0"/>
              <a:t> da </a:t>
            </a:r>
            <a:r>
              <a:rPr lang="en-US" sz="2000" dirty="0" err="1" smtClean="0"/>
              <a:t>ste</a:t>
            </a:r>
            <a:r>
              <a:rPr lang="en-US" sz="2000" dirty="0" smtClean="0"/>
              <a:t> do</a:t>
            </a:r>
            <a:r>
              <a:rPr lang="x-none" sz="2000" dirty="0" smtClean="0"/>
              <a:t>š</a:t>
            </a:r>
            <a:r>
              <a:rPr lang="en-US" sz="2000" dirty="0" smtClean="0"/>
              <a:t>li </a:t>
            </a:r>
            <a:r>
              <a:rPr lang="en-US" sz="2000" dirty="0" err="1" smtClean="0"/>
              <a:t>po</a:t>
            </a:r>
            <a:r>
              <a:rPr lang="en-US" sz="2000" dirty="0" smtClean="0"/>
              <a:t> </a:t>
            </a:r>
            <a:r>
              <a:rPr lang="en-US" sz="2000" dirty="0" err="1" smtClean="0"/>
              <a:t>njega</a:t>
            </a:r>
            <a:r>
              <a:rPr lang="en-US" sz="2000" dirty="0" smtClean="0"/>
              <a:t> </a:t>
            </a:r>
            <a:r>
              <a:rPr lang="x-none" sz="2000" dirty="0" smtClean="0"/>
              <a:t>i</a:t>
            </a:r>
            <a:r>
              <a:rPr lang="en-US" sz="2000" dirty="0" smtClean="0"/>
              <a:t> da </a:t>
            </a:r>
            <a:r>
              <a:rPr lang="x-none" sz="2000" dirty="0" err="1"/>
              <a:t>ć</a:t>
            </a:r>
            <a:r>
              <a:rPr lang="en-US" sz="2000" dirty="0" smtClean="0"/>
              <a:t>e </a:t>
            </a:r>
            <a:r>
              <a:rPr lang="en-US" sz="2000" dirty="0" err="1" smtClean="0"/>
              <a:t>tako</a:t>
            </a:r>
            <a:r>
              <a:rPr lang="en-US" sz="2000" dirty="0" smtClean="0"/>
              <a:t> </a:t>
            </a:r>
            <a:r>
              <a:rPr lang="en-US" sz="2000" dirty="0" err="1" smtClean="0"/>
              <a:t>biti</a:t>
            </a:r>
            <a:r>
              <a:rPr lang="en-US" sz="2000" dirty="0" smtClean="0"/>
              <a:t> </a:t>
            </a:r>
            <a:r>
              <a:rPr lang="en-US" sz="2000" dirty="0" err="1" smtClean="0"/>
              <a:t>svakog</a:t>
            </a:r>
            <a:r>
              <a:rPr lang="en-US" sz="2000" dirty="0" smtClean="0"/>
              <a:t> dana, </a:t>
            </a:r>
            <a:r>
              <a:rPr lang="en-US" sz="2000" dirty="0" err="1" smtClean="0"/>
              <a:t>nastavite</a:t>
            </a:r>
            <a:r>
              <a:rPr lang="en-US" sz="2000" dirty="0" smtClean="0"/>
              <a:t> sa </a:t>
            </a:r>
            <a:r>
              <a:rPr lang="en-US" sz="2000" dirty="0" err="1" smtClean="0"/>
              <a:t>uobi</a:t>
            </a:r>
            <a:r>
              <a:rPr lang="x-none" sz="2000" dirty="0" smtClean="0"/>
              <a:t>č</a:t>
            </a:r>
            <a:r>
              <a:rPr lang="en-US" sz="2000" dirty="0" err="1" smtClean="0"/>
              <a:t>ajenim</a:t>
            </a:r>
            <a:r>
              <a:rPr lang="en-US" sz="2000" dirty="0" smtClean="0"/>
              <a:t> </a:t>
            </a:r>
            <a:r>
              <a:rPr lang="en-US" sz="2000" dirty="0" err="1" smtClean="0"/>
              <a:t>rutinama</a:t>
            </a:r>
            <a:endParaRPr lang="en-US" sz="2000" dirty="0" smtClean="0"/>
          </a:p>
          <a:p>
            <a:r>
              <a:rPr lang="en-US" sz="2000" dirty="0" err="1" smtClean="0"/>
              <a:t>Neophodna</a:t>
            </a:r>
            <a:r>
              <a:rPr lang="en-US" sz="2000" dirty="0" smtClean="0"/>
              <a:t> je </a:t>
            </a:r>
            <a:r>
              <a:rPr lang="en-US" sz="2000" dirty="0" err="1" smtClean="0"/>
              <a:t>redovnost</a:t>
            </a:r>
            <a:r>
              <a:rPr lang="en-US" sz="2000" dirty="0" smtClean="0"/>
              <a:t> </a:t>
            </a:r>
            <a:endParaRPr lang="de-DE" sz="2000" dirty="0"/>
          </a:p>
        </p:txBody>
      </p:sp>
    </p:spTree>
    <p:extLst>
      <p:ext uri="{BB962C8B-B14F-4D97-AF65-F5344CB8AC3E}">
        <p14:creationId xmlns:p14="http://schemas.microsoft.com/office/powerpoint/2010/main" xmlns="" val="3909037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smtClean="0"/>
              <a:t>Spavanje, hranjenje, oblačenje </a:t>
            </a:r>
            <a:endParaRPr lang="en-US" dirty="0"/>
          </a:p>
        </p:txBody>
      </p:sp>
      <p:sp>
        <p:nvSpPr>
          <p:cNvPr id="3" name="Content Placeholder 2"/>
          <p:cNvSpPr>
            <a:spLocks noGrp="1"/>
          </p:cNvSpPr>
          <p:nvPr>
            <p:ph idx="1"/>
          </p:nvPr>
        </p:nvSpPr>
        <p:spPr/>
        <p:txBody>
          <a:bodyPr/>
          <a:lstStyle/>
          <a:p>
            <a:r>
              <a:rPr lang="sr-Latn-CS" dirty="0" smtClean="0"/>
              <a:t>Odbijanje spavanja, odbijanje da legne u krevet, plakanje, razni zahtjevi pred spavanje,buđenje u toku noći...</a:t>
            </a:r>
          </a:p>
          <a:p>
            <a:r>
              <a:rPr lang="sr-Latn-CS" dirty="0" smtClean="0"/>
              <a:t>Ako roditelji žrtvuju svoje vrijeme i potrebe uče dijete da je voljeno i prihvaćeno samo ako privlači previše pažnje.</a:t>
            </a:r>
            <a:endParaRPr lang="en-US" dirty="0"/>
          </a:p>
        </p:txBody>
      </p:sp>
      <p:pic>
        <p:nvPicPr>
          <p:cNvPr id="4" name="Picture 3" descr="spavanje.jpg"/>
          <p:cNvPicPr>
            <a:picLocks noChangeAspect="1"/>
          </p:cNvPicPr>
          <p:nvPr/>
        </p:nvPicPr>
        <p:blipFill>
          <a:blip r:embed="rId2"/>
          <a:stretch>
            <a:fillRect/>
          </a:stretch>
        </p:blipFill>
        <p:spPr>
          <a:xfrm>
            <a:off x="3500430" y="4357694"/>
            <a:ext cx="2619375" cy="1743075"/>
          </a:xfrm>
          <a:prstGeom prst="rect">
            <a:avLst/>
          </a:prstGeom>
        </p:spPr>
      </p:pic>
    </p:spTree>
    <p:extLst>
      <p:ext uri="{BB962C8B-B14F-4D97-AF65-F5344CB8AC3E}">
        <p14:creationId xmlns:p14="http://schemas.microsoft.com/office/powerpoint/2010/main" xmlns="" val="1895997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solidFill>
                  <a:srgbClr val="04617B"/>
                </a:solidFill>
              </a:rPr>
              <a:t>Spavanje, hranjenje, oblačenje </a:t>
            </a:r>
            <a:endParaRPr lang="en-US" dirty="0"/>
          </a:p>
        </p:txBody>
      </p:sp>
      <p:sp>
        <p:nvSpPr>
          <p:cNvPr id="3" name="Content Placeholder 2"/>
          <p:cNvSpPr>
            <a:spLocks noGrp="1"/>
          </p:cNvSpPr>
          <p:nvPr>
            <p:ph idx="1"/>
          </p:nvPr>
        </p:nvSpPr>
        <p:spPr/>
        <p:txBody>
          <a:bodyPr/>
          <a:lstStyle/>
          <a:p>
            <a:pPr lvl="0" algn="just"/>
            <a:r>
              <a:rPr lang="vi-VN" b="1" dirty="0"/>
              <a:t>Ustalite vrijeme buđenja </a:t>
            </a:r>
            <a:r>
              <a:rPr lang="vi-VN" dirty="0"/>
              <a:t>– neka bude oko 7 sati. </a:t>
            </a:r>
            <a:endParaRPr lang="x-none">
              <a:latin typeface="Constantia" pitchFamily="18" charset="0"/>
            </a:endParaRPr>
          </a:p>
          <a:p>
            <a:pPr lvl="0" algn="just"/>
            <a:r>
              <a:rPr lang="vi-VN" dirty="0"/>
              <a:t> </a:t>
            </a:r>
            <a:r>
              <a:rPr lang="vi-VN" b="1" dirty="0"/>
              <a:t>Ustalite vrijeme za dnevno spavanje </a:t>
            </a:r>
            <a:r>
              <a:rPr lang="vi-VN" dirty="0"/>
              <a:t>– približno u isto vrijeme svakoga dana. </a:t>
            </a:r>
            <a:endParaRPr lang="x-none">
              <a:latin typeface="Constantia" pitchFamily="18" charset="0"/>
            </a:endParaRPr>
          </a:p>
          <a:p>
            <a:pPr lvl="0" algn="just"/>
            <a:r>
              <a:rPr lang="vi-VN" b="1" dirty="0"/>
              <a:t>Ustalite vrijeme za večernji odlazak na spavanje </a:t>
            </a:r>
            <a:r>
              <a:rPr lang="vi-VN" dirty="0"/>
              <a:t>– neka bude u intervalu 20h–21h. </a:t>
            </a:r>
            <a:r>
              <a:rPr lang="vi-VN" dirty="0" smtClean="0"/>
              <a:t> </a:t>
            </a:r>
            <a:endParaRPr lang="x-none">
              <a:latin typeface="Constantia" pitchFamily="18" charset="0"/>
            </a:endParaRPr>
          </a:p>
          <a:p>
            <a:pPr lvl="0" algn="just"/>
            <a:r>
              <a:rPr lang="vi-VN" dirty="0"/>
              <a:t>Neka dijete uvijek </a:t>
            </a:r>
            <a:r>
              <a:rPr lang="vi-VN" b="1" dirty="0"/>
              <a:t>jede sjedeći u hranilici, a kasnije za stolom.</a:t>
            </a:r>
            <a:endParaRPr lang="en-US" b="1" dirty="0">
              <a:latin typeface="Constantia" pitchFamily="18" charset="0"/>
            </a:endParaRPr>
          </a:p>
          <a:p>
            <a:endParaRPr lang="en-US" dirty="0"/>
          </a:p>
        </p:txBody>
      </p:sp>
    </p:spTree>
    <p:extLst>
      <p:ext uri="{BB962C8B-B14F-4D97-AF65-F5344CB8AC3E}">
        <p14:creationId xmlns:p14="http://schemas.microsoft.com/office/powerpoint/2010/main" xmlns="" val="2956024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PREPORUKE</a:t>
            </a:r>
            <a:endParaRPr lang="en-US" dirty="0"/>
          </a:p>
        </p:txBody>
      </p:sp>
      <p:sp>
        <p:nvSpPr>
          <p:cNvPr id="3" name="Content Placeholder 2"/>
          <p:cNvSpPr>
            <a:spLocks noGrp="1"/>
          </p:cNvSpPr>
          <p:nvPr>
            <p:ph idx="1"/>
          </p:nvPr>
        </p:nvSpPr>
        <p:spPr/>
        <p:txBody>
          <a:bodyPr/>
          <a:lstStyle/>
          <a:p>
            <a:r>
              <a:rPr lang="vi-VN" b="1" dirty="0" smtClean="0"/>
              <a:t>Uvažite </a:t>
            </a:r>
            <a:r>
              <a:rPr lang="sr-Latn-CS" b="1" dirty="0" smtClean="0"/>
              <a:t>djetetove</a:t>
            </a:r>
            <a:r>
              <a:rPr lang="vi-VN" dirty="0" smtClean="0"/>
              <a:t> </a:t>
            </a:r>
            <a:r>
              <a:rPr lang="vi-VN" b="1" dirty="0"/>
              <a:t>biološke/ fiziološke potrebe</a:t>
            </a:r>
            <a:r>
              <a:rPr lang="vi-VN" dirty="0"/>
              <a:t>. </a:t>
            </a:r>
            <a:endParaRPr lang="x-none" dirty="0" smtClean="0"/>
          </a:p>
          <a:p>
            <a:r>
              <a:rPr lang="vi-VN" b="1" dirty="0" smtClean="0"/>
              <a:t>Osluškujte </a:t>
            </a:r>
            <a:r>
              <a:rPr lang="vi-VN" b="1" dirty="0"/>
              <a:t>i zadovoljite </a:t>
            </a:r>
            <a:r>
              <a:rPr lang="sr-Latn-CS" b="1" dirty="0" smtClean="0"/>
              <a:t>djetetove </a:t>
            </a:r>
            <a:r>
              <a:rPr lang="vi-VN" b="1" dirty="0" smtClean="0"/>
              <a:t>emocionalne </a:t>
            </a:r>
            <a:r>
              <a:rPr lang="vi-VN" b="1" dirty="0"/>
              <a:t>potrebe (blizina, dodir, utjeha). </a:t>
            </a:r>
            <a:r>
              <a:rPr lang="vi-VN" b="1" dirty="0" smtClean="0"/>
              <a:t> </a:t>
            </a:r>
            <a:endParaRPr lang="x-none" b="1" dirty="0" smtClean="0"/>
          </a:p>
          <a:p>
            <a:r>
              <a:rPr lang="vi-VN" dirty="0" smtClean="0"/>
              <a:t>Učinite </a:t>
            </a:r>
            <a:r>
              <a:rPr lang="vi-VN" b="1" dirty="0"/>
              <a:t>da se dijete ośeća zaštićeno </a:t>
            </a:r>
            <a:r>
              <a:rPr lang="vi-VN" dirty="0"/>
              <a:t>– ono želi sigurno i organizovano okruženje u kojem postoji izvijesnost i stabilnost. </a:t>
            </a:r>
            <a:endParaRPr lang="x-none" dirty="0" smtClean="0"/>
          </a:p>
          <a:p>
            <a:r>
              <a:rPr lang="vi-VN" dirty="0" smtClean="0"/>
              <a:t> </a:t>
            </a:r>
            <a:r>
              <a:rPr lang="vi-VN" dirty="0"/>
              <a:t>Imajte na umu da </a:t>
            </a:r>
            <a:r>
              <a:rPr lang="vi-VN" b="1" dirty="0"/>
              <a:t>dijete ima svoj prirodni ritam</a:t>
            </a:r>
            <a:r>
              <a:rPr lang="vi-VN" dirty="0"/>
              <a:t> – kao što sunce izlazi i zalazi. </a:t>
            </a:r>
            <a:r>
              <a:rPr lang="vi-VN" dirty="0" smtClean="0"/>
              <a:t> </a:t>
            </a:r>
            <a:endParaRPr lang="x-none" dirty="0" smtClean="0"/>
          </a:p>
          <a:p>
            <a:endParaRPr lang="en-US" dirty="0"/>
          </a:p>
        </p:txBody>
      </p:sp>
    </p:spTree>
    <p:extLst>
      <p:ext uri="{BB962C8B-B14F-4D97-AF65-F5344CB8AC3E}">
        <p14:creationId xmlns:p14="http://schemas.microsoft.com/office/powerpoint/2010/main" xmlns="" val="3030140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a:solidFill>
                  <a:srgbClr val="04617B"/>
                </a:solidFill>
              </a:rPr>
              <a:t>PREPORUKE</a:t>
            </a:r>
            <a:endParaRPr lang="en-US" dirty="0"/>
          </a:p>
        </p:txBody>
      </p:sp>
      <p:sp>
        <p:nvSpPr>
          <p:cNvPr id="3" name="Content Placeholder 2"/>
          <p:cNvSpPr>
            <a:spLocks noGrp="1"/>
          </p:cNvSpPr>
          <p:nvPr>
            <p:ph idx="1"/>
          </p:nvPr>
        </p:nvSpPr>
        <p:spPr/>
        <p:txBody>
          <a:bodyPr/>
          <a:lstStyle/>
          <a:p>
            <a:pPr algn="just"/>
            <a:r>
              <a:rPr lang="vi-VN" b="1" dirty="0"/>
              <a:t>Stabilan dnevni ritam </a:t>
            </a:r>
            <a:r>
              <a:rPr lang="vi-VN" dirty="0"/>
              <a:t>vodi do ustanovljavanja rutina i stvaranja pozitivnih navika đeteta. </a:t>
            </a:r>
            <a:endParaRPr lang="x-none" dirty="0" smtClean="0"/>
          </a:p>
          <a:p>
            <a:pPr algn="just"/>
            <a:r>
              <a:rPr lang="vi-VN" b="1" dirty="0" smtClean="0"/>
              <a:t>Omogućite </a:t>
            </a:r>
            <a:r>
              <a:rPr lang="vi-VN" b="1" dirty="0"/>
              <a:t>predvidljivost </a:t>
            </a:r>
            <a:r>
              <a:rPr lang="vi-VN" dirty="0"/>
              <a:t>– tako se stvaraju pozitivne navike. </a:t>
            </a:r>
            <a:r>
              <a:rPr lang="vi-VN" dirty="0" smtClean="0"/>
              <a:t> </a:t>
            </a:r>
            <a:endParaRPr lang="x-none" dirty="0" smtClean="0"/>
          </a:p>
          <a:p>
            <a:pPr algn="just"/>
            <a:r>
              <a:rPr lang="vi-VN" b="1" dirty="0" smtClean="0"/>
              <a:t>Dnevnu </a:t>
            </a:r>
            <a:r>
              <a:rPr lang="vi-VN" b="1" dirty="0"/>
              <a:t>rutinu kod kuće </a:t>
            </a:r>
            <a:r>
              <a:rPr lang="vi-VN" dirty="0"/>
              <a:t>važno je </a:t>
            </a:r>
            <a:r>
              <a:rPr lang="vi-VN" b="1" dirty="0"/>
              <a:t>uskladiti s onom </a:t>
            </a:r>
            <a:r>
              <a:rPr lang="vi-VN" dirty="0"/>
              <a:t>koje dijete ima </a:t>
            </a:r>
            <a:r>
              <a:rPr lang="vi-VN" b="1" dirty="0"/>
              <a:t>u vrtiću. </a:t>
            </a:r>
            <a:r>
              <a:rPr lang="vi-VN" dirty="0" smtClean="0"/>
              <a:t> </a:t>
            </a:r>
            <a:endParaRPr lang="x-none" dirty="0" smtClean="0"/>
          </a:p>
        </p:txBody>
      </p:sp>
    </p:spTree>
    <p:extLst>
      <p:ext uri="{BB962C8B-B14F-4D97-AF65-F5344CB8AC3E}">
        <p14:creationId xmlns:p14="http://schemas.microsoft.com/office/powerpoint/2010/main" xmlns="" val="3698687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a:solidFill>
                  <a:srgbClr val="04617B"/>
                </a:solidFill>
              </a:rPr>
              <a:t>PREPORUKE</a:t>
            </a:r>
            <a:endParaRPr lang="en-US" dirty="0"/>
          </a:p>
        </p:txBody>
      </p:sp>
      <p:sp>
        <p:nvSpPr>
          <p:cNvPr id="3" name="Content Placeholder 2"/>
          <p:cNvSpPr>
            <a:spLocks noGrp="1"/>
          </p:cNvSpPr>
          <p:nvPr>
            <p:ph idx="1"/>
          </p:nvPr>
        </p:nvSpPr>
        <p:spPr/>
        <p:txBody>
          <a:bodyPr/>
          <a:lstStyle/>
          <a:p>
            <a:pPr lvl="0" algn="just"/>
            <a:r>
              <a:rPr lang="vi-VN" b="1" dirty="0">
                <a:solidFill>
                  <a:prstClr val="black"/>
                </a:solidFill>
              </a:rPr>
              <a:t>Omogućite đetetu da uspostavi uredan ritam – time ispunjavate njegovu potrebu za sigurnošću, ljubavlju i pripadanjem,</a:t>
            </a:r>
            <a:r>
              <a:rPr lang="vi-VN" dirty="0">
                <a:solidFill>
                  <a:prstClr val="black"/>
                </a:solidFill>
              </a:rPr>
              <a:t> a iz pozitivnih interakcija kasnije će se razvijati prijateljske, partnerske i druge relacije</a:t>
            </a:r>
            <a:r>
              <a:rPr lang="vi-VN" dirty="0" smtClean="0">
                <a:solidFill>
                  <a:prstClr val="black"/>
                </a:solidFill>
              </a:rPr>
              <a:t>.</a:t>
            </a:r>
            <a:endParaRPr lang="x-none" dirty="0" smtClean="0">
              <a:solidFill>
                <a:prstClr val="black"/>
              </a:solidFill>
            </a:endParaRPr>
          </a:p>
          <a:p>
            <a:pPr marL="0" lvl="0" indent="0" algn="just">
              <a:buNone/>
            </a:pPr>
            <a:r>
              <a:rPr lang="vi-VN" dirty="0" smtClean="0">
                <a:solidFill>
                  <a:prstClr val="black"/>
                </a:solidFill>
              </a:rPr>
              <a:t> </a:t>
            </a:r>
            <a:endParaRPr lang="x-none" dirty="0">
              <a:solidFill>
                <a:prstClr val="black"/>
              </a:solidFill>
            </a:endParaRPr>
          </a:p>
          <a:p>
            <a:pPr lvl="0" algn="just"/>
            <a:r>
              <a:rPr lang="vi-VN" dirty="0">
                <a:solidFill>
                  <a:prstClr val="black"/>
                </a:solidFill>
              </a:rPr>
              <a:t> </a:t>
            </a:r>
            <a:r>
              <a:rPr lang="vi-VN" b="1" dirty="0">
                <a:solidFill>
                  <a:prstClr val="black"/>
                </a:solidFill>
              </a:rPr>
              <a:t>Budite strpljivi i uporni – iako iziskuje energiju, taj trud i ulaganje daju rezultat. </a:t>
            </a:r>
            <a:r>
              <a:rPr lang="vi-VN" dirty="0" smtClean="0">
                <a:solidFill>
                  <a:prstClr val="black"/>
                </a:solidFill>
              </a:rPr>
              <a:t>Nemojte </a:t>
            </a:r>
            <a:r>
              <a:rPr lang="vi-VN" dirty="0">
                <a:solidFill>
                  <a:prstClr val="black"/>
                </a:solidFill>
              </a:rPr>
              <a:t>nikada brzo odustajati – imajte na umu da je to najznačajnije ulaganje.</a:t>
            </a:r>
            <a:endParaRPr lang="en-US" dirty="0">
              <a:solidFill>
                <a:prstClr val="black"/>
              </a:solidFill>
            </a:endParaRPr>
          </a:p>
          <a:p>
            <a:pPr algn="just"/>
            <a:endParaRPr lang="en-US" dirty="0"/>
          </a:p>
        </p:txBody>
      </p:sp>
    </p:spTree>
    <p:extLst>
      <p:ext uri="{BB962C8B-B14F-4D97-AF65-F5344CB8AC3E}">
        <p14:creationId xmlns:p14="http://schemas.microsoft.com/office/powerpoint/2010/main" xmlns="" val="4264783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lstStyle/>
          <a:p>
            <a:pPr algn="ctr"/>
            <a:r>
              <a:rPr lang="x-none" dirty="0">
                <a:solidFill>
                  <a:srgbClr val="04617B"/>
                </a:solidFill>
              </a:rPr>
              <a:t>PREPORUKE</a:t>
            </a:r>
            <a:endParaRPr lang="en-US" dirty="0"/>
          </a:p>
        </p:txBody>
      </p:sp>
      <p:sp>
        <p:nvSpPr>
          <p:cNvPr id="3" name="Content Placeholder 2"/>
          <p:cNvSpPr>
            <a:spLocks noGrp="1"/>
          </p:cNvSpPr>
          <p:nvPr>
            <p:ph idx="1"/>
          </p:nvPr>
        </p:nvSpPr>
        <p:spPr>
          <a:xfrm>
            <a:off x="457200" y="908721"/>
            <a:ext cx="8229600" cy="5415880"/>
          </a:xfrm>
        </p:spPr>
        <p:txBody>
          <a:bodyPr/>
          <a:lstStyle/>
          <a:p>
            <a:r>
              <a:rPr lang="vi-VN" b="1" dirty="0"/>
              <a:t>Kako se </a:t>
            </a:r>
            <a:r>
              <a:rPr lang="en-US" b="1" dirty="0" err="1" smtClean="0"/>
              <a:t>dj</a:t>
            </a:r>
            <a:r>
              <a:rPr lang="vi-VN" b="1" dirty="0" smtClean="0"/>
              <a:t>eca o</a:t>
            </a:r>
            <a:r>
              <a:rPr lang="en-US" b="1" dirty="0" err="1" smtClean="0"/>
              <a:t>sj</a:t>
            </a:r>
            <a:r>
              <a:rPr lang="vi-VN" b="1" dirty="0" smtClean="0"/>
              <a:t>ećaju </a:t>
            </a:r>
            <a:r>
              <a:rPr lang="vi-VN" b="1" dirty="0"/>
              <a:t>i </a:t>
            </a:r>
            <a:r>
              <a:rPr lang="vi-VN" b="1" dirty="0" smtClean="0"/>
              <a:t>način </a:t>
            </a:r>
            <a:r>
              <a:rPr lang="vi-VN" b="1" dirty="0"/>
              <a:t>na koji se </a:t>
            </a:r>
            <a:r>
              <a:rPr lang="vi-VN" b="1" dirty="0" smtClean="0"/>
              <a:t>ponašaju</a:t>
            </a:r>
            <a:r>
              <a:rPr lang="vi-VN" dirty="0" smtClean="0"/>
              <a:t>. </a:t>
            </a:r>
            <a:r>
              <a:rPr lang="vi-VN" b="1" dirty="0"/>
              <a:t>umnogome zavise od poruka koje dobijaju od </a:t>
            </a:r>
            <a:r>
              <a:rPr lang="vi-VN" b="1" dirty="0" smtClean="0"/>
              <a:t>odraslih</a:t>
            </a:r>
            <a:r>
              <a:rPr lang="x-none" b="1" dirty="0" smtClean="0"/>
              <a:t>.</a:t>
            </a:r>
          </a:p>
          <a:p>
            <a:r>
              <a:rPr lang="en-US" dirty="0" err="1" smtClean="0"/>
              <a:t>Dj</a:t>
            </a:r>
            <a:r>
              <a:rPr lang="vi-VN" dirty="0" smtClean="0"/>
              <a:t>eci </a:t>
            </a:r>
            <a:r>
              <a:rPr lang="vi-VN" dirty="0"/>
              <a:t>je </a:t>
            </a:r>
            <a:r>
              <a:rPr lang="vi-VN" b="1" dirty="0"/>
              <a:t>veoma važno da ispune očekivanja odraslih</a:t>
            </a:r>
            <a:r>
              <a:rPr lang="vi-VN" b="1" dirty="0" smtClean="0"/>
              <a:t>.</a:t>
            </a:r>
            <a:endParaRPr lang="x-none" b="1" dirty="0" smtClean="0"/>
          </a:p>
          <a:p>
            <a:r>
              <a:rPr lang="vi-VN" dirty="0" smtClean="0"/>
              <a:t> </a:t>
            </a:r>
            <a:r>
              <a:rPr lang="vi-VN" dirty="0"/>
              <a:t>Zato ih je </a:t>
            </a:r>
            <a:r>
              <a:rPr lang="vi-VN" b="1" dirty="0"/>
              <a:t>potrebno ohrabriti, pohvaliti i podsticati njihovu samostalnost i individualnost. </a:t>
            </a:r>
            <a:endParaRPr lang="x-none" b="1" dirty="0" smtClean="0"/>
          </a:p>
          <a:p>
            <a:r>
              <a:rPr lang="vi-VN" dirty="0" smtClean="0"/>
              <a:t>U </a:t>
            </a:r>
            <a:r>
              <a:rPr lang="vi-VN" dirty="0"/>
              <a:t>tom smislu, </a:t>
            </a:r>
            <a:r>
              <a:rPr lang="vi-VN" b="1" dirty="0"/>
              <a:t>djelotvorne poruke za dijete </a:t>
            </a:r>
            <a:r>
              <a:rPr lang="vi-VN" b="1" dirty="0" smtClean="0"/>
              <a:t>jesu:</a:t>
            </a:r>
            <a:endParaRPr lang="en-US" b="1" dirty="0" smtClean="0"/>
          </a:p>
          <a:p>
            <a:r>
              <a:rPr lang="vi-VN" b="1" dirty="0" smtClean="0"/>
              <a:t>Razumijem </a:t>
            </a:r>
            <a:r>
              <a:rPr lang="vi-VN" b="1" dirty="0"/>
              <a:t>te. </a:t>
            </a:r>
            <a:endParaRPr lang="en-US" b="1" dirty="0" smtClean="0"/>
          </a:p>
          <a:p>
            <a:r>
              <a:rPr lang="vi-VN" b="1" dirty="0" smtClean="0"/>
              <a:t>Slušam </a:t>
            </a:r>
            <a:r>
              <a:rPr lang="vi-VN" b="1" dirty="0"/>
              <a:t>te. </a:t>
            </a:r>
            <a:endParaRPr lang="en-US" b="1" dirty="0" smtClean="0"/>
          </a:p>
          <a:p>
            <a:r>
              <a:rPr lang="vi-VN" b="1" dirty="0" smtClean="0"/>
              <a:t>Vjerujem </a:t>
            </a:r>
            <a:r>
              <a:rPr lang="vi-VN" b="1" dirty="0"/>
              <a:t>u tebe. </a:t>
            </a:r>
            <a:r>
              <a:rPr lang="vi-VN" b="1" dirty="0" smtClean="0"/>
              <a:t> </a:t>
            </a:r>
            <a:endParaRPr lang="en-US" b="1" dirty="0" smtClean="0"/>
          </a:p>
          <a:p>
            <a:r>
              <a:rPr lang="vi-VN" b="1" dirty="0" smtClean="0"/>
              <a:t>Jako </a:t>
            </a:r>
            <a:r>
              <a:rPr lang="vi-VN" b="1" dirty="0"/>
              <a:t>si mi važan/važna. </a:t>
            </a:r>
            <a:endParaRPr lang="en-US" b="1" dirty="0" smtClean="0"/>
          </a:p>
          <a:p>
            <a:r>
              <a:rPr lang="vi-VN" b="1" dirty="0" smtClean="0"/>
              <a:t>Važno </a:t>
            </a:r>
            <a:r>
              <a:rPr lang="vi-VN" b="1" dirty="0"/>
              <a:t>je truditi </a:t>
            </a:r>
            <a:r>
              <a:rPr lang="vi-VN" b="1" dirty="0" smtClean="0"/>
              <a:t>se</a:t>
            </a:r>
            <a:r>
              <a:rPr lang="x-none" b="1" dirty="0" smtClean="0"/>
              <a:t>.</a:t>
            </a:r>
            <a:endParaRPr lang="en-US" b="1" dirty="0"/>
          </a:p>
        </p:txBody>
      </p:sp>
    </p:spTree>
    <p:extLst>
      <p:ext uri="{BB962C8B-B14F-4D97-AF65-F5344CB8AC3E}">
        <p14:creationId xmlns:p14="http://schemas.microsoft.com/office/powerpoint/2010/main" xmlns="" val="3200186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785818"/>
          </a:xfrm>
        </p:spPr>
        <p:txBody>
          <a:bodyPr/>
          <a:lstStyle/>
          <a:p>
            <a:pPr algn="ctr"/>
            <a:r>
              <a:rPr lang="x-none" smtClean="0"/>
              <a:t>SMJERNICE</a:t>
            </a:r>
            <a:endParaRPr lang="en-US" dirty="0">
              <a:solidFill>
                <a:srgbClr val="FF0000"/>
              </a:solidFill>
            </a:endParaRPr>
          </a:p>
        </p:txBody>
      </p:sp>
      <p:sp>
        <p:nvSpPr>
          <p:cNvPr id="3" name="Content Placeholder 2"/>
          <p:cNvSpPr>
            <a:spLocks noGrp="1"/>
          </p:cNvSpPr>
          <p:nvPr>
            <p:ph idx="1"/>
          </p:nvPr>
        </p:nvSpPr>
        <p:spPr>
          <a:xfrm>
            <a:off x="457200" y="1124744"/>
            <a:ext cx="8229600" cy="5199857"/>
          </a:xfrm>
        </p:spPr>
        <p:txBody>
          <a:bodyPr/>
          <a:lstStyle/>
          <a:p>
            <a:r>
              <a:rPr lang="x-none" dirty="0" smtClean="0">
                <a:solidFill>
                  <a:srgbClr val="FF0000"/>
                </a:solidFill>
              </a:rPr>
              <a:t>Pažljivo ih slušajte</a:t>
            </a:r>
          </a:p>
          <a:p>
            <a:r>
              <a:rPr lang="x-none" dirty="0" smtClean="0">
                <a:solidFill>
                  <a:srgbClr val="FF6600"/>
                </a:solidFill>
              </a:rPr>
              <a:t>Dozvolite im da izraze mišljenje i osjećaje</a:t>
            </a:r>
          </a:p>
          <a:p>
            <a:r>
              <a:rPr lang="x-none" dirty="0" smtClean="0">
                <a:solidFill>
                  <a:srgbClr val="FFCC00"/>
                </a:solidFill>
              </a:rPr>
              <a:t>Jačajte njihove vriline</a:t>
            </a:r>
          </a:p>
          <a:p>
            <a:r>
              <a:rPr lang="x-none" dirty="0" smtClean="0">
                <a:solidFill>
                  <a:srgbClr val="92D050"/>
                </a:solidFill>
              </a:rPr>
              <a:t>Smanjite vrijeme korišćenja tehnologije (telefon, tv, kompijuter, tablet, ...)</a:t>
            </a:r>
          </a:p>
          <a:p>
            <a:r>
              <a:rPr lang="x-none" dirty="0" smtClean="0">
                <a:solidFill>
                  <a:srgbClr val="00B050"/>
                </a:solidFill>
              </a:rPr>
              <a:t>Učite ih da poštuju tuđa osjećanja</a:t>
            </a:r>
          </a:p>
          <a:p>
            <a:r>
              <a:rPr lang="x-none" dirty="0" smtClean="0">
                <a:solidFill>
                  <a:srgbClr val="00B0F0"/>
                </a:solidFill>
              </a:rPr>
              <a:t>Podržite ih u socijalizaciji sa drugima</a:t>
            </a:r>
          </a:p>
          <a:p>
            <a:r>
              <a:rPr lang="x-none" dirty="0" smtClean="0">
                <a:solidFill>
                  <a:srgbClr val="0070C0"/>
                </a:solidFill>
              </a:rPr>
              <a:t>Pustite ih da uživaju u igri</a:t>
            </a:r>
          </a:p>
          <a:p>
            <a:r>
              <a:rPr lang="x-none" dirty="0" smtClean="0">
                <a:solidFill>
                  <a:srgbClr val="7030A0"/>
                </a:solidFill>
              </a:rPr>
              <a:t>Bar jedan obrok provedite zajedno</a:t>
            </a:r>
          </a:p>
          <a:p>
            <a:r>
              <a:rPr lang="x-none" dirty="0" smtClean="0">
                <a:solidFill>
                  <a:srgbClr val="FF3399"/>
                </a:solidFill>
              </a:rPr>
              <a:t>Naučite ih da uživaju u malim stvarima</a:t>
            </a:r>
          </a:p>
          <a:p>
            <a:r>
              <a:rPr lang="x-none" dirty="0" smtClean="0">
                <a:solidFill>
                  <a:srgbClr val="FF3399"/>
                </a:solidFill>
              </a:rPr>
              <a:t>Volite ih bezuslovno</a:t>
            </a:r>
          </a:p>
          <a:p>
            <a:endParaRPr lang="x-none" dirty="0" smtClean="0"/>
          </a:p>
          <a:p>
            <a:endParaRPr lang="x-none" dirty="0" smtClean="0"/>
          </a:p>
          <a:p>
            <a:endParaRPr lang="x-none" dirty="0" smtClean="0"/>
          </a:p>
          <a:p>
            <a:endParaRPr lang="en-US" dirty="0"/>
          </a:p>
        </p:txBody>
      </p:sp>
    </p:spTree>
    <p:extLst>
      <p:ext uri="{BB962C8B-B14F-4D97-AF65-F5344CB8AC3E}">
        <p14:creationId xmlns:p14="http://schemas.microsoft.com/office/powerpoint/2010/main" xmlns="" val="2662914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995958"/>
          </a:xfrm>
        </p:spPr>
        <p:txBody>
          <a:bodyPr/>
          <a:lstStyle/>
          <a:p>
            <a:r>
              <a:rPr lang="sr-Latn-CS" sz="2400" dirty="0">
                <a:solidFill>
                  <a:schemeClr val="accent3">
                    <a:lumMod val="50000"/>
                  </a:schemeClr>
                </a:solidFill>
                <a:ea typeface="Times New Roman"/>
                <a:cs typeface="Times New Roman"/>
              </a:rPr>
              <a:t>Kako vrtić može pomoći u ostvarivanju ciljeva roditelja ?</a:t>
            </a:r>
            <a:r>
              <a:rPr lang="en-US" sz="2400" dirty="0">
                <a:solidFill>
                  <a:schemeClr val="accent3">
                    <a:lumMod val="50000"/>
                  </a:schemeClr>
                </a:solidFill>
                <a:ea typeface="Times New Roman"/>
                <a:cs typeface="Times New Roman"/>
              </a:rPr>
              <a:t/>
            </a:r>
            <a:br>
              <a:rPr lang="en-US" sz="2400" dirty="0">
                <a:solidFill>
                  <a:schemeClr val="accent3">
                    <a:lumMod val="50000"/>
                  </a:schemeClr>
                </a:solidFill>
                <a:ea typeface="Times New Roman"/>
                <a:cs typeface="Times New Roman"/>
              </a:rPr>
            </a:br>
            <a:endParaRPr lang="en-US" sz="2400" dirty="0">
              <a:solidFill>
                <a:schemeClr val="accent3">
                  <a:lumMod val="50000"/>
                </a:schemeClr>
              </a:solidFill>
            </a:endParaRPr>
          </a:p>
        </p:txBody>
      </p:sp>
      <p:sp>
        <p:nvSpPr>
          <p:cNvPr id="3" name="Content Placeholder 2"/>
          <p:cNvSpPr>
            <a:spLocks noGrp="1"/>
          </p:cNvSpPr>
          <p:nvPr>
            <p:ph idx="1"/>
          </p:nvPr>
        </p:nvSpPr>
        <p:spPr/>
        <p:txBody>
          <a:bodyPr/>
          <a:lstStyle/>
          <a:p>
            <a:pPr marL="342900" lvl="0" indent="-342900">
              <a:buClrTx/>
              <a:buSzTx/>
              <a:buFont typeface="Wingdings" pitchFamily="2" charset="2"/>
              <a:buChar char="q"/>
            </a:pPr>
            <a:r>
              <a:rPr lang="en-US" sz="2400" b="1" i="1" dirty="0" err="1">
                <a:solidFill>
                  <a:schemeClr val="bg2">
                    <a:lumMod val="25000"/>
                  </a:schemeClr>
                </a:solidFill>
                <a:latin typeface="Calibri"/>
              </a:rPr>
              <a:t>Vaspitač</a:t>
            </a:r>
            <a:r>
              <a:rPr lang="en-US" sz="2400" b="1" i="1" dirty="0">
                <a:solidFill>
                  <a:schemeClr val="bg2">
                    <a:lumMod val="25000"/>
                  </a:schemeClr>
                </a:solidFill>
                <a:latin typeface="Calibri"/>
              </a:rPr>
              <a:t> sa </a:t>
            </a:r>
            <a:r>
              <a:rPr lang="en-US" sz="2400" b="1" i="1" dirty="0" err="1">
                <a:solidFill>
                  <a:schemeClr val="bg2">
                    <a:lumMod val="25000"/>
                  </a:schemeClr>
                </a:solidFill>
                <a:latin typeface="Calibri"/>
              </a:rPr>
              <a:t>porodicom</a:t>
            </a:r>
            <a:r>
              <a:rPr lang="en-US" sz="2400" b="1" i="1" dirty="0">
                <a:solidFill>
                  <a:schemeClr val="bg2">
                    <a:lumMod val="25000"/>
                  </a:schemeClr>
                </a:solidFill>
                <a:latin typeface="Calibri"/>
              </a:rPr>
              <a:t> d</a:t>
            </a:r>
            <a:r>
              <a:rPr lang="x-none" sz="2400" b="1" i="1">
                <a:solidFill>
                  <a:schemeClr val="bg2">
                    <a:lumMod val="25000"/>
                  </a:schemeClr>
                </a:solidFill>
                <a:latin typeface="Calibri"/>
              </a:rPr>
              <a:t>ij</a:t>
            </a:r>
            <a:r>
              <a:rPr lang="en-US" sz="2400" b="1" i="1" dirty="0" err="1">
                <a:solidFill>
                  <a:schemeClr val="bg2">
                    <a:lumMod val="25000"/>
                  </a:schemeClr>
                </a:solidFill>
                <a:latin typeface="Calibri"/>
              </a:rPr>
              <a:t>eli</a:t>
            </a:r>
            <a:r>
              <a:rPr lang="en-US" sz="2400" b="1" i="1" dirty="0">
                <a:solidFill>
                  <a:schemeClr val="bg2">
                    <a:lumMod val="25000"/>
                  </a:schemeClr>
                </a:solidFill>
                <a:latin typeface="Calibri"/>
              </a:rPr>
              <a:t> </a:t>
            </a:r>
            <a:r>
              <a:rPr lang="en-US" sz="2400" b="1" i="1" dirty="0" err="1">
                <a:solidFill>
                  <a:schemeClr val="bg2">
                    <a:lumMod val="25000"/>
                  </a:schemeClr>
                </a:solidFill>
                <a:latin typeface="Calibri"/>
              </a:rPr>
              <a:t>odgovornost</a:t>
            </a:r>
            <a:r>
              <a:rPr lang="en-US" sz="2400" b="1" i="1" dirty="0">
                <a:solidFill>
                  <a:schemeClr val="bg2">
                    <a:lumMod val="25000"/>
                  </a:schemeClr>
                </a:solidFill>
                <a:latin typeface="Calibri"/>
              </a:rPr>
              <a:t> </a:t>
            </a:r>
            <a:r>
              <a:rPr lang="en-US" sz="2400" i="1" dirty="0">
                <a:solidFill>
                  <a:schemeClr val="bg2">
                    <a:lumMod val="25000"/>
                  </a:schemeClr>
                </a:solidFill>
                <a:latin typeface="Calibri"/>
              </a:rPr>
              <a:t>u </a:t>
            </a:r>
            <a:r>
              <a:rPr lang="en-US" sz="2400" i="1" dirty="0" err="1">
                <a:solidFill>
                  <a:schemeClr val="bg2">
                    <a:lumMod val="25000"/>
                  </a:schemeClr>
                </a:solidFill>
                <a:latin typeface="Calibri"/>
              </a:rPr>
              <a:t>procesu</a:t>
            </a:r>
            <a:r>
              <a:rPr lang="en-US" sz="2400" i="1" dirty="0">
                <a:solidFill>
                  <a:schemeClr val="bg2">
                    <a:lumMod val="25000"/>
                  </a:schemeClr>
                </a:solidFill>
                <a:latin typeface="Calibri"/>
              </a:rPr>
              <a:t> </a:t>
            </a:r>
            <a:r>
              <a:rPr lang="en-US" sz="2400" i="1" dirty="0" err="1">
                <a:solidFill>
                  <a:schemeClr val="bg2">
                    <a:lumMod val="25000"/>
                  </a:schemeClr>
                </a:solidFill>
                <a:latin typeface="Calibri"/>
              </a:rPr>
              <a:t>donošenja</a:t>
            </a:r>
            <a:r>
              <a:rPr lang="en-US" sz="2400" i="1" dirty="0">
                <a:solidFill>
                  <a:schemeClr val="bg2">
                    <a:lumMod val="25000"/>
                  </a:schemeClr>
                </a:solidFill>
                <a:latin typeface="Calibri"/>
              </a:rPr>
              <a:t> </a:t>
            </a:r>
            <a:r>
              <a:rPr lang="en-US" sz="2400" i="1" dirty="0" err="1">
                <a:solidFill>
                  <a:schemeClr val="bg2">
                    <a:lumMod val="25000"/>
                  </a:schemeClr>
                </a:solidFill>
                <a:latin typeface="Calibri"/>
              </a:rPr>
              <a:t>odluka</a:t>
            </a:r>
            <a:r>
              <a:rPr lang="en-US" sz="2400" i="1" dirty="0">
                <a:solidFill>
                  <a:schemeClr val="bg2">
                    <a:lumMod val="25000"/>
                  </a:schemeClr>
                </a:solidFill>
                <a:latin typeface="Calibri"/>
              </a:rPr>
              <a:t> u </a:t>
            </a:r>
            <a:r>
              <a:rPr lang="en-US" sz="2400" i="1" dirty="0" err="1">
                <a:solidFill>
                  <a:schemeClr val="bg2">
                    <a:lumMod val="25000"/>
                  </a:schemeClr>
                </a:solidFill>
                <a:latin typeface="Calibri"/>
              </a:rPr>
              <a:t>vezi</a:t>
            </a:r>
            <a:r>
              <a:rPr lang="en-US" sz="2400" i="1" dirty="0">
                <a:solidFill>
                  <a:schemeClr val="bg2">
                    <a:lumMod val="25000"/>
                  </a:schemeClr>
                </a:solidFill>
                <a:latin typeface="Calibri"/>
              </a:rPr>
              <a:t> s </a:t>
            </a:r>
            <a:r>
              <a:rPr lang="en-US" sz="2400" i="1" dirty="0" err="1">
                <a:solidFill>
                  <a:schemeClr val="bg2">
                    <a:lumMod val="25000"/>
                  </a:schemeClr>
                </a:solidFill>
                <a:latin typeface="Calibri"/>
              </a:rPr>
              <a:t>vaspitanjem</a:t>
            </a:r>
            <a:r>
              <a:rPr lang="en-US" sz="2400" i="1" dirty="0">
                <a:solidFill>
                  <a:schemeClr val="bg2">
                    <a:lumMod val="25000"/>
                  </a:schemeClr>
                </a:solidFill>
                <a:latin typeface="Calibri"/>
              </a:rPr>
              <a:t> i </a:t>
            </a:r>
            <a:r>
              <a:rPr lang="en-US" sz="2400" i="1" dirty="0" err="1">
                <a:solidFill>
                  <a:schemeClr val="bg2">
                    <a:lumMod val="25000"/>
                  </a:schemeClr>
                </a:solidFill>
                <a:latin typeface="Calibri"/>
              </a:rPr>
              <a:t>obrazovanjem</a:t>
            </a:r>
            <a:r>
              <a:rPr lang="en-US" sz="2400" i="1" dirty="0">
                <a:solidFill>
                  <a:schemeClr val="bg2">
                    <a:lumMod val="25000"/>
                  </a:schemeClr>
                </a:solidFill>
                <a:latin typeface="Calibri"/>
              </a:rPr>
              <a:t> </a:t>
            </a:r>
            <a:r>
              <a:rPr lang="en-US" sz="2400" i="1" dirty="0" err="1">
                <a:solidFill>
                  <a:schemeClr val="bg2">
                    <a:lumMod val="25000"/>
                  </a:schemeClr>
                </a:solidFill>
                <a:latin typeface="Calibri"/>
              </a:rPr>
              <a:t>njihovog</a:t>
            </a:r>
            <a:r>
              <a:rPr lang="en-US" sz="2400" i="1" dirty="0">
                <a:solidFill>
                  <a:schemeClr val="bg2">
                    <a:lumMod val="25000"/>
                  </a:schemeClr>
                </a:solidFill>
                <a:latin typeface="Calibri"/>
              </a:rPr>
              <a:t> d</a:t>
            </a:r>
            <a:r>
              <a:rPr lang="x-none" sz="2400" i="1" dirty="0">
                <a:solidFill>
                  <a:schemeClr val="bg2">
                    <a:lumMod val="25000"/>
                  </a:schemeClr>
                </a:solidFill>
                <a:latin typeface="Calibri"/>
              </a:rPr>
              <a:t>j</a:t>
            </a:r>
            <a:r>
              <a:rPr lang="en-US" sz="2400" i="1" dirty="0" err="1">
                <a:solidFill>
                  <a:schemeClr val="bg2">
                    <a:lumMod val="25000"/>
                  </a:schemeClr>
                </a:solidFill>
                <a:latin typeface="Calibri"/>
              </a:rPr>
              <a:t>eteta</a:t>
            </a:r>
            <a:r>
              <a:rPr lang="x-none" sz="2400" i="1" dirty="0" smtClean="0">
                <a:solidFill>
                  <a:schemeClr val="bg2">
                    <a:lumMod val="25000"/>
                  </a:schemeClr>
                </a:solidFill>
                <a:latin typeface="Calibri"/>
              </a:rPr>
              <a:t>. </a:t>
            </a:r>
          </a:p>
          <a:p>
            <a:pPr marL="342900" lvl="0" indent="-342900">
              <a:buClrTx/>
              <a:buSzTx/>
              <a:buFont typeface="Wingdings" pitchFamily="2" charset="2"/>
              <a:buChar char="q"/>
            </a:pPr>
            <a:r>
              <a:rPr lang="x-none" sz="2400" i="1" kern="0" smtClean="0">
                <a:solidFill>
                  <a:schemeClr val="bg2">
                    <a:lumMod val="25000"/>
                  </a:schemeClr>
                </a:solidFill>
                <a:latin typeface="+mj-lt"/>
                <a:cs typeface="Latha" pitchFamily="34" charset="0"/>
              </a:rPr>
              <a:t>Odnos </a:t>
            </a:r>
            <a:r>
              <a:rPr lang="x-none" sz="2400" i="1" kern="0">
                <a:solidFill>
                  <a:schemeClr val="bg2">
                    <a:lumMod val="25000"/>
                  </a:schemeClr>
                </a:solidFill>
                <a:latin typeface="+mj-lt"/>
                <a:cs typeface="Latha" pitchFamily="34" charset="0"/>
              </a:rPr>
              <a:t>djece prema drugoj djeci i odraslima</a:t>
            </a:r>
          </a:p>
          <a:p>
            <a:pPr marL="342900" lvl="0" indent="-342900">
              <a:buClrTx/>
              <a:buSzTx/>
              <a:buFont typeface="Wingdings" pitchFamily="2" charset="2"/>
              <a:buChar char="q"/>
            </a:pPr>
            <a:r>
              <a:rPr lang="x-none" sz="2400" i="1" kern="0">
                <a:solidFill>
                  <a:schemeClr val="bg2">
                    <a:lumMod val="25000"/>
                  </a:schemeClr>
                </a:solidFill>
                <a:latin typeface="+mj-lt"/>
                <a:cs typeface="Latha" pitchFamily="34" charset="0"/>
              </a:rPr>
              <a:t>Reakcije na različite situacije</a:t>
            </a:r>
          </a:p>
          <a:p>
            <a:pPr marL="342900" lvl="0" indent="-342900">
              <a:buClrTx/>
              <a:buSzTx/>
              <a:buFont typeface="Wingdings" pitchFamily="2" charset="2"/>
              <a:buChar char="q"/>
            </a:pPr>
            <a:r>
              <a:rPr lang="x-none" sz="2400" i="1" kern="0">
                <a:solidFill>
                  <a:schemeClr val="bg2">
                    <a:lumMod val="25000"/>
                  </a:schemeClr>
                </a:solidFill>
                <a:latin typeface="+mj-lt"/>
                <a:cs typeface="Latha" pitchFamily="34" charset="0"/>
              </a:rPr>
              <a:t>Materijali i igračke koje najčešće koristi</a:t>
            </a:r>
          </a:p>
          <a:p>
            <a:pPr marL="342900" lvl="0" indent="-342900">
              <a:buClrTx/>
              <a:buSzTx/>
              <a:buFont typeface="Wingdings" pitchFamily="2" charset="2"/>
              <a:buChar char="q"/>
            </a:pPr>
            <a:r>
              <a:rPr lang="x-none" sz="2400" i="1" kern="0">
                <a:solidFill>
                  <a:schemeClr val="bg2">
                    <a:lumMod val="25000"/>
                  </a:schemeClr>
                </a:solidFill>
                <a:latin typeface="+mj-lt"/>
                <a:cs typeface="Latha" pitchFamily="34" charset="0"/>
              </a:rPr>
              <a:t>Šta najčešće pita</a:t>
            </a:r>
          </a:p>
          <a:p>
            <a:pPr marL="342900" lvl="0" indent="-342900">
              <a:buClrTx/>
              <a:buSzTx/>
              <a:buFont typeface="Wingdings" pitchFamily="2" charset="2"/>
              <a:buChar char="q"/>
            </a:pPr>
            <a:r>
              <a:rPr lang="x-none" sz="2400" i="1" kern="0">
                <a:solidFill>
                  <a:schemeClr val="bg2">
                    <a:lumMod val="25000"/>
                  </a:schemeClr>
                </a:solidFill>
                <a:latin typeface="+mj-lt"/>
                <a:cs typeface="Latha" pitchFamily="34" charset="0"/>
              </a:rPr>
              <a:t>Kako se uklapa u režim dana</a:t>
            </a:r>
          </a:p>
          <a:p>
            <a:pPr marL="342900" lvl="0" indent="-342900">
              <a:buClrTx/>
              <a:buSzTx/>
              <a:buFont typeface="Wingdings" pitchFamily="2" charset="2"/>
              <a:buChar char="q"/>
            </a:pPr>
            <a:r>
              <a:rPr lang="x-none" sz="2400" i="1" kern="0">
                <a:solidFill>
                  <a:schemeClr val="bg2">
                    <a:lumMod val="25000"/>
                  </a:schemeClr>
                </a:solidFill>
                <a:latin typeface="+mj-lt"/>
                <a:cs typeface="Latha" pitchFamily="34" charset="0"/>
              </a:rPr>
              <a:t>Samostalnost </a:t>
            </a:r>
          </a:p>
          <a:p>
            <a:pPr lvl="0"/>
            <a:endParaRPr lang="en-US" sz="3200" dirty="0">
              <a:solidFill>
                <a:prstClr val="black"/>
              </a:solidFill>
              <a:latin typeface="+mj-lt"/>
            </a:endParaRPr>
          </a:p>
          <a:p>
            <a:endParaRPr lang="en-US" dirty="0"/>
          </a:p>
        </p:txBody>
      </p:sp>
    </p:spTree>
    <p:extLst>
      <p:ext uri="{BB962C8B-B14F-4D97-AF65-F5344CB8AC3E}">
        <p14:creationId xmlns:p14="http://schemas.microsoft.com/office/powerpoint/2010/main" xmlns="" val="4214586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z="2400" b="1" dirty="0" err="1" smtClean="0">
                <a:solidFill>
                  <a:prstClr val="black"/>
                </a:solidFill>
              </a:rPr>
              <a:t>Razmenj</a:t>
            </a:r>
            <a:r>
              <a:rPr lang="x-none" sz="2400" b="1" dirty="0" smtClean="0">
                <a:solidFill>
                  <a:prstClr val="black"/>
                </a:solidFill>
              </a:rPr>
              <a:t>ivanje</a:t>
            </a:r>
            <a:r>
              <a:rPr lang="en-US" sz="2400" b="1" dirty="0" smtClean="0">
                <a:solidFill>
                  <a:prstClr val="black"/>
                </a:solidFill>
              </a:rPr>
              <a:t> </a:t>
            </a:r>
            <a:r>
              <a:rPr lang="en-US" sz="2400" b="1" dirty="0" err="1" smtClean="0">
                <a:solidFill>
                  <a:prstClr val="black"/>
                </a:solidFill>
              </a:rPr>
              <a:t>informacij</a:t>
            </a:r>
            <a:r>
              <a:rPr lang="x-none" sz="2400" b="1" dirty="0" smtClean="0">
                <a:solidFill>
                  <a:prstClr val="black"/>
                </a:solidFill>
              </a:rPr>
              <a:t>a</a:t>
            </a:r>
            <a:r>
              <a:rPr lang="en-US" sz="2400" b="1" dirty="0" smtClean="0">
                <a:solidFill>
                  <a:prstClr val="black"/>
                </a:solidFill>
              </a:rPr>
              <a:t> </a:t>
            </a:r>
            <a:r>
              <a:rPr lang="en-US" sz="2400" b="1" dirty="0">
                <a:solidFill>
                  <a:prstClr val="black"/>
                </a:solidFill>
              </a:rPr>
              <a:t>o </a:t>
            </a:r>
            <a:r>
              <a:rPr lang="en-US" sz="2400" b="1" dirty="0" err="1">
                <a:solidFill>
                  <a:prstClr val="black"/>
                </a:solidFill>
              </a:rPr>
              <a:t>rastu</a:t>
            </a:r>
            <a:r>
              <a:rPr lang="en-US" sz="2400" b="1" dirty="0">
                <a:solidFill>
                  <a:prstClr val="black"/>
                </a:solidFill>
              </a:rPr>
              <a:t> i </a:t>
            </a:r>
            <a:r>
              <a:rPr lang="en-US" sz="2400" b="1" dirty="0" err="1">
                <a:solidFill>
                  <a:prstClr val="black"/>
                </a:solidFill>
              </a:rPr>
              <a:t>razvoju</a:t>
            </a:r>
            <a:r>
              <a:rPr lang="en-US" sz="2400" b="1" dirty="0">
                <a:solidFill>
                  <a:prstClr val="black"/>
                </a:solidFill>
              </a:rPr>
              <a:t> </a:t>
            </a:r>
            <a:r>
              <a:rPr lang="en-US" sz="2400" b="1" dirty="0" smtClean="0">
                <a:solidFill>
                  <a:prstClr val="black"/>
                </a:solidFill>
              </a:rPr>
              <a:t>d</a:t>
            </a:r>
            <a:r>
              <a:rPr lang="x-none" sz="2400" b="1" dirty="0" smtClean="0">
                <a:solidFill>
                  <a:prstClr val="black"/>
                </a:solidFill>
              </a:rPr>
              <a:t>j</a:t>
            </a:r>
            <a:r>
              <a:rPr lang="en-US" sz="2400" b="1" dirty="0" err="1" smtClean="0">
                <a:solidFill>
                  <a:prstClr val="black"/>
                </a:solidFill>
              </a:rPr>
              <a:t>eteta</a:t>
            </a:r>
            <a:r>
              <a:rPr lang="en-US" sz="2400" b="1" dirty="0" smtClean="0">
                <a:solidFill>
                  <a:prstClr val="black"/>
                </a:solidFill>
              </a:rPr>
              <a:t> </a:t>
            </a:r>
            <a:r>
              <a:rPr lang="en-US" sz="2400" dirty="0" err="1">
                <a:solidFill>
                  <a:prstClr val="black"/>
                </a:solidFill>
              </a:rPr>
              <a:t>koje</a:t>
            </a:r>
            <a:r>
              <a:rPr lang="en-US" sz="2400" dirty="0">
                <a:solidFill>
                  <a:prstClr val="black"/>
                </a:solidFill>
              </a:rPr>
              <a:t> </a:t>
            </a:r>
            <a:r>
              <a:rPr lang="en-US" sz="2400" dirty="0" err="1">
                <a:solidFill>
                  <a:prstClr val="black"/>
                </a:solidFill>
              </a:rPr>
              <a:t>roditelji</a:t>
            </a:r>
            <a:r>
              <a:rPr lang="en-US" sz="2400" dirty="0">
                <a:solidFill>
                  <a:prstClr val="black"/>
                </a:solidFill>
              </a:rPr>
              <a:t> </a:t>
            </a:r>
            <a:r>
              <a:rPr lang="en-US" sz="2400" dirty="0" err="1">
                <a:solidFill>
                  <a:prstClr val="black"/>
                </a:solidFill>
              </a:rPr>
              <a:t>mogu</a:t>
            </a:r>
            <a:r>
              <a:rPr lang="en-US" sz="2400" dirty="0">
                <a:solidFill>
                  <a:prstClr val="black"/>
                </a:solidFill>
              </a:rPr>
              <a:t> </a:t>
            </a:r>
            <a:r>
              <a:rPr lang="en-US" sz="2400" dirty="0" smtClean="0">
                <a:solidFill>
                  <a:prstClr val="black"/>
                </a:solidFill>
              </a:rPr>
              <a:t>prim</a:t>
            </a:r>
            <a:r>
              <a:rPr lang="x-none" sz="2400" dirty="0" smtClean="0">
                <a:solidFill>
                  <a:prstClr val="black"/>
                </a:solidFill>
              </a:rPr>
              <a:t>j</a:t>
            </a:r>
            <a:r>
              <a:rPr lang="en-US" sz="2400" dirty="0" err="1" smtClean="0">
                <a:solidFill>
                  <a:prstClr val="black"/>
                </a:solidFill>
              </a:rPr>
              <a:t>eniti</a:t>
            </a:r>
            <a:r>
              <a:rPr lang="en-US" sz="2400" dirty="0" smtClean="0">
                <a:solidFill>
                  <a:prstClr val="black"/>
                </a:solidFill>
              </a:rPr>
              <a:t> </a:t>
            </a:r>
            <a:r>
              <a:rPr lang="en-US" sz="2400" dirty="0" err="1">
                <a:solidFill>
                  <a:prstClr val="black"/>
                </a:solidFill>
              </a:rPr>
              <a:t>kod</a:t>
            </a:r>
            <a:r>
              <a:rPr lang="en-US" sz="2400" dirty="0">
                <a:solidFill>
                  <a:prstClr val="black"/>
                </a:solidFill>
              </a:rPr>
              <a:t> </a:t>
            </a:r>
            <a:r>
              <a:rPr lang="en-US" sz="2400" dirty="0" err="1">
                <a:solidFill>
                  <a:prstClr val="black"/>
                </a:solidFill>
              </a:rPr>
              <a:t>kuće</a:t>
            </a:r>
            <a:r>
              <a:rPr lang="en-US" sz="2400" dirty="0">
                <a:solidFill>
                  <a:prstClr val="black"/>
                </a:solidFill>
              </a:rPr>
              <a:t> </a:t>
            </a:r>
            <a:endParaRPr lang="x-none" sz="2400" dirty="0">
              <a:solidFill>
                <a:prstClr val="black"/>
              </a:solidFill>
            </a:endParaRPr>
          </a:p>
          <a:p>
            <a:pPr lvl="0"/>
            <a:r>
              <a:rPr lang="en-US" sz="2400" b="1" dirty="0" err="1" smtClean="0">
                <a:solidFill>
                  <a:prstClr val="black"/>
                </a:solidFill>
              </a:rPr>
              <a:t>Upuć</a:t>
            </a:r>
            <a:r>
              <a:rPr lang="x-none" sz="2400" b="1" dirty="0" smtClean="0">
                <a:solidFill>
                  <a:prstClr val="black"/>
                </a:solidFill>
              </a:rPr>
              <a:t>ivanje</a:t>
            </a:r>
            <a:r>
              <a:rPr lang="en-US" sz="2400" b="1" dirty="0" smtClean="0">
                <a:solidFill>
                  <a:prstClr val="black"/>
                </a:solidFill>
              </a:rPr>
              <a:t> </a:t>
            </a:r>
            <a:r>
              <a:rPr lang="en-US" sz="2400" b="1" dirty="0" err="1" smtClean="0">
                <a:solidFill>
                  <a:prstClr val="black"/>
                </a:solidFill>
              </a:rPr>
              <a:t>roditelj</a:t>
            </a:r>
            <a:r>
              <a:rPr lang="x-none" sz="2400" b="1" dirty="0" smtClean="0">
                <a:solidFill>
                  <a:prstClr val="black"/>
                </a:solidFill>
              </a:rPr>
              <a:t>a</a:t>
            </a:r>
            <a:r>
              <a:rPr lang="en-US" sz="2400" b="1" dirty="0" smtClean="0">
                <a:solidFill>
                  <a:prstClr val="black"/>
                </a:solidFill>
              </a:rPr>
              <a:t> </a:t>
            </a:r>
            <a:r>
              <a:rPr lang="en-US" sz="2400" b="1" dirty="0" err="1">
                <a:solidFill>
                  <a:prstClr val="black"/>
                </a:solidFill>
              </a:rPr>
              <a:t>kako</a:t>
            </a:r>
            <a:r>
              <a:rPr lang="en-US" sz="2400" b="1" dirty="0">
                <a:solidFill>
                  <a:prstClr val="black"/>
                </a:solidFill>
              </a:rPr>
              <a:t> </a:t>
            </a:r>
            <a:r>
              <a:rPr lang="en-US" sz="2400" b="1" dirty="0" err="1">
                <a:solidFill>
                  <a:prstClr val="black"/>
                </a:solidFill>
              </a:rPr>
              <a:t>mogu</a:t>
            </a:r>
            <a:r>
              <a:rPr lang="en-US" sz="2400" b="1" dirty="0">
                <a:solidFill>
                  <a:prstClr val="black"/>
                </a:solidFill>
              </a:rPr>
              <a:t> </a:t>
            </a:r>
            <a:r>
              <a:rPr lang="en-US" sz="2400" b="1" dirty="0" err="1">
                <a:solidFill>
                  <a:prstClr val="black"/>
                </a:solidFill>
              </a:rPr>
              <a:t>proširiti</a:t>
            </a:r>
            <a:r>
              <a:rPr lang="en-US" sz="2400" b="1" dirty="0">
                <a:solidFill>
                  <a:prstClr val="black"/>
                </a:solidFill>
              </a:rPr>
              <a:t> </a:t>
            </a:r>
            <a:r>
              <a:rPr lang="en-US" sz="2400" b="1" dirty="0" err="1">
                <a:solidFill>
                  <a:prstClr val="black"/>
                </a:solidFill>
              </a:rPr>
              <a:t>ili</a:t>
            </a:r>
            <a:r>
              <a:rPr lang="en-US" sz="2400" b="1" dirty="0">
                <a:solidFill>
                  <a:prstClr val="black"/>
                </a:solidFill>
              </a:rPr>
              <a:t> </a:t>
            </a:r>
            <a:r>
              <a:rPr lang="en-US" sz="2400" b="1" dirty="0" err="1">
                <a:solidFill>
                  <a:prstClr val="black"/>
                </a:solidFill>
              </a:rPr>
              <a:t>dopuniti</a:t>
            </a:r>
            <a:r>
              <a:rPr lang="en-US" sz="2400" b="1" dirty="0">
                <a:solidFill>
                  <a:prstClr val="black"/>
                </a:solidFill>
              </a:rPr>
              <a:t> </a:t>
            </a:r>
            <a:r>
              <a:rPr lang="en-US" sz="2400" b="1" dirty="0" err="1">
                <a:solidFill>
                  <a:prstClr val="black"/>
                </a:solidFill>
              </a:rPr>
              <a:t>aktivnosti</a:t>
            </a:r>
            <a:r>
              <a:rPr lang="en-US" sz="2400" b="1" dirty="0">
                <a:solidFill>
                  <a:prstClr val="black"/>
                </a:solidFill>
              </a:rPr>
              <a:t> </a:t>
            </a:r>
            <a:r>
              <a:rPr lang="en-US" sz="2400" dirty="0" err="1">
                <a:solidFill>
                  <a:prstClr val="black"/>
                </a:solidFill>
              </a:rPr>
              <a:t>koje</a:t>
            </a:r>
            <a:r>
              <a:rPr lang="en-US" sz="2400" dirty="0">
                <a:solidFill>
                  <a:prstClr val="black"/>
                </a:solidFill>
              </a:rPr>
              <a:t> se </a:t>
            </a:r>
            <a:r>
              <a:rPr lang="en-US" sz="2400" dirty="0" err="1">
                <a:solidFill>
                  <a:prstClr val="black"/>
                </a:solidFill>
              </a:rPr>
              <a:t>odvijaju</a:t>
            </a:r>
            <a:r>
              <a:rPr lang="en-US" sz="2400" dirty="0">
                <a:solidFill>
                  <a:prstClr val="black"/>
                </a:solidFill>
              </a:rPr>
              <a:t> u </a:t>
            </a:r>
            <a:r>
              <a:rPr lang="en-US" sz="2400" dirty="0" err="1">
                <a:solidFill>
                  <a:prstClr val="black"/>
                </a:solidFill>
              </a:rPr>
              <a:t>grupi</a:t>
            </a:r>
            <a:r>
              <a:rPr lang="en-US" sz="2400" dirty="0">
                <a:solidFill>
                  <a:prstClr val="black"/>
                </a:solidFill>
              </a:rPr>
              <a:t> </a:t>
            </a:r>
            <a:endParaRPr lang="x-none" sz="2400" dirty="0">
              <a:solidFill>
                <a:prstClr val="black"/>
              </a:solidFill>
            </a:endParaRPr>
          </a:p>
          <a:p>
            <a:pPr lvl="0"/>
            <a:r>
              <a:rPr lang="en-US" sz="2400" b="1" dirty="0" err="1" smtClean="0">
                <a:solidFill>
                  <a:prstClr val="black"/>
                </a:solidFill>
              </a:rPr>
              <a:t>Organiz</a:t>
            </a:r>
            <a:r>
              <a:rPr lang="x-none" sz="2400" b="1" dirty="0" smtClean="0">
                <a:solidFill>
                  <a:prstClr val="black"/>
                </a:solidFill>
              </a:rPr>
              <a:t>ovanje</a:t>
            </a:r>
            <a:r>
              <a:rPr lang="en-US" sz="2400" b="1" dirty="0" smtClean="0">
                <a:solidFill>
                  <a:prstClr val="black"/>
                </a:solidFill>
              </a:rPr>
              <a:t> </a:t>
            </a:r>
            <a:r>
              <a:rPr lang="en-US" sz="2400" b="1" dirty="0" err="1" smtClean="0">
                <a:solidFill>
                  <a:prstClr val="black"/>
                </a:solidFill>
              </a:rPr>
              <a:t>interaktivn</a:t>
            </a:r>
            <a:r>
              <a:rPr lang="x-none" sz="2400" b="1" dirty="0" smtClean="0">
                <a:solidFill>
                  <a:prstClr val="black"/>
                </a:solidFill>
              </a:rPr>
              <a:t>ih</a:t>
            </a:r>
            <a:r>
              <a:rPr lang="en-US" sz="2400" b="1" dirty="0" smtClean="0">
                <a:solidFill>
                  <a:prstClr val="black"/>
                </a:solidFill>
              </a:rPr>
              <a:t> </a:t>
            </a:r>
            <a:r>
              <a:rPr lang="en-US" sz="2400" b="1" dirty="0" err="1" smtClean="0">
                <a:solidFill>
                  <a:prstClr val="black"/>
                </a:solidFill>
              </a:rPr>
              <a:t>radionic</a:t>
            </a:r>
            <a:r>
              <a:rPr lang="x-none" sz="2400" b="1" dirty="0" smtClean="0">
                <a:solidFill>
                  <a:prstClr val="black"/>
                </a:solidFill>
              </a:rPr>
              <a:t>a</a:t>
            </a:r>
            <a:r>
              <a:rPr lang="en-US" sz="2400" dirty="0" smtClean="0">
                <a:solidFill>
                  <a:prstClr val="black"/>
                </a:solidFill>
              </a:rPr>
              <a:t> </a:t>
            </a:r>
            <a:r>
              <a:rPr lang="en-US" sz="2400" dirty="0" err="1">
                <a:solidFill>
                  <a:prstClr val="black"/>
                </a:solidFill>
              </a:rPr>
              <a:t>na</a:t>
            </a:r>
            <a:r>
              <a:rPr lang="en-US" sz="2400" dirty="0">
                <a:solidFill>
                  <a:prstClr val="black"/>
                </a:solidFill>
              </a:rPr>
              <a:t> </a:t>
            </a:r>
            <a:r>
              <a:rPr lang="en-US" sz="2400" dirty="0" err="1">
                <a:solidFill>
                  <a:prstClr val="black"/>
                </a:solidFill>
              </a:rPr>
              <a:t>kojima</a:t>
            </a:r>
            <a:r>
              <a:rPr lang="en-US" sz="2400" dirty="0">
                <a:solidFill>
                  <a:prstClr val="black"/>
                </a:solidFill>
              </a:rPr>
              <a:t> </a:t>
            </a:r>
            <a:r>
              <a:rPr lang="x-none" sz="2400" dirty="0" smtClean="0">
                <a:solidFill>
                  <a:prstClr val="black"/>
                </a:solidFill>
              </a:rPr>
              <a:t>se </a:t>
            </a:r>
            <a:r>
              <a:rPr lang="en-US" sz="2400" dirty="0" err="1" smtClean="0">
                <a:solidFill>
                  <a:prstClr val="black"/>
                </a:solidFill>
              </a:rPr>
              <a:t>daje</a:t>
            </a:r>
            <a:r>
              <a:rPr lang="en-US" sz="2400" dirty="0" smtClean="0">
                <a:solidFill>
                  <a:prstClr val="black"/>
                </a:solidFill>
              </a:rPr>
              <a:t> </a:t>
            </a:r>
            <a:r>
              <a:rPr lang="en-US" sz="2400" dirty="0">
                <a:solidFill>
                  <a:prstClr val="black"/>
                </a:solidFill>
              </a:rPr>
              <a:t>model </a:t>
            </a:r>
            <a:r>
              <a:rPr lang="en-US" sz="2400" dirty="0" err="1">
                <a:solidFill>
                  <a:prstClr val="black"/>
                </a:solidFill>
              </a:rPr>
              <a:t>za</a:t>
            </a:r>
            <a:r>
              <a:rPr lang="en-US" sz="2400" dirty="0">
                <a:solidFill>
                  <a:prstClr val="black"/>
                </a:solidFill>
              </a:rPr>
              <a:t> </a:t>
            </a:r>
            <a:r>
              <a:rPr lang="en-US" sz="2400" dirty="0" smtClean="0">
                <a:solidFill>
                  <a:prstClr val="black"/>
                </a:solidFill>
              </a:rPr>
              <a:t>r</a:t>
            </a:r>
            <a:r>
              <a:rPr lang="x-none" sz="2400" dirty="0" smtClean="0">
                <a:solidFill>
                  <a:prstClr val="black"/>
                </a:solidFill>
              </a:rPr>
              <a:t>j</a:t>
            </a:r>
            <a:r>
              <a:rPr lang="en-US" sz="2400" dirty="0" err="1" smtClean="0">
                <a:solidFill>
                  <a:prstClr val="black"/>
                </a:solidFill>
              </a:rPr>
              <a:t>ešavanje</a:t>
            </a:r>
            <a:r>
              <a:rPr lang="en-US" sz="2400" dirty="0" smtClean="0">
                <a:solidFill>
                  <a:prstClr val="black"/>
                </a:solidFill>
              </a:rPr>
              <a:t> </a:t>
            </a:r>
            <a:r>
              <a:rPr lang="en-US" sz="2400" dirty="0" err="1">
                <a:solidFill>
                  <a:prstClr val="black"/>
                </a:solidFill>
              </a:rPr>
              <a:t>problema</a:t>
            </a:r>
            <a:r>
              <a:rPr lang="en-US" sz="2400" dirty="0">
                <a:solidFill>
                  <a:prstClr val="black"/>
                </a:solidFill>
              </a:rPr>
              <a:t> </a:t>
            </a:r>
            <a:endParaRPr lang="x-none" sz="2400" dirty="0">
              <a:solidFill>
                <a:prstClr val="black"/>
              </a:solidFill>
            </a:endParaRPr>
          </a:p>
          <a:p>
            <a:pPr lvl="0"/>
            <a:r>
              <a:rPr lang="x-none" sz="2400" b="1" dirty="0">
                <a:solidFill>
                  <a:prstClr val="black"/>
                </a:solidFill>
              </a:rPr>
              <a:t>R</a:t>
            </a:r>
            <a:r>
              <a:rPr lang="en-US" sz="2400" b="1" dirty="0" err="1" smtClean="0">
                <a:solidFill>
                  <a:prstClr val="black"/>
                </a:solidFill>
              </a:rPr>
              <a:t>oditelj</a:t>
            </a:r>
            <a:r>
              <a:rPr lang="x-none" sz="2400" b="1" dirty="0" smtClean="0">
                <a:solidFill>
                  <a:prstClr val="black"/>
                </a:solidFill>
              </a:rPr>
              <a:t>i -</a:t>
            </a:r>
            <a:r>
              <a:rPr lang="en-US" sz="2400" b="1" dirty="0" smtClean="0">
                <a:solidFill>
                  <a:prstClr val="black"/>
                </a:solidFill>
              </a:rPr>
              <a:t> </a:t>
            </a:r>
            <a:r>
              <a:rPr lang="en-US" sz="2400" b="1" dirty="0" err="1">
                <a:solidFill>
                  <a:prstClr val="black"/>
                </a:solidFill>
              </a:rPr>
              <a:t>šta</a:t>
            </a:r>
            <a:r>
              <a:rPr lang="en-US" sz="2400" b="1" dirty="0">
                <a:solidFill>
                  <a:prstClr val="black"/>
                </a:solidFill>
              </a:rPr>
              <a:t> </a:t>
            </a:r>
            <a:r>
              <a:rPr lang="en-US" sz="2400" b="1" dirty="0" err="1">
                <a:solidFill>
                  <a:prstClr val="black"/>
                </a:solidFill>
              </a:rPr>
              <a:t>su</a:t>
            </a:r>
            <a:r>
              <a:rPr lang="en-US" sz="2400" b="1" dirty="0">
                <a:solidFill>
                  <a:prstClr val="black"/>
                </a:solidFill>
              </a:rPr>
              <a:t> </a:t>
            </a:r>
            <a:r>
              <a:rPr lang="en-US" sz="2400" b="1" dirty="0" err="1">
                <a:solidFill>
                  <a:prstClr val="black"/>
                </a:solidFill>
              </a:rPr>
              <a:t>za</a:t>
            </a:r>
            <a:r>
              <a:rPr lang="en-US" sz="2400" b="1" dirty="0">
                <a:solidFill>
                  <a:prstClr val="black"/>
                </a:solidFill>
              </a:rPr>
              <a:t> </a:t>
            </a:r>
            <a:r>
              <a:rPr lang="en-US" sz="2400" b="1" dirty="0" err="1">
                <a:solidFill>
                  <a:prstClr val="black"/>
                </a:solidFill>
              </a:rPr>
              <a:t>njih</a:t>
            </a:r>
            <a:r>
              <a:rPr lang="en-US" sz="2400" b="1" dirty="0">
                <a:solidFill>
                  <a:prstClr val="black"/>
                </a:solidFill>
              </a:rPr>
              <a:t> </a:t>
            </a:r>
            <a:r>
              <a:rPr lang="en-US" sz="2400" b="1" dirty="0" err="1">
                <a:solidFill>
                  <a:prstClr val="black"/>
                </a:solidFill>
              </a:rPr>
              <a:t>važni</a:t>
            </a:r>
            <a:r>
              <a:rPr lang="en-US" sz="2400" b="1" dirty="0">
                <a:solidFill>
                  <a:prstClr val="black"/>
                </a:solidFill>
              </a:rPr>
              <a:t> </a:t>
            </a:r>
            <a:r>
              <a:rPr lang="en-US" sz="2400" b="1" dirty="0" err="1">
                <a:solidFill>
                  <a:prstClr val="black"/>
                </a:solidFill>
              </a:rPr>
              <a:t>ciljevi</a:t>
            </a:r>
            <a:r>
              <a:rPr lang="en-US" sz="2400" b="1" dirty="0">
                <a:solidFill>
                  <a:prstClr val="black"/>
                </a:solidFill>
              </a:rPr>
              <a:t> </a:t>
            </a:r>
            <a:r>
              <a:rPr lang="en-US" sz="2400" b="1" dirty="0" err="1">
                <a:solidFill>
                  <a:prstClr val="black"/>
                </a:solidFill>
              </a:rPr>
              <a:t>koje</a:t>
            </a:r>
            <a:r>
              <a:rPr lang="en-US" sz="2400" b="1" dirty="0">
                <a:solidFill>
                  <a:prstClr val="black"/>
                </a:solidFill>
              </a:rPr>
              <a:t> </a:t>
            </a:r>
            <a:r>
              <a:rPr lang="en-US" sz="2400" b="1" dirty="0" err="1">
                <a:solidFill>
                  <a:prstClr val="black"/>
                </a:solidFill>
              </a:rPr>
              <a:t>su</a:t>
            </a:r>
            <a:r>
              <a:rPr lang="en-US" sz="2400" b="1" dirty="0">
                <a:solidFill>
                  <a:prstClr val="black"/>
                </a:solidFill>
              </a:rPr>
              <a:t> </a:t>
            </a:r>
            <a:r>
              <a:rPr lang="en-US" sz="2400" b="1" dirty="0" err="1">
                <a:solidFill>
                  <a:prstClr val="black"/>
                </a:solidFill>
              </a:rPr>
              <a:t>postavili</a:t>
            </a:r>
            <a:r>
              <a:rPr lang="en-US" sz="2400" b="1" dirty="0">
                <a:solidFill>
                  <a:prstClr val="black"/>
                </a:solidFill>
              </a:rPr>
              <a:t> </a:t>
            </a:r>
            <a:r>
              <a:rPr lang="en-US" sz="2400" b="1" dirty="0" err="1">
                <a:solidFill>
                  <a:prstClr val="black"/>
                </a:solidFill>
              </a:rPr>
              <a:t>za</a:t>
            </a:r>
            <a:r>
              <a:rPr lang="en-US" sz="2400" b="1" dirty="0">
                <a:solidFill>
                  <a:prstClr val="black"/>
                </a:solidFill>
              </a:rPr>
              <a:t> </a:t>
            </a:r>
            <a:r>
              <a:rPr lang="en-US" sz="2400" b="1" dirty="0" err="1">
                <a:solidFill>
                  <a:prstClr val="black"/>
                </a:solidFill>
              </a:rPr>
              <a:t>svoju</a:t>
            </a:r>
            <a:r>
              <a:rPr lang="en-US" sz="2400" b="1" dirty="0">
                <a:solidFill>
                  <a:prstClr val="black"/>
                </a:solidFill>
              </a:rPr>
              <a:t> </a:t>
            </a:r>
            <a:r>
              <a:rPr lang="en-US" sz="2400" b="1" dirty="0" smtClean="0">
                <a:solidFill>
                  <a:prstClr val="black"/>
                </a:solidFill>
              </a:rPr>
              <a:t>d</a:t>
            </a:r>
            <a:r>
              <a:rPr lang="x-none" sz="2400" b="1" dirty="0" smtClean="0">
                <a:solidFill>
                  <a:prstClr val="black"/>
                </a:solidFill>
              </a:rPr>
              <a:t>j</a:t>
            </a:r>
            <a:r>
              <a:rPr lang="en-US" sz="2400" b="1" dirty="0" err="1" smtClean="0">
                <a:solidFill>
                  <a:prstClr val="black"/>
                </a:solidFill>
              </a:rPr>
              <a:t>ecu</a:t>
            </a:r>
            <a:r>
              <a:rPr lang="en-US" sz="2400" b="1" dirty="0" smtClean="0">
                <a:solidFill>
                  <a:prstClr val="black"/>
                </a:solidFill>
              </a:rPr>
              <a:t> </a:t>
            </a:r>
            <a:endParaRPr lang="x-none" sz="2400" b="1" dirty="0">
              <a:solidFill>
                <a:prstClr val="black"/>
              </a:solidFill>
            </a:endParaRPr>
          </a:p>
          <a:p>
            <a:pPr lvl="0"/>
            <a:r>
              <a:rPr lang="x-none" sz="2400" b="1" dirty="0" smtClean="0">
                <a:solidFill>
                  <a:prstClr val="black"/>
                </a:solidFill>
              </a:rPr>
              <a:t>Zajedničko donošenje</a:t>
            </a:r>
            <a:r>
              <a:rPr lang="x-none" sz="2400" dirty="0" smtClean="0">
                <a:solidFill>
                  <a:prstClr val="black"/>
                </a:solidFill>
              </a:rPr>
              <a:t> </a:t>
            </a:r>
            <a:r>
              <a:rPr lang="en-US" sz="2400" dirty="0" err="1" smtClean="0">
                <a:solidFill>
                  <a:prstClr val="black"/>
                </a:solidFill>
              </a:rPr>
              <a:t>dugoročnih</a:t>
            </a:r>
            <a:r>
              <a:rPr lang="en-US" sz="2400" dirty="0" smtClean="0">
                <a:solidFill>
                  <a:prstClr val="black"/>
                </a:solidFill>
              </a:rPr>
              <a:t> </a:t>
            </a:r>
            <a:r>
              <a:rPr lang="en-US" sz="2400" dirty="0">
                <a:solidFill>
                  <a:prstClr val="black"/>
                </a:solidFill>
              </a:rPr>
              <a:t>i </a:t>
            </a:r>
            <a:r>
              <a:rPr lang="en-US" sz="2400" dirty="0" err="1">
                <a:solidFill>
                  <a:prstClr val="black"/>
                </a:solidFill>
              </a:rPr>
              <a:t>kratkoročnih</a:t>
            </a:r>
            <a:r>
              <a:rPr lang="en-US" sz="2400" dirty="0">
                <a:solidFill>
                  <a:prstClr val="black"/>
                </a:solidFill>
              </a:rPr>
              <a:t> </a:t>
            </a:r>
            <a:r>
              <a:rPr lang="en-US" sz="2400" dirty="0" err="1">
                <a:solidFill>
                  <a:prstClr val="black"/>
                </a:solidFill>
              </a:rPr>
              <a:t>planova</a:t>
            </a:r>
            <a:endParaRPr lang="en-US" sz="2400" dirty="0">
              <a:solidFill>
                <a:prstClr val="black"/>
              </a:solidFill>
            </a:endParaRPr>
          </a:p>
          <a:p>
            <a:endParaRPr lang="en-US" dirty="0"/>
          </a:p>
        </p:txBody>
      </p:sp>
      <p:sp>
        <p:nvSpPr>
          <p:cNvPr id="5" name="Title 1"/>
          <p:cNvSpPr>
            <a:spLocks noGrp="1"/>
          </p:cNvSpPr>
          <p:nvPr>
            <p:ph type="title"/>
          </p:nvPr>
        </p:nvSpPr>
        <p:spPr/>
        <p:txBody>
          <a:bodyPr/>
          <a:lstStyle/>
          <a:p>
            <a:pPr lvl="0" algn="just">
              <a:lnSpc>
                <a:spcPct val="115000"/>
              </a:lnSpc>
              <a:spcAft>
                <a:spcPts val="1000"/>
              </a:spcAft>
              <a:tabLst>
                <a:tab pos="457200" algn="l"/>
              </a:tabLst>
            </a:pPr>
            <a:r>
              <a:rPr lang="sr-Latn-CS" sz="3200" b="1" dirty="0">
                <a:ea typeface="Times New Roman"/>
                <a:cs typeface="Times New Roman"/>
              </a:rPr>
              <a:t>Kako zajednički raditi sa vrtićem  da bi se cilj realizovao?</a:t>
            </a:r>
            <a:r>
              <a:rPr lang="en-US" sz="3200" b="1" dirty="0">
                <a:ea typeface="Times New Roman"/>
                <a:cs typeface="Times New Roman"/>
              </a:rPr>
              <a:t/>
            </a:r>
            <a:br>
              <a:rPr lang="en-US" sz="3200" b="1" dirty="0">
                <a:ea typeface="Times New Roman"/>
                <a:cs typeface="Times New Roman"/>
              </a:rPr>
            </a:br>
            <a:endParaRPr lang="en-US" sz="3200" b="1" dirty="0"/>
          </a:p>
        </p:txBody>
      </p:sp>
    </p:spTree>
    <p:extLst>
      <p:ext uri="{BB962C8B-B14F-4D97-AF65-F5344CB8AC3E}">
        <p14:creationId xmlns:p14="http://schemas.microsoft.com/office/powerpoint/2010/main" xmlns="" val="660916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urbulent-kids-a--1430908032.jpg"/>
          <p:cNvPicPr>
            <a:picLocks noChangeAspect="1"/>
          </p:cNvPicPr>
          <p:nvPr/>
        </p:nvPicPr>
        <p:blipFill>
          <a:blip r:embed="rId2"/>
          <a:stretch>
            <a:fillRect/>
          </a:stretch>
        </p:blipFill>
        <p:spPr>
          <a:xfrm>
            <a:off x="4786314" y="4000504"/>
            <a:ext cx="3285802" cy="2191605"/>
          </a:xfrm>
          <a:prstGeom prst="rect">
            <a:avLst/>
          </a:prstGeom>
        </p:spPr>
      </p:pic>
      <p:sp>
        <p:nvSpPr>
          <p:cNvPr id="2" name="Title 1"/>
          <p:cNvSpPr>
            <a:spLocks noGrp="1"/>
          </p:cNvSpPr>
          <p:nvPr>
            <p:ph type="title"/>
          </p:nvPr>
        </p:nvSpPr>
        <p:spPr/>
        <p:txBody>
          <a:bodyPr/>
          <a:lstStyle/>
          <a:p>
            <a:pPr algn="ctr"/>
            <a:r>
              <a:rPr lang="x-none" dirty="0" smtClean="0"/>
              <a:t>PORODIČNO OKRUŽENJE MODEL PONAŠANJA</a:t>
            </a:r>
            <a:endParaRPr lang="en-US" dirty="0"/>
          </a:p>
        </p:txBody>
      </p:sp>
      <p:pic>
        <p:nvPicPr>
          <p:cNvPr id="4" name="Content Placeholder 3" descr="megafon.jpg"/>
          <p:cNvPicPr>
            <a:picLocks noGrp="1" noChangeAspect="1"/>
          </p:cNvPicPr>
          <p:nvPr>
            <p:ph idx="1"/>
          </p:nvPr>
        </p:nvPicPr>
        <p:blipFill>
          <a:blip r:embed="rId3"/>
          <a:stretch>
            <a:fillRect/>
          </a:stretch>
        </p:blipFill>
        <p:spPr>
          <a:xfrm>
            <a:off x="7334247" y="5429264"/>
            <a:ext cx="1809753" cy="1204308"/>
          </a:xfrm>
          <a:prstGeom prst="rect">
            <a:avLst/>
          </a:prstGeom>
          <a:ln>
            <a:noFill/>
          </a:ln>
          <a:effectLst>
            <a:outerShdw blurRad="190500" algn="tl" rotWithShape="0">
              <a:srgbClr val="000000">
                <a:alpha val="70000"/>
              </a:srgbClr>
            </a:outerShdw>
          </a:effectLst>
        </p:spPr>
      </p:pic>
      <p:pic>
        <p:nvPicPr>
          <p:cNvPr id="5" name="Picture 4" descr="svadja.jpg"/>
          <p:cNvPicPr>
            <a:picLocks noChangeAspect="1"/>
          </p:cNvPicPr>
          <p:nvPr/>
        </p:nvPicPr>
        <p:blipFill>
          <a:blip r:embed="rId4"/>
          <a:stretch>
            <a:fillRect/>
          </a:stretch>
        </p:blipFill>
        <p:spPr>
          <a:xfrm>
            <a:off x="214282" y="2000240"/>
            <a:ext cx="2619375" cy="1743075"/>
          </a:xfrm>
          <a:prstGeom prst="rect">
            <a:avLst/>
          </a:prstGeom>
        </p:spPr>
      </p:pic>
      <p:pic>
        <p:nvPicPr>
          <p:cNvPr id="6" name="Picture 5" descr="svi na telefonu.jpg"/>
          <p:cNvPicPr>
            <a:picLocks noChangeAspect="1"/>
          </p:cNvPicPr>
          <p:nvPr/>
        </p:nvPicPr>
        <p:blipFill>
          <a:blip r:embed="rId5"/>
          <a:stretch>
            <a:fillRect/>
          </a:stretch>
        </p:blipFill>
        <p:spPr>
          <a:xfrm>
            <a:off x="3138487" y="2143116"/>
            <a:ext cx="3433777" cy="2081221"/>
          </a:xfrm>
          <a:prstGeom prst="rect">
            <a:avLst/>
          </a:prstGeom>
          <a:ln>
            <a:noFill/>
          </a:ln>
          <a:effectLst>
            <a:softEdge rad="112500"/>
          </a:effectLst>
        </p:spPr>
      </p:pic>
      <p:pic>
        <p:nvPicPr>
          <p:cNvPr id="7" name="Picture 6" descr="thumb460_104475_0.jpg"/>
          <p:cNvPicPr>
            <a:picLocks noChangeAspect="1"/>
          </p:cNvPicPr>
          <p:nvPr/>
        </p:nvPicPr>
        <p:blipFill>
          <a:blip r:embed="rId6"/>
          <a:stretch>
            <a:fillRect/>
          </a:stretch>
        </p:blipFill>
        <p:spPr>
          <a:xfrm>
            <a:off x="0" y="4143380"/>
            <a:ext cx="4218508" cy="2455171"/>
          </a:xfrm>
          <a:prstGeom prst="rect">
            <a:avLst/>
          </a:prstGeom>
          <a:ln>
            <a:noFill/>
          </a:ln>
          <a:effectLst>
            <a:softEdge rad="112500"/>
          </a:effectLst>
        </p:spPr>
      </p:pic>
    </p:spTree>
    <p:extLst>
      <p:ext uri="{BB962C8B-B14F-4D97-AF65-F5344CB8AC3E}">
        <p14:creationId xmlns:p14="http://schemas.microsoft.com/office/powerpoint/2010/main" xmlns="" val="3419735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zajedno.jpg"/>
          <p:cNvPicPr>
            <a:picLocks noChangeAspect="1"/>
          </p:cNvPicPr>
          <p:nvPr/>
        </p:nvPicPr>
        <p:blipFill>
          <a:blip r:embed="rId2"/>
          <a:stretch>
            <a:fillRect/>
          </a:stretch>
        </p:blipFill>
        <p:spPr>
          <a:xfrm>
            <a:off x="2786050" y="1857364"/>
            <a:ext cx="4100540" cy="2745897"/>
          </a:xfrm>
          <a:prstGeom prst="rect">
            <a:avLst/>
          </a:prstGeom>
        </p:spPr>
      </p:pic>
      <p:sp>
        <p:nvSpPr>
          <p:cNvPr id="2" name="Title 1"/>
          <p:cNvSpPr>
            <a:spLocks noGrp="1"/>
          </p:cNvSpPr>
          <p:nvPr>
            <p:ph type="title"/>
          </p:nvPr>
        </p:nvSpPr>
        <p:spPr/>
        <p:txBody>
          <a:bodyPr/>
          <a:lstStyle/>
          <a:p>
            <a:pPr algn="ctr"/>
            <a:r>
              <a:rPr lang="x-none" dirty="0" smtClean="0"/>
              <a:t>PORODIČNO OKRUŽENJE MODEL PONAŠANJA</a:t>
            </a:r>
            <a:endParaRPr lang="en-US" dirty="0"/>
          </a:p>
        </p:txBody>
      </p:sp>
      <p:pic>
        <p:nvPicPr>
          <p:cNvPr id="8" name="Content Placeholder 7" descr="basta.jpg"/>
          <p:cNvPicPr>
            <a:picLocks noGrp="1" noChangeAspect="1"/>
          </p:cNvPicPr>
          <p:nvPr>
            <p:ph idx="1"/>
          </p:nvPr>
        </p:nvPicPr>
        <p:blipFill>
          <a:blip r:embed="rId3"/>
          <a:stretch>
            <a:fillRect/>
          </a:stretch>
        </p:blipFill>
        <p:spPr>
          <a:xfrm>
            <a:off x="214282" y="4714884"/>
            <a:ext cx="2941432" cy="1957389"/>
          </a:xfrm>
        </p:spPr>
      </p:pic>
      <p:pic>
        <p:nvPicPr>
          <p:cNvPr id="1028" name="Picture 4" descr="Сродна слика"/>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419975" y="4210049"/>
            <a:ext cx="1724025" cy="2647951"/>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descr="kuvanje.jpg"/>
          <p:cNvPicPr>
            <a:picLocks noChangeAspect="1"/>
          </p:cNvPicPr>
          <p:nvPr/>
        </p:nvPicPr>
        <p:blipFill>
          <a:blip r:embed="rId5"/>
          <a:stretch>
            <a:fillRect/>
          </a:stretch>
        </p:blipFill>
        <p:spPr>
          <a:xfrm>
            <a:off x="3428992" y="4572008"/>
            <a:ext cx="3444646" cy="2285992"/>
          </a:xfrm>
          <a:prstGeom prst="rect">
            <a:avLst/>
          </a:prstGeom>
        </p:spPr>
      </p:pic>
      <p:pic>
        <p:nvPicPr>
          <p:cNvPr id="11" name="Picture 10" descr="lopte.jpg"/>
          <p:cNvPicPr>
            <a:picLocks noChangeAspect="1"/>
          </p:cNvPicPr>
          <p:nvPr/>
        </p:nvPicPr>
        <p:blipFill>
          <a:blip r:embed="rId6"/>
          <a:stretch>
            <a:fillRect/>
          </a:stretch>
        </p:blipFill>
        <p:spPr>
          <a:xfrm>
            <a:off x="5987865" y="2000240"/>
            <a:ext cx="3156136" cy="2100265"/>
          </a:xfrm>
          <a:prstGeom prst="ellipse">
            <a:avLst/>
          </a:prstGeom>
          <a:ln>
            <a:noFill/>
          </a:ln>
          <a:effectLst>
            <a:softEdge rad="112500"/>
          </a:effectLst>
        </p:spPr>
      </p:pic>
      <p:pic>
        <p:nvPicPr>
          <p:cNvPr id="12" name="Picture 11" descr="sport.jpg"/>
          <p:cNvPicPr>
            <a:picLocks noChangeAspect="1"/>
          </p:cNvPicPr>
          <p:nvPr/>
        </p:nvPicPr>
        <p:blipFill>
          <a:blip r:embed="rId7"/>
          <a:stretch>
            <a:fillRect/>
          </a:stretch>
        </p:blipFill>
        <p:spPr>
          <a:xfrm>
            <a:off x="285720" y="2071678"/>
            <a:ext cx="2466975" cy="1847850"/>
          </a:xfrm>
          <a:prstGeom prst="rect">
            <a:avLst/>
          </a:prstGeom>
        </p:spPr>
      </p:pic>
    </p:spTree>
    <p:extLst>
      <p:ext uri="{BB962C8B-B14F-4D97-AF65-F5344CB8AC3E}">
        <p14:creationId xmlns:p14="http://schemas.microsoft.com/office/powerpoint/2010/main" xmlns="" val="877110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HVALA!</a:t>
            </a:r>
            <a:endParaRPr lang="en-US" dirty="0"/>
          </a:p>
        </p:txBody>
      </p:sp>
      <p:pic>
        <p:nvPicPr>
          <p:cNvPr id="4" name="Content Placeholder 3" descr="porodic.jpg"/>
          <p:cNvPicPr>
            <a:picLocks noGrp="1" noChangeAspect="1"/>
          </p:cNvPicPr>
          <p:nvPr>
            <p:ph idx="1"/>
          </p:nvPr>
        </p:nvPicPr>
        <p:blipFill>
          <a:blip r:embed="rId2"/>
          <a:stretch>
            <a:fillRect/>
          </a:stretch>
        </p:blipFill>
        <p:spPr>
          <a:xfrm>
            <a:off x="785786" y="1785926"/>
            <a:ext cx="7929618" cy="4000528"/>
          </a:xfrm>
          <a:prstGeom prst="ellipse">
            <a:avLst/>
          </a:prstGeom>
          <a:ln>
            <a:noFill/>
          </a:ln>
          <a:effectLst>
            <a:softEdge rad="112500"/>
          </a:effectLst>
        </p:spPr>
      </p:pic>
    </p:spTree>
    <p:extLst>
      <p:ext uri="{BB962C8B-B14F-4D97-AF65-F5344CB8AC3E}">
        <p14:creationId xmlns:p14="http://schemas.microsoft.com/office/powerpoint/2010/main" xmlns="" val="2141206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KONTAKT </a:t>
            </a:r>
            <a:endParaRPr lang="en-US" dirty="0"/>
          </a:p>
        </p:txBody>
      </p:sp>
      <p:sp>
        <p:nvSpPr>
          <p:cNvPr id="3" name="Content Placeholder 2"/>
          <p:cNvSpPr>
            <a:spLocks noGrp="1"/>
          </p:cNvSpPr>
          <p:nvPr>
            <p:ph idx="1"/>
          </p:nvPr>
        </p:nvSpPr>
        <p:spPr>
          <a:xfrm>
            <a:off x="107504" y="1935163"/>
            <a:ext cx="9145016" cy="4389437"/>
          </a:xfrm>
        </p:spPr>
        <p:txBody>
          <a:bodyPr/>
          <a:lstStyle/>
          <a:p>
            <a:r>
              <a:rPr lang="en-US" b="1" dirty="0" smtClean="0"/>
              <a:t>JU </a:t>
            </a:r>
            <a:r>
              <a:rPr lang="en-US" b="1" dirty="0" err="1" smtClean="0"/>
              <a:t>Resursni</a:t>
            </a:r>
            <a:r>
              <a:rPr lang="en-US" b="1" dirty="0" smtClean="0"/>
              <a:t> </a:t>
            </a:r>
            <a:r>
              <a:rPr lang="en-US" b="1" dirty="0" err="1" smtClean="0"/>
              <a:t>centar</a:t>
            </a:r>
            <a:r>
              <a:rPr lang="en-US" b="1" dirty="0" smtClean="0"/>
              <a:t>  </a:t>
            </a:r>
            <a:r>
              <a:rPr lang="en-US" b="1" dirty="0" err="1" smtClean="0"/>
              <a:t>za</a:t>
            </a:r>
            <a:r>
              <a:rPr lang="en-US" b="1" dirty="0" smtClean="0"/>
              <a:t> </a:t>
            </a:r>
            <a:r>
              <a:rPr lang="en-US" b="1" dirty="0" err="1" smtClean="0"/>
              <a:t>obrazovanje</a:t>
            </a:r>
            <a:r>
              <a:rPr lang="en-US" b="1" dirty="0" smtClean="0"/>
              <a:t>  i </a:t>
            </a:r>
            <a:r>
              <a:rPr lang="en-US" b="1" dirty="0" err="1" smtClean="0"/>
              <a:t>osposobljavanje</a:t>
            </a:r>
            <a:r>
              <a:rPr lang="en-US" b="1" dirty="0" smtClean="0"/>
              <a:t>  ,,</a:t>
            </a:r>
            <a:r>
              <a:rPr lang="x-none" b="1" dirty="0" smtClean="0"/>
              <a:t> 1. </a:t>
            </a:r>
            <a:r>
              <a:rPr lang="en-US" b="1" dirty="0" smtClean="0"/>
              <a:t> </a:t>
            </a:r>
            <a:r>
              <a:rPr lang="en-US" b="1" dirty="0" err="1" smtClean="0"/>
              <a:t>jun</a:t>
            </a:r>
            <a:r>
              <a:rPr lang="x-none" b="1" dirty="0" smtClean="0"/>
              <a:t>“</a:t>
            </a:r>
          </a:p>
          <a:p>
            <a:pPr marL="0" indent="0">
              <a:buNone/>
            </a:pPr>
            <a:r>
              <a:rPr lang="x-none" dirty="0" smtClean="0"/>
              <a:t>  Nataša Knežević, </a:t>
            </a:r>
            <a:r>
              <a:rPr lang="x-none" b="1" dirty="0" smtClean="0"/>
              <a:t>psihološkinja</a:t>
            </a:r>
            <a:r>
              <a:rPr lang="x-none" dirty="0" smtClean="0"/>
              <a:t> :  </a:t>
            </a:r>
            <a:r>
              <a:rPr lang="x-none" dirty="0" smtClean="0">
                <a:solidFill>
                  <a:schemeClr val="accent1">
                    <a:lumMod val="75000"/>
                  </a:schemeClr>
                </a:solidFill>
                <a:hlinkClick r:id="rId2"/>
              </a:rPr>
              <a:t>naja_kostic</a:t>
            </a:r>
            <a:r>
              <a:rPr lang="en-US" dirty="0" smtClean="0">
                <a:solidFill>
                  <a:schemeClr val="accent1">
                    <a:lumMod val="75000"/>
                  </a:schemeClr>
                </a:solidFill>
                <a:hlinkClick r:id="rId2"/>
              </a:rPr>
              <a:t>@</a:t>
            </a:r>
            <a:r>
              <a:rPr lang="en-US" dirty="0" err="1" smtClean="0">
                <a:solidFill>
                  <a:schemeClr val="accent1">
                    <a:lumMod val="75000"/>
                  </a:schemeClr>
                </a:solidFill>
                <a:hlinkClick r:id="rId2"/>
              </a:rPr>
              <a:t>hotmail</a:t>
            </a:r>
            <a:r>
              <a:rPr lang="en-US" dirty="0" smtClean="0">
                <a:solidFill>
                  <a:schemeClr val="accent1">
                    <a:lumMod val="75000"/>
                  </a:schemeClr>
                </a:solidFill>
                <a:hlinkClick r:id="rId2"/>
              </a:rPr>
              <a:t>.</a:t>
            </a:r>
            <a:r>
              <a:rPr lang="x-none" dirty="0" smtClean="0">
                <a:solidFill>
                  <a:schemeClr val="accent1">
                    <a:lumMod val="75000"/>
                  </a:schemeClr>
                </a:solidFill>
                <a:hlinkClick r:id="rId2"/>
              </a:rPr>
              <a:t> </a:t>
            </a:r>
            <a:r>
              <a:rPr lang="en-US" dirty="0" smtClean="0">
                <a:solidFill>
                  <a:schemeClr val="accent1">
                    <a:lumMod val="75000"/>
                  </a:schemeClr>
                </a:solidFill>
                <a:hlinkClick r:id="rId2"/>
              </a:rPr>
              <a:t>com</a:t>
            </a:r>
            <a:endParaRPr lang="x-none" dirty="0" smtClean="0">
              <a:solidFill>
                <a:schemeClr val="accent1">
                  <a:lumMod val="75000"/>
                </a:schemeClr>
              </a:solidFill>
            </a:endParaRPr>
          </a:p>
          <a:p>
            <a:pPr marL="0" indent="0">
              <a:buNone/>
            </a:pPr>
            <a:endParaRPr lang="en-US" dirty="0" smtClean="0">
              <a:solidFill>
                <a:schemeClr val="accent2">
                  <a:lumMod val="75000"/>
                </a:schemeClr>
              </a:solidFill>
            </a:endParaRPr>
          </a:p>
          <a:p>
            <a:r>
              <a:rPr lang="en-US" b="1" dirty="0" smtClean="0"/>
              <a:t>JU </a:t>
            </a:r>
            <a:r>
              <a:rPr lang="en-US" b="1" dirty="0" err="1" smtClean="0"/>
              <a:t>Resursni</a:t>
            </a:r>
            <a:r>
              <a:rPr lang="en-US" b="1" dirty="0" smtClean="0"/>
              <a:t> </a:t>
            </a:r>
            <a:r>
              <a:rPr lang="en-US" b="1" dirty="0" err="1" smtClean="0"/>
              <a:t>centar</a:t>
            </a:r>
            <a:r>
              <a:rPr lang="en-US" b="1" dirty="0" smtClean="0"/>
              <a:t> </a:t>
            </a:r>
            <a:r>
              <a:rPr lang="en-US" b="1" dirty="0" err="1" smtClean="0"/>
              <a:t>za</a:t>
            </a:r>
            <a:r>
              <a:rPr lang="en-US" b="1" dirty="0" smtClean="0"/>
              <a:t> </a:t>
            </a:r>
            <a:r>
              <a:rPr lang="en-US" b="1" dirty="0" err="1" smtClean="0"/>
              <a:t>djecu</a:t>
            </a:r>
            <a:r>
              <a:rPr lang="en-US" b="1" dirty="0" smtClean="0"/>
              <a:t> i </a:t>
            </a:r>
            <a:r>
              <a:rPr lang="en-US" b="1" dirty="0" err="1" smtClean="0"/>
              <a:t>mlade</a:t>
            </a:r>
            <a:r>
              <a:rPr lang="en-US" b="1" dirty="0" smtClean="0"/>
              <a:t> ,,</a:t>
            </a:r>
            <a:r>
              <a:rPr lang="en-US" b="1" dirty="0" err="1" smtClean="0"/>
              <a:t>Podgorica</a:t>
            </a:r>
            <a:r>
              <a:rPr lang="x-none" b="1" dirty="0" smtClean="0"/>
              <a:t>“</a:t>
            </a:r>
          </a:p>
          <a:p>
            <a:pPr marL="0" indent="0">
              <a:buNone/>
            </a:pPr>
            <a:r>
              <a:rPr lang="x-none" dirty="0" smtClean="0"/>
              <a:t>    Irena Bogićević, p</a:t>
            </a:r>
            <a:r>
              <a:rPr lang="x-none" b="1" dirty="0" smtClean="0"/>
              <a:t>edagoškinja</a:t>
            </a:r>
            <a:r>
              <a:rPr lang="x-none" dirty="0" smtClean="0"/>
              <a:t>:   </a:t>
            </a:r>
            <a:r>
              <a:rPr lang="x-none" dirty="0" smtClean="0">
                <a:hlinkClick r:id="rId3"/>
              </a:rPr>
              <a:t>irenabogicevic</a:t>
            </a:r>
            <a:r>
              <a:rPr lang="en-US" dirty="0" smtClean="0">
                <a:hlinkClick r:id="rId3"/>
              </a:rPr>
              <a:t>@</a:t>
            </a:r>
            <a:r>
              <a:rPr lang="x-none" dirty="0" smtClean="0">
                <a:hlinkClick r:id="rId3"/>
              </a:rPr>
              <a:t>ymail.com</a:t>
            </a:r>
            <a:r>
              <a:rPr lang="x-none" dirty="0" smtClean="0"/>
              <a:t> </a:t>
            </a:r>
          </a:p>
          <a:p>
            <a:pPr marL="0" indent="0">
              <a:buNone/>
            </a:pPr>
            <a:endParaRPr lang="x-none" dirty="0" smtClean="0"/>
          </a:p>
          <a:p>
            <a:pPr marL="0" indent="0">
              <a:buNone/>
            </a:pPr>
            <a:endParaRPr lang="x-none" dirty="0" smtClean="0"/>
          </a:p>
        </p:txBody>
      </p:sp>
    </p:spTree>
    <p:extLst>
      <p:ext uri="{BB962C8B-B14F-4D97-AF65-F5344CB8AC3E}">
        <p14:creationId xmlns:p14="http://schemas.microsoft.com/office/powerpoint/2010/main" xmlns="" val="41380358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3E5A4E6A510C4897475B495B53E1EE" ma:contentTypeVersion="0" ma:contentTypeDescription="Create a new document." ma:contentTypeScope="" ma:versionID="6a144bd931d3c81e951a3a744456e8f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D2A23C70-AC08-4083-8A0F-9AF8C23FAA04}"/>
</file>

<file path=customXml/itemProps2.xml><?xml version="1.0" encoding="utf-8"?>
<ds:datastoreItem xmlns:ds="http://schemas.openxmlformats.org/officeDocument/2006/customXml" ds:itemID="{666A1CFE-1902-44EA-8CB1-E9B2C37CBC8E}"/>
</file>

<file path=customXml/itemProps3.xml><?xml version="1.0" encoding="utf-8"?>
<ds:datastoreItem xmlns:ds="http://schemas.openxmlformats.org/officeDocument/2006/customXml" ds:itemID="{EB3CD493-DBC9-43C3-B6EC-CA8F5A0121A7}"/>
</file>

<file path=docProps/app.xml><?xml version="1.0" encoding="utf-8"?>
<Properties xmlns="http://schemas.openxmlformats.org/officeDocument/2006/extended-properties" xmlns:vt="http://schemas.openxmlformats.org/officeDocument/2006/docPropsVTypes">
  <Template>Flow</Template>
  <TotalTime>187</TotalTime>
  <Words>2197</Words>
  <Application>Microsoft Office PowerPoint</Application>
  <PresentationFormat>On-screen Show (4:3)</PresentationFormat>
  <Paragraphs>189</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Flow</vt:lpstr>
      <vt:lpstr>Roditeljstvo-najvažnija životna uloga</vt:lpstr>
      <vt:lpstr>PORODICA</vt:lpstr>
      <vt:lpstr>Porodična struktura</vt:lpstr>
      <vt:lpstr>Slide 4</vt:lpstr>
      <vt:lpstr>Karateristike porodice kao sistema </vt:lpstr>
      <vt:lpstr>Slide 6</vt:lpstr>
      <vt:lpstr>Slide 7</vt:lpstr>
      <vt:lpstr>Slide 8</vt:lpstr>
      <vt:lpstr>Zadaci porodice:</vt:lpstr>
      <vt:lpstr>Koncept životnog ciklusa</vt:lpstr>
      <vt:lpstr>Porodica sa malim djetetom</vt:lpstr>
      <vt:lpstr>Porodica sa predškolskim djetetom</vt:lpstr>
      <vt:lpstr>PRKOŠENJE</vt:lpstr>
      <vt:lpstr>NAPADI BIJESA</vt:lpstr>
      <vt:lpstr>PRENEMAGANJE</vt:lpstr>
      <vt:lpstr>PRENEMAGANJE </vt:lpstr>
      <vt:lpstr>UDARANJE, UJEDANJE</vt:lpstr>
      <vt:lpstr>Kako djetetu dati do znanja da je takvo ponašanje neprihvatljivo?</vt:lpstr>
      <vt:lpstr>Rivalstvo među djecom</vt:lpstr>
      <vt:lpstr>Adaptacija na vrtić</vt:lpstr>
      <vt:lpstr>Spavanje, hranjenje, oblačenje </vt:lpstr>
      <vt:lpstr>Spavanje, hranjenje, oblačenje </vt:lpstr>
      <vt:lpstr>PREPORUKE</vt:lpstr>
      <vt:lpstr>PREPORUKE</vt:lpstr>
      <vt:lpstr>PREPORUKE</vt:lpstr>
      <vt:lpstr>PREPORUKE</vt:lpstr>
      <vt:lpstr>SMJERNICE</vt:lpstr>
      <vt:lpstr>Kako vrtić može pomoći u ostvarivanju ciljeva roditelja ? </vt:lpstr>
      <vt:lpstr>Kako zajednički raditi sa vrtićem  da bi se cilj realizovao? </vt:lpstr>
      <vt:lpstr>PORODIČNO OKRUŽENJE MODEL PONAŠANJA</vt:lpstr>
      <vt:lpstr>PORODIČNO OKRUŽENJE MODEL PONAŠANJA</vt:lpstr>
      <vt:lpstr>HVALA!</vt:lpstr>
      <vt:lpstr>KONTAKT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Itana</dc:creator>
  <cp:lastModifiedBy>Microsoft</cp:lastModifiedBy>
  <cp:revision>138</cp:revision>
  <cp:lastPrinted>2017-10-25T07:14:40Z</cp:lastPrinted>
  <dcterms:created xsi:type="dcterms:W3CDTF">2013-10-07T14:29:31Z</dcterms:created>
  <dcterms:modified xsi:type="dcterms:W3CDTF">2017-12-25T18:24:05Z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0x0101008C3E5A4E6A510C4897475B495B53E1EE</vt:lpwstr>
  </property>
</Properties>
</file>