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customXml/itemProps1.xml" ContentType="application/vnd.openxmlformats-officedocument.customXmlPropertie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docProps/custom.xml" ContentType="application/vnd.openxmlformats-officedocument.custom-properties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99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Layouts/slideLayout10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850" r:id="rId2"/>
    <p:sldMasterId id="2147483886" r:id="rId3"/>
    <p:sldMasterId id="2147483898" r:id="rId4"/>
    <p:sldMasterId id="2147483910" r:id="rId5"/>
    <p:sldMasterId id="2147483922" r:id="rId6"/>
    <p:sldMasterId id="2147483934" r:id="rId7"/>
    <p:sldMasterId id="2147483946" r:id="rId8"/>
    <p:sldMasterId id="2147483958" r:id="rId9"/>
    <p:sldMasterId id="2147483982" r:id="rId10"/>
    <p:sldMasterId id="2147484018" r:id="rId11"/>
    <p:sldMasterId id="2147484054" r:id="rId12"/>
    <p:sldMasterId id="2147484066" r:id="rId13"/>
    <p:sldMasterId id="2147484078" r:id="rId14"/>
  </p:sldMasterIdLst>
  <p:notesMasterIdLst>
    <p:notesMasterId r:id="rId29"/>
  </p:notesMasterIdLst>
  <p:handoutMasterIdLst>
    <p:handoutMasterId r:id="rId30"/>
  </p:handoutMasterIdLst>
  <p:sldIdLst>
    <p:sldId id="329" r:id="rId15"/>
    <p:sldId id="335" r:id="rId16"/>
    <p:sldId id="337" r:id="rId17"/>
    <p:sldId id="339" r:id="rId18"/>
    <p:sldId id="341" r:id="rId19"/>
    <p:sldId id="343" r:id="rId20"/>
    <p:sldId id="345" r:id="rId21"/>
    <p:sldId id="347" r:id="rId22"/>
    <p:sldId id="350" r:id="rId23"/>
    <p:sldId id="356" r:id="rId24"/>
    <p:sldId id="363" r:id="rId25"/>
    <p:sldId id="365" r:id="rId26"/>
    <p:sldId id="367" r:id="rId27"/>
    <p:sldId id="327" r:id="rId28"/>
  </p:sldIdLst>
  <p:sldSz cx="9144000" cy="6858000" type="screen4x3"/>
  <p:notesSz cx="6761163" cy="9942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99"/>
    <a:srgbClr val="FFCC00"/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94" autoAdjust="0"/>
    <p:restoredTop sz="91026" autoAdjust="0"/>
  </p:normalViewPr>
  <p:slideViewPr>
    <p:cSldViewPr>
      <p:cViewPr>
        <p:scale>
          <a:sx n="71" d="100"/>
          <a:sy n="71" d="100"/>
        </p:scale>
        <p:origin x="-1368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055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customXml" Target="../customXml/item2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handoutMaster" Target="handoutMasters/handoutMaster1.xml"/><Relationship Id="rId35" Type="http://schemas.openxmlformats.org/officeDocument/2006/relationships/customXml" Target="../customXml/item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016377-D208-4CBE-97DB-FF4F8595B08D}" type="datetimeFigureOut">
              <a:rPr lang="en-US" smtClean="0"/>
              <a:pPr/>
              <a:t>12/25/2017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8B5C6-4A4D-4E3F-840A-C43A28E58C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8248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75A8317-C6A8-4517-9A70-E18AAE5B0F1F}" type="datetimeFigureOut">
              <a:rPr lang="en-US"/>
              <a:pPr>
                <a:defRPr/>
              </a:pPr>
              <a:t>12/25/2017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7756A24-2289-498A-90A0-35AA4CD8A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863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A0EC7-872E-4454-9BBE-F645331C345D}" type="datetimeFigureOut">
              <a:rPr lang="en-US"/>
              <a:pPr>
                <a:defRPr/>
              </a:pPr>
              <a:t>12/25/2017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90B12-9BF4-4B86-BC9A-243A77573F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2AE33-ED2E-452A-8971-9C045332EFC4}" type="datetimeFigureOut">
              <a:rPr lang="en-US"/>
              <a:pPr>
                <a:defRPr/>
              </a:pPr>
              <a:t>12/25/2017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03CD6-F164-4C11-A328-7982EAA7D7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D767B-049F-4507-B31E-B14F71C34878}" type="datetimeFigureOut">
              <a:rPr lang="en-US"/>
              <a:pPr>
                <a:defRPr/>
              </a:pPr>
              <a:t>12/25/2017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80BB3-A2A6-40A5-8607-7801C22C53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C5CA0-AA0C-477B-B880-4F0C8018AD0D}" type="datetimeFigureOut">
              <a:rPr lang="en-US"/>
              <a:pPr>
                <a:defRPr/>
              </a:pPr>
              <a:t>12/25/2017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48E38-D65E-45E9-8867-7B2628E938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69354-D947-4FDF-A3FC-BCDA5F5CFFCA}" type="datetimeFigureOut">
              <a:rPr lang="en-US"/>
              <a:pPr>
                <a:defRPr/>
              </a:pPr>
              <a:t>12/25/2017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F612B-0D04-4C1A-8719-E03ED9544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7559B-060B-44E3-BE01-70FBFA82AFAF}" type="datetimeFigureOut">
              <a:rPr lang="en-US"/>
              <a:pPr>
                <a:defRPr/>
              </a:pPr>
              <a:t>12/25/2017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53F30-02AA-40FF-899C-0E02C1D100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B2AC3-772D-4AE0-81DF-1760FF23A29C}" type="datetimeFigureOut">
              <a:rPr lang="en-US"/>
              <a:pPr>
                <a:defRPr/>
              </a:pPr>
              <a:t>12/25/2017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2EB54-AF8F-41B8-A28B-9CBA466D03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1F5DC-7509-4221-89EC-222F7FC5ED95}" type="datetimeFigureOut">
              <a:rPr lang="en-US"/>
              <a:pPr>
                <a:defRPr/>
              </a:pPr>
              <a:t>12/25/2017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42B1B-5FD9-4609-9D32-82F90CF219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03C07-B0A8-4FC8-B6DD-127AF97CE3AA}" type="datetimeFigureOut">
              <a:rPr lang="en-US"/>
              <a:pPr>
                <a:defRPr/>
              </a:pPr>
              <a:t>12/25/2017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DFBA4-903D-4036-B403-DB4EBFE2CE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1B88C-86CF-406C-98AE-7DB0B5300BE1}" type="datetimeFigureOut">
              <a:rPr lang="en-US"/>
              <a:pPr>
                <a:defRPr/>
              </a:pPr>
              <a:t>12/25/2017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EA1BC-2276-44A2-92CB-FB251ECB96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63173-D1E8-4F42-A838-51111D1F6D3A}" type="datetimeFigureOut">
              <a:rPr lang="en-US"/>
              <a:pPr>
                <a:defRPr/>
              </a:pPr>
              <a:t>12/25/2017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83352-34D9-4DE1-BCCA-7C03B54DD0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9E0BF372-FE0D-4C6F-A090-4535AE4508E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8474367A-0199-4203-845C-08E0B2DECF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57578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8FE25E22-65D0-4576-B183-6FBB4C49B54E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E4CDEB1-3783-4864-9B2F-971A432F32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4007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301120F6-EE8D-4544-B2A3-00B12580D1E9}" type="datetimeFigureOut">
              <a:rPr lang="en-US" smtClean="0">
                <a:solidFill>
                  <a:srgbClr val="FFF39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FFF39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72DC8D99-26F6-496F-BAA1-71EF911C8B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31289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4965E-1D8D-4CF2-8671-90318E88781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B98813-2952-4EA0-9265-AC6E05F705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4241551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12A12F-04E9-4B5B-B0B3-5B9B7ED5613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1ECDAC-D2BC-4F36-B430-9AFF516332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0493377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2F9CA188-A1E8-4394-AE8C-5353C04757A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91B8E1B-CA72-4886-9E8A-D031157878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4875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D2190D-0FB8-4D44-9543-42E19B3DAEE5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F90D7-C5AF-4BE1-8691-1E593F3EF5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77009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FC80EFDF-D206-45F1-A325-70C70F78276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C0594A10-AA19-4E9B-8710-CCA7B21871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36250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7AF49F-1B49-4FEF-8BE8-8DAF2EA1F501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A476CBBC-140E-4FDA-AD34-65DFA56065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94733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B595BD-9376-40F3-AD3B-291E0F930C8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7E8B4-604F-4597-803C-3EEE36E36E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13731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F73448-BABF-4B40-A9AD-76899A53F7E7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D7956-7EC2-4B2D-9857-62504BF3E7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9840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9E0BF372-FE0D-4C6F-A090-4535AE4508E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8474367A-0199-4203-845C-08E0B2DECF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0187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8FE25E22-65D0-4576-B183-6FBB4C49B54E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E4CDEB1-3783-4864-9B2F-971A432F32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08873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301120F6-EE8D-4544-B2A3-00B12580D1E9}" type="datetimeFigureOut">
              <a:rPr lang="en-US" smtClean="0">
                <a:solidFill>
                  <a:srgbClr val="FFF39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FFF39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72DC8D99-26F6-496F-BAA1-71EF911C8B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06499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4965E-1D8D-4CF2-8671-90318E88781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B98813-2952-4EA0-9265-AC6E05F705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37680476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12A12F-04E9-4B5B-B0B3-5B9B7ED5613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1ECDAC-D2BC-4F36-B430-9AFF516332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0739671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2F9CA188-A1E8-4394-AE8C-5353C04757A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91B8E1B-CA72-4886-9E8A-D031157878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59862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D2190D-0FB8-4D44-9543-42E19B3DAEE5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F90D7-C5AF-4BE1-8691-1E593F3EF5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69957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FC80EFDF-D206-45F1-A325-70C70F78276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C0594A10-AA19-4E9B-8710-CCA7B21871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3225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7AF49F-1B49-4FEF-8BE8-8DAF2EA1F501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A476CBBC-140E-4FDA-AD34-65DFA56065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17401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B595BD-9376-40F3-AD3B-291E0F930C8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7E8B4-604F-4597-803C-3EEE36E36E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44212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F73448-BABF-4B40-A9AD-76899A53F7E7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D7956-7EC2-4B2D-9857-62504BF3E7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17668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9E0BF372-FE0D-4C6F-A090-4535AE4508E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8474367A-0199-4203-845C-08E0B2DECF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0337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8FE25E22-65D0-4576-B183-6FBB4C49B54E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E4CDEB1-3783-4864-9B2F-971A432F32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80278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301120F6-EE8D-4544-B2A3-00B12580D1E9}" type="datetimeFigureOut">
              <a:rPr lang="en-US" smtClean="0">
                <a:solidFill>
                  <a:srgbClr val="FFF39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FFF39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72DC8D99-26F6-496F-BAA1-71EF911C8B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9885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4965E-1D8D-4CF2-8671-90318E88781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B98813-2952-4EA0-9265-AC6E05F705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35423865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12A12F-04E9-4B5B-B0B3-5B9B7ED5613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1ECDAC-D2BC-4F36-B430-9AFF516332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1275854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2F9CA188-A1E8-4394-AE8C-5353C04757A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91B8E1B-CA72-4886-9E8A-D031157878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56644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D2190D-0FB8-4D44-9543-42E19B3DAEE5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F90D7-C5AF-4BE1-8691-1E593F3EF5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59146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FC80EFDF-D206-45F1-A325-70C70F78276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C0594A10-AA19-4E9B-8710-CCA7B21871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2778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7AF49F-1B49-4FEF-8BE8-8DAF2EA1F501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A476CBBC-140E-4FDA-AD34-65DFA56065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4103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B595BD-9376-40F3-AD3B-291E0F930C8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7E8B4-604F-4597-803C-3EEE36E36E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1591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F73448-BABF-4B40-A9AD-76899A53F7E7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D7956-7EC2-4B2D-9857-62504BF3E7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59227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9E0BF372-FE0D-4C6F-A090-4535AE4508E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8474367A-0199-4203-845C-08E0B2DECF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4482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8FE25E22-65D0-4576-B183-6FBB4C49B54E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E4CDEB1-3783-4864-9B2F-971A432F32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71689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301120F6-EE8D-4544-B2A3-00B12580D1E9}" type="datetimeFigureOut">
              <a:rPr lang="en-US" smtClean="0">
                <a:solidFill>
                  <a:srgbClr val="FFF39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FFF39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72DC8D99-26F6-496F-BAA1-71EF911C8B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62224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4965E-1D8D-4CF2-8671-90318E88781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B98813-2952-4EA0-9265-AC6E05F705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8737574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12A12F-04E9-4B5B-B0B3-5B9B7ED5613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1ECDAC-D2BC-4F36-B430-9AFF516332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7620201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2F9CA188-A1E8-4394-AE8C-5353C04757A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91B8E1B-CA72-4886-9E8A-D031157878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73664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D2190D-0FB8-4D44-9543-42E19B3DAEE5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F90D7-C5AF-4BE1-8691-1E593F3EF5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38379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FC80EFDF-D206-45F1-A325-70C70F78276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C0594A10-AA19-4E9B-8710-CCA7B21871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8898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7AF49F-1B49-4FEF-8BE8-8DAF2EA1F501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A476CBBC-140E-4FDA-AD34-65DFA56065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77239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B595BD-9376-40F3-AD3B-291E0F930C8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7E8B4-604F-4597-803C-3EEE36E36E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28644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F73448-BABF-4B40-A9AD-76899A53F7E7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D7956-7EC2-4B2D-9857-62504BF3E7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81764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9E0BF372-FE0D-4C6F-A090-4535AE4508E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8474367A-0199-4203-845C-08E0B2DECF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3963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8FE25E22-65D0-4576-B183-6FBB4C49B54E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E4CDEB1-3783-4864-9B2F-971A432F32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540370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301120F6-EE8D-4544-B2A3-00B12580D1E9}" type="datetimeFigureOut">
              <a:rPr lang="en-US" smtClean="0">
                <a:solidFill>
                  <a:srgbClr val="FFF39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FFF39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72DC8D99-26F6-496F-BAA1-71EF911C8B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38113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4965E-1D8D-4CF2-8671-90318E88781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B98813-2952-4EA0-9265-AC6E05F705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31972271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12A12F-04E9-4B5B-B0B3-5B9B7ED5613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1ECDAC-D2BC-4F36-B430-9AFF516332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630827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2F9CA188-A1E8-4394-AE8C-5353C04757A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91B8E1B-CA72-4886-9E8A-D031157878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40238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D2190D-0FB8-4D44-9543-42E19B3DAEE5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F90D7-C5AF-4BE1-8691-1E593F3EF5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9258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FC80EFDF-D206-45F1-A325-70C70F78276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C0594A10-AA19-4E9B-8710-CCA7B21871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93448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7AF49F-1B49-4FEF-8BE8-8DAF2EA1F501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A476CBBC-140E-4FDA-AD34-65DFA56065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701470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B595BD-9376-40F3-AD3B-291E0F930C8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7E8B4-604F-4597-803C-3EEE36E36E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622704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F73448-BABF-4B40-A9AD-76899A53F7E7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D7956-7EC2-4B2D-9857-62504BF3E7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47686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9E0BF372-FE0D-4C6F-A090-4535AE4508E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8474367A-0199-4203-845C-08E0B2DECF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78874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8FE25E22-65D0-4576-B183-6FBB4C49B54E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E4CDEB1-3783-4864-9B2F-971A432F32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967017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301120F6-EE8D-4544-B2A3-00B12580D1E9}" type="datetimeFigureOut">
              <a:rPr lang="en-US" smtClean="0">
                <a:solidFill>
                  <a:srgbClr val="FFF39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FFF39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72DC8D99-26F6-496F-BAA1-71EF911C8B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44343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4965E-1D8D-4CF2-8671-90318E88781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B98813-2952-4EA0-9265-AC6E05F705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9764597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12A12F-04E9-4B5B-B0B3-5B9B7ED5613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1ECDAC-D2BC-4F36-B430-9AFF516332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3901207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2F9CA188-A1E8-4394-AE8C-5353C04757A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91B8E1B-CA72-4886-9E8A-D031157878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91553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D2190D-0FB8-4D44-9543-42E19B3DAEE5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F90D7-C5AF-4BE1-8691-1E593F3EF5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40805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FC80EFDF-D206-45F1-A325-70C70F78276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C0594A10-AA19-4E9B-8710-CCA7B21871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8024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7AF49F-1B49-4FEF-8BE8-8DAF2EA1F501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A476CBBC-140E-4FDA-AD34-65DFA56065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541999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B595BD-9376-40F3-AD3B-291E0F930C8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7E8B4-604F-4597-803C-3EEE36E36E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8689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F73448-BABF-4B40-A9AD-76899A53F7E7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D7956-7EC2-4B2D-9857-62504BF3E7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280751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9E0BF372-FE0D-4C6F-A090-4535AE4508E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8474367A-0199-4203-845C-08E0B2DECF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6083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8FE25E22-65D0-4576-B183-6FBB4C49B54E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E4CDEB1-3783-4864-9B2F-971A432F32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580971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301120F6-EE8D-4544-B2A3-00B12580D1E9}" type="datetimeFigureOut">
              <a:rPr lang="en-US" smtClean="0">
                <a:solidFill>
                  <a:srgbClr val="FFF39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FFF39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72DC8D99-26F6-496F-BAA1-71EF911C8B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80744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4965E-1D8D-4CF2-8671-90318E88781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B98813-2952-4EA0-9265-AC6E05F705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413815273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12A12F-04E9-4B5B-B0B3-5B9B7ED5613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1ECDAC-D2BC-4F36-B430-9AFF516332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490931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2F9CA188-A1E8-4394-AE8C-5353C04757A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91B8E1B-CA72-4886-9E8A-D031157878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604052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D2190D-0FB8-4D44-9543-42E19B3DAEE5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F90D7-C5AF-4BE1-8691-1E593F3EF5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692773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FC80EFDF-D206-45F1-A325-70C70F78276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C0594A10-AA19-4E9B-8710-CCA7B21871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6590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7AF49F-1B49-4FEF-8BE8-8DAF2EA1F501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A476CBBC-140E-4FDA-AD34-65DFA56065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813292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B595BD-9376-40F3-AD3B-291E0F930C8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7E8B4-604F-4597-803C-3EEE36E36E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96485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F73448-BABF-4B40-A9AD-76899A53F7E7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D7956-7EC2-4B2D-9857-62504BF3E7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015325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9E0BF372-FE0D-4C6F-A090-4535AE4508E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8474367A-0199-4203-845C-08E0B2DECF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85644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8FE25E22-65D0-4576-B183-6FBB4C49B54E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E4CDEB1-3783-4864-9B2F-971A432F32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651926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301120F6-EE8D-4544-B2A3-00B12580D1E9}" type="datetimeFigureOut">
              <a:rPr lang="en-US" smtClean="0">
                <a:solidFill>
                  <a:srgbClr val="FFF39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FFF39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72DC8D99-26F6-496F-BAA1-71EF911C8B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27465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4965E-1D8D-4CF2-8671-90318E88781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B98813-2952-4EA0-9265-AC6E05F705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417775088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12A12F-04E9-4B5B-B0B3-5B9B7ED5613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1ECDAC-D2BC-4F36-B430-9AFF516332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82826331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2F9CA188-A1E8-4394-AE8C-5353C04757A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91B8E1B-CA72-4886-9E8A-D031157878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439399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D2190D-0FB8-4D44-9543-42E19B3DAEE5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F90D7-C5AF-4BE1-8691-1E593F3EF5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820781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FC80EFDF-D206-45F1-A325-70C70F78276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C0594A10-AA19-4E9B-8710-CCA7B21871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935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7AF49F-1B49-4FEF-8BE8-8DAF2EA1F501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A476CBBC-140E-4FDA-AD34-65DFA56065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13703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B595BD-9376-40F3-AD3B-291E0F930C8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7E8B4-604F-4597-803C-3EEE36E36E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891290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F73448-BABF-4B40-A9AD-76899A53F7E7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D7956-7EC2-4B2D-9857-62504BF3E7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375029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9E0BF372-FE0D-4C6F-A090-4535AE4508E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8474367A-0199-4203-845C-08E0B2DECF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7290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8FE25E22-65D0-4576-B183-6FBB4C49B54E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E4CDEB1-3783-4864-9B2F-971A432F32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73137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301120F6-EE8D-4544-B2A3-00B12580D1E9}" type="datetimeFigureOut">
              <a:rPr lang="en-US" smtClean="0">
                <a:solidFill>
                  <a:srgbClr val="FFF39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FFF39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72DC8D99-26F6-496F-BAA1-71EF911C8B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47887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4965E-1D8D-4CF2-8671-90318E88781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B98813-2952-4EA0-9265-AC6E05F705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29236709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12A12F-04E9-4B5B-B0B3-5B9B7ED5613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1ECDAC-D2BC-4F36-B430-9AFF516332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88818032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2F9CA188-A1E8-4394-AE8C-5353C04757A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91B8E1B-CA72-4886-9E8A-D031157878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48510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D2190D-0FB8-4D44-9543-42E19B3DAEE5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F90D7-C5AF-4BE1-8691-1E593F3EF5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825551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FC80EFDF-D206-45F1-A325-70C70F78276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C0594A10-AA19-4E9B-8710-CCA7B21871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46045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7AF49F-1B49-4FEF-8BE8-8DAF2EA1F501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A476CBBC-140E-4FDA-AD34-65DFA56065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214380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B595BD-9376-40F3-AD3B-291E0F930C8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7E8B4-604F-4597-803C-3EEE36E36E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041334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F73448-BABF-4B40-A9AD-76899A53F7E7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D7956-7EC2-4B2D-9857-62504BF3E7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068501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9E0BF372-FE0D-4C6F-A090-4535AE4508E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8474367A-0199-4203-845C-08E0B2DECF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71935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8FE25E22-65D0-4576-B183-6FBB4C49B54E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E4CDEB1-3783-4864-9B2F-971A432F32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312674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301120F6-EE8D-4544-B2A3-00B12580D1E9}" type="datetimeFigureOut">
              <a:rPr lang="en-US" smtClean="0">
                <a:solidFill>
                  <a:srgbClr val="FFF39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FFF39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72DC8D99-26F6-496F-BAA1-71EF911C8B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70369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4965E-1D8D-4CF2-8671-90318E88781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B98813-2952-4EA0-9265-AC6E05F705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84666420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12A12F-04E9-4B5B-B0B3-5B9B7ED5613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1ECDAC-D2BC-4F36-B430-9AFF516332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85561355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2F9CA188-A1E8-4394-AE8C-5353C04757A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91B8E1B-CA72-4886-9E8A-D031157878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924199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D2190D-0FB8-4D44-9543-42E19B3DAEE5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F90D7-C5AF-4BE1-8691-1E593F3EF5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425981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FC80EFDF-D206-45F1-A325-70C70F78276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C0594A10-AA19-4E9B-8710-CCA7B21871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9394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7AF49F-1B49-4FEF-8BE8-8DAF2EA1F501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A476CBBC-140E-4FDA-AD34-65DFA56065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393366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B595BD-9376-40F3-AD3B-291E0F930C8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7E8B4-604F-4597-803C-3EEE36E36E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941648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F73448-BABF-4B40-A9AD-76899A53F7E7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D7956-7EC2-4B2D-9857-62504BF3E7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053180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9E0BF372-FE0D-4C6F-A090-4535AE4508E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8474367A-0199-4203-845C-08E0B2DECF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015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8FE25E22-65D0-4576-B183-6FBB4C49B54E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E4CDEB1-3783-4864-9B2F-971A432F32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688829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301120F6-EE8D-4544-B2A3-00B12580D1E9}" type="datetimeFigureOut">
              <a:rPr lang="en-US" smtClean="0">
                <a:solidFill>
                  <a:srgbClr val="FFF39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FFF39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72DC8D99-26F6-496F-BAA1-71EF911C8B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30169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4965E-1D8D-4CF2-8671-90318E88781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B98813-2952-4EA0-9265-AC6E05F705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422983129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12A12F-04E9-4B5B-B0B3-5B9B7ED5613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1ECDAC-D2BC-4F36-B430-9AFF516332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5757155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2F9CA188-A1E8-4394-AE8C-5353C04757A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91B8E1B-CA72-4886-9E8A-D031157878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600302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D2190D-0FB8-4D44-9543-42E19B3DAEE5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F90D7-C5AF-4BE1-8691-1E593F3EF5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779144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FC80EFDF-D206-45F1-A325-70C70F78276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C0594A10-AA19-4E9B-8710-CCA7B21871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7465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7AF49F-1B49-4FEF-8BE8-8DAF2EA1F501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A476CBBC-140E-4FDA-AD34-65DFA56065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29199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B595BD-9376-40F3-AD3B-291E0F930C8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7E8B4-604F-4597-803C-3EEE36E36E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9692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F73448-BABF-4B40-A9AD-76899A53F7E7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D7956-7EC2-4B2D-9857-62504BF3E7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54601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9E0BF372-FE0D-4C6F-A090-4535AE4508E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8474367A-0199-4203-845C-08E0B2DECF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60903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8FE25E22-65D0-4576-B183-6FBB4C49B54E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E4CDEB1-3783-4864-9B2F-971A432F32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636976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301120F6-EE8D-4544-B2A3-00B12580D1E9}" type="datetimeFigureOut">
              <a:rPr lang="en-US" smtClean="0">
                <a:solidFill>
                  <a:srgbClr val="FFF39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FFF39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72DC8D99-26F6-496F-BAA1-71EF911C8B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83809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4965E-1D8D-4CF2-8671-90318E88781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B98813-2952-4EA0-9265-AC6E05F705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62051319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12A12F-04E9-4B5B-B0B3-5B9B7ED5613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1ECDAC-D2BC-4F36-B430-9AFF516332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3443798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2F9CA188-A1E8-4394-AE8C-5353C04757A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91B8E1B-CA72-4886-9E8A-D031157878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936384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D2190D-0FB8-4D44-9543-42E19B3DAEE5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F90D7-C5AF-4BE1-8691-1E593F3EF5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727272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FC80EFDF-D206-45F1-A325-70C70F78276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C0594A10-AA19-4E9B-8710-CCA7B21871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02926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7AF49F-1B49-4FEF-8BE8-8DAF2EA1F501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A476CBBC-140E-4FDA-AD34-65DFA56065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761973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B595BD-9376-40F3-AD3B-291E0F930C8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7E8B4-604F-4597-803C-3EEE36E36E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370652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F73448-BABF-4B40-A9AD-76899A53F7E7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D7956-7EC2-4B2D-9857-62504BF3E7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346080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9E0BF372-FE0D-4C6F-A090-4535AE4508E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8474367A-0199-4203-845C-08E0B2DECF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63793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8FE25E22-65D0-4576-B183-6FBB4C49B54E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E4CDEB1-3783-4864-9B2F-971A432F32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862687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301120F6-EE8D-4544-B2A3-00B12580D1E9}" type="datetimeFigureOut">
              <a:rPr lang="en-US" smtClean="0">
                <a:solidFill>
                  <a:srgbClr val="FFF39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FFF39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72DC8D99-26F6-496F-BAA1-71EF911C8B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5617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4965E-1D8D-4CF2-8671-90318E88781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B98813-2952-4EA0-9265-AC6E05F705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39816669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12A12F-04E9-4B5B-B0B3-5B9B7ED5613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1ECDAC-D2BC-4F36-B430-9AFF516332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50475237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2F9CA188-A1E8-4394-AE8C-5353C04757AC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91B8E1B-CA72-4886-9E8A-D031157878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232611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D2190D-0FB8-4D44-9543-42E19B3DAEE5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F90D7-C5AF-4BE1-8691-1E593F3EF5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95379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FC80EFDF-D206-45F1-A325-70C70F782764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C0594A10-AA19-4E9B-8710-CCA7B21871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57271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7AF49F-1B49-4FEF-8BE8-8DAF2EA1F501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A476CBBC-140E-4FDA-AD34-65DFA56065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862288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B595BD-9376-40F3-AD3B-291E0F930C88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7E8B4-604F-4597-803C-3EEE36E36E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403817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F73448-BABF-4B40-A9AD-76899A53F7E7}" type="datetimeFigureOut">
              <a:rPr lang="en-US" smtClean="0">
                <a:solidFill>
                  <a:srgbClr val="575F6D"/>
                </a:solidFill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D7956-7EC2-4B2D-9857-62504BF3E7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2618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1465A9-5ABF-456E-8DC3-F5AC49333148}" type="datetimeFigureOut">
              <a:rPr lang="en-US"/>
              <a:pPr>
                <a:defRPr/>
              </a:pPr>
              <a:t>12/25/2017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CDC7A6-5D5B-4912-BE22-5810C461BD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39" r:id="rId2"/>
    <p:sldLayoutId id="2147483848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9" r:id="rId9"/>
    <p:sldLayoutId id="2147483845" r:id="rId10"/>
    <p:sldLayoutId id="214748384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C238A29-9DCA-4FAF-B88B-DE3110BCB433}" type="datetimeFigureOut">
              <a:rPr lang="en-US" smtClean="0">
                <a:solidFill>
                  <a:srgbClr val="575F6D"/>
                </a:solidFill>
                <a:latin typeface="Arial" charset="0"/>
                <a:cs typeface="Arial" charset="0"/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33E2548-FBE6-4D67-8D54-DBD7AB7DEFD7}" type="slidenum">
              <a:rPr lang="en-US" smtClean="0">
                <a:latin typeface="Arial" charset="0"/>
                <a:cs typeface="Arial" charset="0"/>
              </a:rPr>
              <a:pPr>
                <a:defRPr/>
              </a:pPr>
              <a:t>‹#›</a:t>
            </a:fld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9106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C238A29-9DCA-4FAF-B88B-DE3110BCB433}" type="datetimeFigureOut">
              <a:rPr lang="en-US" smtClean="0">
                <a:solidFill>
                  <a:srgbClr val="575F6D"/>
                </a:solidFill>
                <a:latin typeface="Arial" charset="0"/>
                <a:cs typeface="Arial" charset="0"/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33E2548-FBE6-4D67-8D54-DBD7AB7DEFD7}" type="slidenum">
              <a:rPr lang="en-US" smtClean="0">
                <a:latin typeface="Arial" charset="0"/>
                <a:cs typeface="Arial" charset="0"/>
              </a:rPr>
              <a:pPr>
                <a:defRPr/>
              </a:pPr>
              <a:t>‹#›</a:t>
            </a:fld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1925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C238A29-9DCA-4FAF-B88B-DE3110BCB433}" type="datetimeFigureOut">
              <a:rPr lang="en-US" smtClean="0">
                <a:solidFill>
                  <a:srgbClr val="575F6D"/>
                </a:solidFill>
                <a:latin typeface="Arial" charset="0"/>
                <a:cs typeface="Arial" charset="0"/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33E2548-FBE6-4D67-8D54-DBD7AB7DEFD7}" type="slidenum">
              <a:rPr lang="en-US" smtClean="0">
                <a:latin typeface="Arial" charset="0"/>
                <a:cs typeface="Arial" charset="0"/>
              </a:rPr>
              <a:pPr>
                <a:defRPr/>
              </a:pPr>
              <a:t>‹#›</a:t>
            </a:fld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0497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C238A29-9DCA-4FAF-B88B-DE3110BCB433}" type="datetimeFigureOut">
              <a:rPr lang="en-US" smtClean="0">
                <a:solidFill>
                  <a:srgbClr val="575F6D"/>
                </a:solidFill>
                <a:latin typeface="Arial" charset="0"/>
                <a:cs typeface="Arial" charset="0"/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33E2548-FBE6-4D67-8D54-DBD7AB7DEFD7}" type="slidenum">
              <a:rPr lang="en-US" smtClean="0">
                <a:latin typeface="Arial" charset="0"/>
                <a:cs typeface="Arial" charset="0"/>
              </a:rPr>
              <a:pPr>
                <a:defRPr/>
              </a:pPr>
              <a:t>‹#›</a:t>
            </a:fld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0359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C238A29-9DCA-4FAF-B88B-DE3110BCB433}" type="datetimeFigureOut">
              <a:rPr lang="en-US" smtClean="0">
                <a:solidFill>
                  <a:srgbClr val="575F6D"/>
                </a:solidFill>
                <a:latin typeface="Arial" charset="0"/>
                <a:cs typeface="Arial" charset="0"/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33E2548-FBE6-4D67-8D54-DBD7AB7DEFD7}" type="slidenum">
              <a:rPr lang="en-US" smtClean="0">
                <a:latin typeface="Arial" charset="0"/>
                <a:cs typeface="Arial" charset="0"/>
              </a:rPr>
              <a:pPr>
                <a:defRPr/>
              </a:pPr>
              <a:t>‹#›</a:t>
            </a:fld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0975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C238A29-9DCA-4FAF-B88B-DE3110BCB433}" type="datetimeFigureOut">
              <a:rPr lang="en-US" smtClean="0">
                <a:solidFill>
                  <a:srgbClr val="575F6D"/>
                </a:solidFill>
                <a:latin typeface="Arial" charset="0"/>
                <a:cs typeface="Arial" charset="0"/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33E2548-FBE6-4D67-8D54-DBD7AB7DEFD7}" type="slidenum">
              <a:rPr lang="en-US" smtClean="0">
                <a:latin typeface="Arial" charset="0"/>
                <a:cs typeface="Arial" charset="0"/>
              </a:rPr>
              <a:pPr>
                <a:defRPr/>
              </a:pPr>
              <a:t>‹#›</a:t>
            </a:fld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255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C238A29-9DCA-4FAF-B88B-DE3110BCB433}" type="datetimeFigureOut">
              <a:rPr lang="en-US" smtClean="0">
                <a:solidFill>
                  <a:srgbClr val="575F6D"/>
                </a:solidFill>
                <a:latin typeface="Arial" charset="0"/>
                <a:cs typeface="Arial" charset="0"/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33E2548-FBE6-4D67-8D54-DBD7AB7DEFD7}" type="slidenum">
              <a:rPr lang="en-US" smtClean="0">
                <a:latin typeface="Arial" charset="0"/>
                <a:cs typeface="Arial" charset="0"/>
              </a:rPr>
              <a:pPr>
                <a:defRPr/>
              </a:pPr>
              <a:t>‹#›</a:t>
            </a:fld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7474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C238A29-9DCA-4FAF-B88B-DE3110BCB433}" type="datetimeFigureOut">
              <a:rPr lang="en-US" smtClean="0">
                <a:solidFill>
                  <a:srgbClr val="575F6D"/>
                </a:solidFill>
                <a:latin typeface="Arial" charset="0"/>
                <a:cs typeface="Arial" charset="0"/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33E2548-FBE6-4D67-8D54-DBD7AB7DEFD7}" type="slidenum">
              <a:rPr lang="en-US" smtClean="0">
                <a:latin typeface="Arial" charset="0"/>
                <a:cs typeface="Arial" charset="0"/>
              </a:rPr>
              <a:pPr>
                <a:defRPr/>
              </a:pPr>
              <a:t>‹#›</a:t>
            </a:fld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058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C238A29-9DCA-4FAF-B88B-DE3110BCB433}" type="datetimeFigureOut">
              <a:rPr lang="en-US" smtClean="0">
                <a:solidFill>
                  <a:srgbClr val="575F6D"/>
                </a:solidFill>
                <a:latin typeface="Arial" charset="0"/>
                <a:cs typeface="Arial" charset="0"/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33E2548-FBE6-4D67-8D54-DBD7AB7DEFD7}" type="slidenum">
              <a:rPr lang="en-US" smtClean="0">
                <a:latin typeface="Arial" charset="0"/>
                <a:cs typeface="Arial" charset="0"/>
              </a:rPr>
              <a:pPr>
                <a:defRPr/>
              </a:pPr>
              <a:t>‹#›</a:t>
            </a:fld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6678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C238A29-9DCA-4FAF-B88B-DE3110BCB433}" type="datetimeFigureOut">
              <a:rPr lang="en-US" smtClean="0">
                <a:solidFill>
                  <a:srgbClr val="575F6D"/>
                </a:solidFill>
                <a:latin typeface="Arial" charset="0"/>
                <a:cs typeface="Arial" charset="0"/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33E2548-FBE6-4D67-8D54-DBD7AB7DEFD7}" type="slidenum">
              <a:rPr lang="en-US" smtClean="0">
                <a:latin typeface="Arial" charset="0"/>
                <a:cs typeface="Arial" charset="0"/>
              </a:rPr>
              <a:pPr>
                <a:defRPr/>
              </a:pPr>
              <a:t>‹#›</a:t>
            </a:fld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1373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C238A29-9DCA-4FAF-B88B-DE3110BCB433}" type="datetimeFigureOut">
              <a:rPr lang="en-US" smtClean="0">
                <a:solidFill>
                  <a:srgbClr val="575F6D"/>
                </a:solidFill>
                <a:latin typeface="Arial" charset="0"/>
                <a:cs typeface="Arial" charset="0"/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33E2548-FBE6-4D67-8D54-DBD7AB7DEFD7}" type="slidenum">
              <a:rPr lang="en-US" smtClean="0">
                <a:latin typeface="Arial" charset="0"/>
                <a:cs typeface="Arial" charset="0"/>
              </a:rPr>
              <a:pPr>
                <a:defRPr/>
              </a:pPr>
              <a:t>‹#›</a:t>
            </a:fld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7667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C238A29-9DCA-4FAF-B88B-DE3110BCB433}" type="datetimeFigureOut">
              <a:rPr lang="en-US" smtClean="0">
                <a:solidFill>
                  <a:srgbClr val="575F6D"/>
                </a:solidFill>
                <a:latin typeface="Arial" charset="0"/>
                <a:cs typeface="Arial" charset="0"/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33E2548-FBE6-4D67-8D54-DBD7AB7DEFD7}" type="slidenum">
              <a:rPr lang="en-US" smtClean="0">
                <a:latin typeface="Arial" charset="0"/>
                <a:cs typeface="Arial" charset="0"/>
              </a:rPr>
              <a:pPr>
                <a:defRPr/>
              </a:pPr>
              <a:t>‹#›</a:t>
            </a:fld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694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C238A29-9DCA-4FAF-B88B-DE3110BCB433}" type="datetimeFigureOut">
              <a:rPr lang="en-US" smtClean="0">
                <a:solidFill>
                  <a:srgbClr val="575F6D"/>
                </a:solidFill>
                <a:latin typeface="Arial" charset="0"/>
                <a:cs typeface="Arial" charset="0"/>
              </a:rPr>
              <a:pPr>
                <a:defRPr/>
              </a:pPr>
              <a:t>12/25/2017</a:t>
            </a:fld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33E2548-FBE6-4D67-8D54-DBD7AB7DEFD7}" type="slidenum">
              <a:rPr lang="en-US" smtClean="0">
                <a:latin typeface="Arial" charset="0"/>
                <a:cs typeface="Arial" charset="0"/>
              </a:rPr>
              <a:pPr>
                <a:defRPr/>
              </a:pPr>
              <a:t>‹#›</a:t>
            </a:fld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7750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irenabogicevic@ymail.com" TargetMode="External"/><Relationship Id="rId2" Type="http://schemas.openxmlformats.org/officeDocument/2006/relationships/hyperlink" Target="mailto:naja_kostic@hot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914400"/>
            <a:ext cx="7467600" cy="1752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tx2">
                    <a:satMod val="130000"/>
                  </a:schemeClr>
                </a:solidFill>
              </a:rPr>
              <a:t>Va</a:t>
            </a:r>
            <a:r>
              <a:rPr lang="x-none" b="1" smtClean="0">
                <a:solidFill>
                  <a:schemeClr val="tx2">
                    <a:satMod val="130000"/>
                  </a:schemeClr>
                </a:solidFill>
              </a:rPr>
              <a:t>žnost rodno </a:t>
            </a:r>
            <a:r>
              <a:rPr lang="x-none" b="1" dirty="0" smtClean="0">
                <a:solidFill>
                  <a:schemeClr val="tx2">
                    <a:satMod val="130000"/>
                  </a:schemeClr>
                </a:solidFill>
              </a:rPr>
              <a:t>senzitivnog pristupa u </a:t>
            </a:r>
            <a:br>
              <a:rPr lang="x-none" b="1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x-none" b="1" dirty="0" smtClean="0">
                <a:solidFill>
                  <a:schemeClr val="tx2">
                    <a:satMod val="130000"/>
                  </a:schemeClr>
                </a:solidFill>
              </a:rPr>
              <a:t>ranom i </a:t>
            </a:r>
            <a:r>
              <a:rPr lang="x-none" b="1" smtClean="0">
                <a:solidFill>
                  <a:schemeClr val="tx2">
                    <a:satMod val="130000"/>
                  </a:schemeClr>
                </a:solidFill>
              </a:rPr>
              <a:t>predškolskom vaspitanj</a:t>
            </a:r>
            <a:r>
              <a:rPr lang="sr-Latn-CS" b="1" dirty="0" smtClean="0">
                <a:solidFill>
                  <a:schemeClr val="tx2">
                    <a:satMod val="130000"/>
                  </a:schemeClr>
                </a:solidFill>
              </a:rPr>
              <a:t>u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495800" y="3048000"/>
            <a:ext cx="4206875" cy="1219200"/>
          </a:xfrm>
        </p:spPr>
        <p:txBody>
          <a:bodyPr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CS" dirty="0" smtClean="0"/>
              <a:t>Nataša </a:t>
            </a:r>
            <a:r>
              <a:rPr lang="x-none" b="1" smtClean="0"/>
              <a:t>K</a:t>
            </a:r>
            <a:r>
              <a:rPr lang="sr-Latn-CS" b="1" dirty="0" smtClean="0"/>
              <a:t>nežević</a:t>
            </a:r>
            <a:r>
              <a:rPr lang="x-none" b="1" smtClean="0"/>
              <a:t>,</a:t>
            </a:r>
            <a:r>
              <a:rPr lang="sr-Latn-CS" b="1" dirty="0" smtClean="0"/>
              <a:t> </a:t>
            </a:r>
            <a:r>
              <a:rPr lang="x-none" b="1" smtClean="0"/>
              <a:t>psihološkinja</a:t>
            </a:r>
            <a:endParaRPr lang="sr-Latn-CS" b="1" dirty="0" smtClean="0"/>
          </a:p>
          <a:p>
            <a:pPr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CS" dirty="0" smtClean="0"/>
              <a:t>Irena Bogićević, pedagoškinja</a:t>
            </a:r>
            <a:endParaRPr lang="en-US" b="1" dirty="0"/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867400"/>
            <a:ext cx="2160588" cy="677862"/>
          </a:xfrm>
          <a:prstGeom prst="rect">
            <a:avLst/>
          </a:prstGeom>
          <a:noFill/>
        </p:spPr>
      </p:pic>
      <p:pic>
        <p:nvPicPr>
          <p:cNvPr id="6" name="Picture 2" descr="Logo NEW M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5334000"/>
            <a:ext cx="1385886" cy="1260529"/>
          </a:xfrm>
          <a:prstGeom prst="rect">
            <a:avLst/>
          </a:prstGeom>
          <a:noFill/>
        </p:spPr>
      </p:pic>
      <p:pic>
        <p:nvPicPr>
          <p:cNvPr id="7" name="Pictur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334000"/>
            <a:ext cx="1500198" cy="1285884"/>
          </a:xfrm>
          <a:prstGeom prst="rect">
            <a:avLst/>
          </a:prstGeom>
          <a:noFill/>
        </p:spPr>
      </p:pic>
      <p:pic>
        <p:nvPicPr>
          <p:cNvPr id="8" name="Picture 2" descr="C:\Users\user\Downloads\SVESKE ZA SLABOVIDE RESURSNI 2014 2015\Logo Resursni centar  Podgoric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8408" y="4975456"/>
            <a:ext cx="1504975" cy="124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0965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7499350" cy="1143000"/>
          </a:xfrm>
        </p:spPr>
        <p:txBody>
          <a:bodyPr>
            <a:norm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x-non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Rodno senzitivan pristup u ranom i predškolskom obrazovanju znači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981200" y="1828800"/>
            <a:ext cx="6953250" cy="4495800"/>
          </a:xfrm>
        </p:spPr>
        <p:txBody>
          <a:bodyPr>
            <a:normAutofit/>
          </a:bodyPr>
          <a:lstStyle/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x-none" dirty="0" smtClean="0"/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err="1" smtClean="0"/>
              <a:t>Jednake</a:t>
            </a:r>
            <a:r>
              <a:rPr lang="en-US" dirty="0" smtClean="0"/>
              <a:t> </a:t>
            </a:r>
            <a:r>
              <a:rPr lang="en-US" dirty="0" err="1" smtClean="0"/>
              <a:t>mogu</a:t>
            </a:r>
            <a:r>
              <a:rPr lang="x-none" dirty="0" smtClean="0"/>
              <a:t>ć</a:t>
            </a:r>
            <a:r>
              <a:rPr lang="en-US" dirty="0" err="1" smtClean="0"/>
              <a:t>nosti</a:t>
            </a:r>
            <a:r>
              <a:rPr lang="en-US" dirty="0" smtClean="0"/>
              <a:t> </a:t>
            </a:r>
            <a:r>
              <a:rPr lang="x-none" dirty="0" smtClean="0"/>
              <a:t>i šanse za</a:t>
            </a:r>
            <a:r>
              <a:rPr lang="en-US" dirty="0" smtClean="0"/>
              <a:t> </a:t>
            </a:r>
            <a:r>
              <a:rPr lang="en-US" dirty="0" err="1" smtClean="0"/>
              <a:t>svu</a:t>
            </a:r>
            <a:r>
              <a:rPr lang="en-US" dirty="0" smtClean="0"/>
              <a:t> </a:t>
            </a:r>
            <a:r>
              <a:rPr lang="en-US" dirty="0" err="1" smtClean="0"/>
              <a:t>djecu</a:t>
            </a:r>
            <a:endParaRPr lang="x-none" dirty="0" smtClean="0"/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P</a:t>
            </a:r>
            <a:r>
              <a:rPr lang="x-none" dirty="0" smtClean="0"/>
              <a:t>romišljanje o značaju i uticaju roda na podučavanje, planiranje rada  i usmjeravanje djece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x-none" dirty="0" smtClean="0"/>
              <a:t>Važan segment u kreiranju inkluzivnog društva i</a:t>
            </a:r>
            <a:r>
              <a:rPr lang="en-US" dirty="0" smtClean="0"/>
              <a:t>  </a:t>
            </a:r>
            <a:r>
              <a:rPr lang="x-none" dirty="0" smtClean="0"/>
              <a:t>društva socijalne pravde</a:t>
            </a:r>
          </a:p>
        </p:txBody>
      </p:sp>
      <p:pic>
        <p:nvPicPr>
          <p:cNvPr id="1026" name="Picture 2" descr="C:\Users\Itana\AppData\Local\Microsoft\Windows\Temporary Internet Files\Content.Outlook\1J3FL02I\images (2)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124200"/>
            <a:ext cx="1714500" cy="2019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3953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447800" y="1371600"/>
            <a:ext cx="7407275" cy="14716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x-none" dirty="0" smtClean="0">
                <a:solidFill>
                  <a:schemeClr val="tx2">
                    <a:satMod val="130000"/>
                  </a:schemeClr>
                </a:solidFill>
              </a:rPr>
              <a:t>OSNOVNI POJMOVI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424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x-none" dirty="0" smtClean="0">
                <a:solidFill>
                  <a:schemeClr val="tx2">
                    <a:satMod val="130000"/>
                  </a:schemeClr>
                </a:solidFill>
              </a:rPr>
              <a:t>POL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 smtClean="0"/>
              <a:t>POL – </a:t>
            </a:r>
            <a:r>
              <a:rPr lang="en-US" dirty="0" err="1" smtClean="0"/>
              <a:t>biološka</a:t>
            </a:r>
            <a:r>
              <a:rPr lang="en-US" dirty="0" smtClean="0"/>
              <a:t> </a:t>
            </a:r>
            <a:r>
              <a:rPr lang="en-US" dirty="0" err="1" smtClean="0"/>
              <a:t>karakteristika</a:t>
            </a:r>
            <a:r>
              <a:rPr lang="en-US" dirty="0" smtClean="0"/>
              <a:t> </a:t>
            </a:r>
            <a:r>
              <a:rPr lang="en-US" dirty="0" err="1" smtClean="0"/>
              <a:t>ljudi</a:t>
            </a:r>
            <a:endParaRPr lang="en-US" dirty="0" smtClean="0"/>
          </a:p>
          <a:p>
            <a:r>
              <a:rPr lang="en-US" dirty="0" err="1" smtClean="0"/>
              <a:t>Pol</a:t>
            </a:r>
            <a:r>
              <a:rPr lang="en-US" dirty="0" smtClean="0"/>
              <a:t> je </a:t>
            </a:r>
            <a:r>
              <a:rPr lang="en-US" dirty="0" err="1" smtClean="0"/>
              <a:t>pripisan</a:t>
            </a:r>
            <a:r>
              <a:rPr lang="en-US" dirty="0" smtClean="0"/>
              <a:t> </a:t>
            </a:r>
            <a:r>
              <a:rPr lang="en-US" dirty="0" err="1" smtClean="0"/>
              <a:t>rođenjem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odnosi</a:t>
            </a:r>
            <a:r>
              <a:rPr lang="en-US" dirty="0" smtClean="0"/>
              <a:t> se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biološki</a:t>
            </a:r>
            <a:r>
              <a:rPr lang="en-US" dirty="0" smtClean="0"/>
              <a:t> status </a:t>
            </a:r>
            <a:r>
              <a:rPr lang="en-US" dirty="0" err="1" smtClean="0"/>
              <a:t>osobe</a:t>
            </a:r>
            <a:r>
              <a:rPr lang="en-US" dirty="0" smtClean="0"/>
              <a:t>, </a:t>
            </a:r>
            <a:r>
              <a:rPr lang="en-US" dirty="0" err="1" smtClean="0"/>
              <a:t>tj</a:t>
            </a:r>
            <a:r>
              <a:rPr lang="en-US" dirty="0" smtClean="0"/>
              <a:t>. </a:t>
            </a:r>
            <a:r>
              <a:rPr lang="en-US" dirty="0" err="1" smtClean="0"/>
              <a:t>činjenicu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je u </a:t>
            </a:r>
            <a:r>
              <a:rPr lang="en-US" dirty="0" err="1" smtClean="0"/>
              <a:t>pitanju</a:t>
            </a:r>
            <a:r>
              <a:rPr lang="en-US" dirty="0" smtClean="0"/>
              <a:t> </a:t>
            </a:r>
            <a:r>
              <a:rPr lang="en-US" dirty="0" err="1" smtClean="0"/>
              <a:t>žena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muškarac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Pol</a:t>
            </a:r>
            <a:r>
              <a:rPr lang="en-US" dirty="0" smtClean="0"/>
              <a:t> je </a:t>
            </a:r>
            <a:r>
              <a:rPr lang="en-US" dirty="0" err="1" smtClean="0"/>
              <a:t>primarno</a:t>
            </a:r>
            <a:r>
              <a:rPr lang="en-US" dirty="0" smtClean="0"/>
              <a:t> </a:t>
            </a:r>
            <a:r>
              <a:rPr lang="en-US" err="1" smtClean="0"/>
              <a:t>povezan</a:t>
            </a:r>
            <a:r>
              <a:rPr lang="en-US" smtClean="0"/>
              <a:t> sa</a:t>
            </a:r>
            <a:r>
              <a:rPr lang="en-US" dirty="0" smtClean="0"/>
              <a:t> </a:t>
            </a:r>
            <a:r>
              <a:rPr lang="en-US" smtClean="0"/>
              <a:t>fizičkim </a:t>
            </a:r>
            <a:r>
              <a:rPr lang="en-US" dirty="0" err="1" smtClean="0"/>
              <a:t>atributima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hromozomi</a:t>
            </a:r>
            <a:r>
              <a:rPr lang="en-US" smtClean="0"/>
              <a:t>, nivo</a:t>
            </a:r>
            <a:r>
              <a:rPr lang="en-US" dirty="0" smtClean="0"/>
              <a:t> </a:t>
            </a:r>
            <a:r>
              <a:rPr lang="en-US" smtClean="0"/>
              <a:t>hormona</a:t>
            </a:r>
            <a:r>
              <a:rPr lang="en-US" dirty="0" smtClean="0"/>
              <a:t>, </a:t>
            </a:r>
            <a:r>
              <a:rPr lang="en-US" dirty="0" err="1" smtClean="0"/>
              <a:t>spoljašnja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unutrašnja</a:t>
            </a:r>
            <a:r>
              <a:rPr lang="en-US" dirty="0" smtClean="0"/>
              <a:t> </a:t>
            </a:r>
            <a:r>
              <a:rPr lang="en-US" dirty="0" err="1" smtClean="0"/>
              <a:t>anatomija</a:t>
            </a:r>
            <a:r>
              <a:rPr lang="en-US" dirty="0" smtClean="0"/>
              <a:t>.</a:t>
            </a:r>
            <a:endParaRPr lang="en-US" smtClean="0"/>
          </a:p>
          <a:p>
            <a:pPr eaLnBrk="1" hangingPunct="1"/>
            <a:endParaRPr lang="en-US" dirty="0" smtClean="0"/>
          </a:p>
          <a:p>
            <a:pPr eaLnBrk="1" hangingPunct="1">
              <a:buFont typeface="Wingdings 2" pitchFamily="18" charset="2"/>
              <a:buNone/>
            </a:pPr>
            <a:r>
              <a:rPr lang="en-US" dirty="0" err="1" smtClean="0"/>
              <a:t>Skup</a:t>
            </a:r>
            <a:r>
              <a:rPr lang="en-US" dirty="0" smtClean="0"/>
              <a:t> </a:t>
            </a:r>
            <a:r>
              <a:rPr lang="en-US" dirty="0" err="1" smtClean="0"/>
              <a:t>polnih</a:t>
            </a:r>
            <a:r>
              <a:rPr lang="en-US" dirty="0" smtClean="0"/>
              <a:t> </a:t>
            </a:r>
            <a:r>
              <a:rPr lang="en-US" dirty="0" err="1" smtClean="0"/>
              <a:t>bioloških</a:t>
            </a:r>
            <a:r>
              <a:rPr lang="en-US" dirty="0" smtClean="0"/>
              <a:t> </a:t>
            </a:r>
            <a:r>
              <a:rPr lang="en-US" dirty="0" err="1" smtClean="0"/>
              <a:t>karakteristika</a:t>
            </a:r>
            <a:r>
              <a:rPr lang="en-US" dirty="0" smtClean="0"/>
              <a:t>: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	</a:t>
            </a:r>
            <a:r>
              <a:rPr lang="en-US" dirty="0" err="1" smtClean="0"/>
              <a:t>polni</a:t>
            </a:r>
            <a:r>
              <a:rPr lang="en-US" dirty="0" smtClean="0"/>
              <a:t> </a:t>
            </a:r>
            <a:r>
              <a:rPr lang="en-US" dirty="0" err="1" smtClean="0"/>
              <a:t>hromozomi</a:t>
            </a:r>
            <a:r>
              <a:rPr lang="en-US" dirty="0" smtClean="0"/>
              <a:t> (Ž-46XX, M-46XY),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	</a:t>
            </a:r>
            <a:r>
              <a:rPr lang="en-US" dirty="0" err="1" smtClean="0"/>
              <a:t>polne</a:t>
            </a:r>
            <a:r>
              <a:rPr lang="en-US" dirty="0" smtClean="0"/>
              <a:t> </a:t>
            </a:r>
            <a:r>
              <a:rPr lang="en-US" dirty="0" err="1" smtClean="0"/>
              <a:t>žlijezde</a:t>
            </a:r>
            <a:r>
              <a:rPr lang="en-US" dirty="0" smtClean="0"/>
              <a:t> (Ž-</a:t>
            </a:r>
            <a:r>
              <a:rPr lang="en-US" dirty="0" err="1" smtClean="0"/>
              <a:t>jajnici</a:t>
            </a:r>
            <a:r>
              <a:rPr lang="en-US" dirty="0" smtClean="0"/>
              <a:t>, M-</a:t>
            </a:r>
            <a:r>
              <a:rPr lang="en-US" dirty="0" err="1" smtClean="0"/>
              <a:t>testisi</a:t>
            </a:r>
            <a:r>
              <a:rPr lang="en-US" dirty="0" smtClean="0"/>
              <a:t>),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	</a:t>
            </a:r>
            <a:r>
              <a:rPr lang="en-US" dirty="0" err="1" smtClean="0"/>
              <a:t>polni</a:t>
            </a:r>
            <a:r>
              <a:rPr lang="en-US" dirty="0" smtClean="0"/>
              <a:t> </a:t>
            </a:r>
            <a:r>
              <a:rPr lang="en-US" dirty="0" err="1" smtClean="0"/>
              <a:t>hormoni</a:t>
            </a:r>
            <a:r>
              <a:rPr lang="en-US" dirty="0" smtClean="0"/>
              <a:t> (Ž-estrogen, M-</a:t>
            </a:r>
            <a:r>
              <a:rPr lang="en-US" dirty="0" err="1" smtClean="0"/>
              <a:t>testosteron</a:t>
            </a:r>
            <a:r>
              <a:rPr lang="en-US" dirty="0" smtClean="0"/>
              <a:t>),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      </a:t>
            </a:r>
            <a:r>
              <a:rPr lang="en-US" dirty="0" err="1" smtClean="0"/>
              <a:t>unutrašnji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spoljašnji</a:t>
            </a:r>
            <a:r>
              <a:rPr lang="en-US" dirty="0" smtClean="0"/>
              <a:t> </a:t>
            </a:r>
            <a:r>
              <a:rPr lang="en-US" dirty="0" err="1" smtClean="0"/>
              <a:t>polni</a:t>
            </a:r>
            <a:r>
              <a:rPr lang="en-US" dirty="0" smtClean="0"/>
              <a:t> </a:t>
            </a:r>
            <a:r>
              <a:rPr lang="en-US" dirty="0" err="1" smtClean="0"/>
              <a:t>organi</a:t>
            </a:r>
            <a:r>
              <a:rPr lang="en-US" dirty="0" smtClean="0"/>
              <a:t> (vagina, 	penis).</a:t>
            </a:r>
          </a:p>
          <a:p>
            <a:pPr eaLnBrk="1" hangingPunct="1">
              <a:buFont typeface="Wingdings" pitchFamily="2" charset="2"/>
              <a:buChar char="Ø"/>
            </a:pPr>
            <a:endParaRPr lang="en-US" dirty="0" smtClean="0"/>
          </a:p>
          <a:p>
            <a:pPr eaLnBrk="1" hangingPunct="1">
              <a:buFont typeface="Wingdings" pitchFamily="2" charset="2"/>
              <a:buChar char="Ø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43841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x-none" dirty="0" smtClean="0">
                <a:solidFill>
                  <a:schemeClr val="tx2">
                    <a:satMod val="130000"/>
                  </a:schemeClr>
                </a:solidFill>
              </a:rPr>
              <a:t>ROD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x-none" smtClean="0"/>
              <a:t>ROD </a:t>
            </a:r>
            <a:r>
              <a:rPr lang="en-US" dirty="0" smtClean="0"/>
              <a:t>se </a:t>
            </a:r>
            <a:r>
              <a:rPr lang="en-US" dirty="0" err="1" smtClean="0"/>
              <a:t>odnosi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društveno</a:t>
            </a:r>
            <a:r>
              <a:rPr lang="en-US" dirty="0" smtClean="0"/>
              <a:t> </a:t>
            </a:r>
            <a:r>
              <a:rPr lang="en-US" dirty="0" err="1" smtClean="0"/>
              <a:t>konstruisane</a:t>
            </a:r>
            <a:r>
              <a:rPr lang="en-US" dirty="0" smtClean="0"/>
              <a:t> </a:t>
            </a:r>
            <a:r>
              <a:rPr lang="en-US" dirty="0" err="1" smtClean="0"/>
              <a:t>uloge</a:t>
            </a:r>
            <a:r>
              <a:rPr lang="en-US" dirty="0" smtClean="0"/>
              <a:t>, </a:t>
            </a:r>
            <a:r>
              <a:rPr lang="en-US" dirty="0" err="1" smtClean="0"/>
              <a:t>ponašanja</a:t>
            </a:r>
            <a:r>
              <a:rPr lang="en-US" dirty="0" smtClean="0"/>
              <a:t>, </a:t>
            </a:r>
            <a:r>
              <a:rPr lang="en-US" dirty="0" err="1" smtClean="0"/>
              <a:t>aktivnosti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atribute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dato</a:t>
            </a:r>
            <a:r>
              <a:rPr lang="en-US" dirty="0" smtClean="0"/>
              <a:t> </a:t>
            </a:r>
            <a:r>
              <a:rPr lang="en-US" dirty="0" err="1" smtClean="0"/>
              <a:t>društvo</a:t>
            </a:r>
            <a:r>
              <a:rPr lang="en-US" dirty="0" smtClean="0"/>
              <a:t> </a:t>
            </a:r>
            <a:r>
              <a:rPr lang="en-US" dirty="0" err="1" smtClean="0"/>
              <a:t>smatra</a:t>
            </a:r>
            <a:r>
              <a:rPr lang="en-US" dirty="0" smtClean="0"/>
              <a:t> </a:t>
            </a:r>
            <a:r>
              <a:rPr lang="en-US" dirty="0" err="1" smtClean="0"/>
              <a:t>prigodnim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muškarce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žene</a:t>
            </a:r>
            <a:r>
              <a:rPr lang="en-US" dirty="0" smtClean="0"/>
              <a:t>. </a:t>
            </a:r>
          </a:p>
          <a:p>
            <a:pPr algn="just"/>
            <a:r>
              <a:rPr lang="en-US" dirty="0" smtClean="0"/>
              <a:t>Na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način</a:t>
            </a:r>
            <a:r>
              <a:rPr lang="en-US" dirty="0" smtClean="0"/>
              <a:t> </a:t>
            </a:r>
            <a:r>
              <a:rPr lang="en-US" dirty="0" err="1" smtClean="0"/>
              <a:t>društvo</a:t>
            </a:r>
            <a:r>
              <a:rPr lang="en-US" dirty="0" smtClean="0"/>
              <a:t> </a:t>
            </a:r>
            <a:r>
              <a:rPr lang="en-US" dirty="0" err="1" smtClean="0"/>
              <a:t>vidi</a:t>
            </a:r>
            <a:r>
              <a:rPr lang="en-US" dirty="0" smtClean="0"/>
              <a:t> </a:t>
            </a:r>
            <a:r>
              <a:rPr lang="en-US" dirty="0" err="1" smtClean="0"/>
              <a:t>ulogu</a:t>
            </a:r>
            <a:r>
              <a:rPr lang="en-US" dirty="0" smtClean="0"/>
              <a:t> </a:t>
            </a:r>
            <a:r>
              <a:rPr lang="en-US" dirty="0" err="1" smtClean="0"/>
              <a:t>žene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muškarca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šta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njih</a:t>
            </a:r>
            <a:r>
              <a:rPr lang="en-US" dirty="0" smtClean="0"/>
              <a:t> </a:t>
            </a:r>
            <a:r>
              <a:rPr lang="en-US" dirty="0" err="1" smtClean="0"/>
              <a:t>očekuje</a:t>
            </a:r>
            <a:r>
              <a:rPr lang="en-US" dirty="0" smtClean="0"/>
              <a:t> (</a:t>
            </a:r>
            <a:r>
              <a:rPr lang="en-US" dirty="0" err="1" smtClean="0"/>
              <a:t>društvena</a:t>
            </a:r>
            <a:r>
              <a:rPr lang="en-US" dirty="0" smtClean="0"/>
              <a:t> </a:t>
            </a:r>
            <a:r>
              <a:rPr lang="en-US" dirty="0" err="1" smtClean="0"/>
              <a:t>očekivanja</a:t>
            </a:r>
            <a:r>
              <a:rPr lang="en-US" dirty="0" smtClean="0"/>
              <a:t> </a:t>
            </a:r>
            <a:r>
              <a:rPr lang="en-US" dirty="0" err="1" smtClean="0"/>
              <a:t>vezana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rodne</a:t>
            </a:r>
            <a:r>
              <a:rPr lang="en-US" dirty="0" smtClean="0"/>
              <a:t> </a:t>
            </a:r>
            <a:r>
              <a:rPr lang="en-US" dirty="0" err="1" smtClean="0"/>
              <a:t>uloge</a:t>
            </a:r>
            <a:r>
              <a:rPr lang="en-US" dirty="0" smtClean="0"/>
              <a:t>) </a:t>
            </a:r>
            <a:r>
              <a:rPr lang="en-US" dirty="0" err="1" smtClean="0"/>
              <a:t>zavisi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niza</a:t>
            </a:r>
            <a:r>
              <a:rPr lang="en-US" dirty="0" smtClean="0"/>
              <a:t> </a:t>
            </a:r>
            <a:r>
              <a:rPr lang="en-US" dirty="0" err="1" smtClean="0"/>
              <a:t>faktora</a:t>
            </a:r>
            <a:r>
              <a:rPr lang="en-US" dirty="0" smtClean="0"/>
              <a:t>: </a:t>
            </a:r>
            <a:r>
              <a:rPr lang="en-US" dirty="0" err="1" smtClean="0"/>
              <a:t>kulturnih</a:t>
            </a:r>
            <a:r>
              <a:rPr lang="en-US" dirty="0" smtClean="0"/>
              <a:t>, </a:t>
            </a:r>
            <a:r>
              <a:rPr lang="en-US" dirty="0" err="1" smtClean="0"/>
              <a:t>političkih</a:t>
            </a:r>
            <a:r>
              <a:rPr lang="en-US" dirty="0" smtClean="0"/>
              <a:t>, </a:t>
            </a:r>
            <a:r>
              <a:rPr lang="en-US" dirty="0" err="1" smtClean="0"/>
              <a:t>ekonomskih</a:t>
            </a:r>
            <a:r>
              <a:rPr lang="en-US" dirty="0" smtClean="0"/>
              <a:t>, </a:t>
            </a:r>
            <a:r>
              <a:rPr lang="en-US" dirty="0" err="1" smtClean="0"/>
              <a:t>društvenih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religijskih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Na </a:t>
            </a:r>
            <a:r>
              <a:rPr lang="en-US" dirty="0" err="1" smtClean="0"/>
              <a:t>njih</a:t>
            </a:r>
            <a:r>
              <a:rPr lang="en-US" dirty="0" smtClean="0"/>
              <a:t> </a:t>
            </a:r>
            <a:r>
              <a:rPr lang="en-US" dirty="0" err="1" smtClean="0"/>
              <a:t>podjednako</a:t>
            </a:r>
            <a:r>
              <a:rPr lang="en-US" dirty="0" smtClean="0"/>
              <a:t> </a:t>
            </a:r>
            <a:r>
              <a:rPr lang="en-US" dirty="0" err="1" smtClean="0"/>
              <a:t>utiču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običaji</a:t>
            </a:r>
            <a:r>
              <a:rPr lang="en-US" dirty="0" smtClean="0"/>
              <a:t>, </a:t>
            </a:r>
            <a:r>
              <a:rPr lang="en-US" dirty="0" err="1" smtClean="0"/>
              <a:t>pravo</a:t>
            </a:r>
            <a:r>
              <a:rPr lang="en-US" dirty="0" smtClean="0"/>
              <a:t>, </a:t>
            </a:r>
            <a:r>
              <a:rPr lang="en-US" dirty="0" err="1" smtClean="0"/>
              <a:t>klasna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etnička</a:t>
            </a:r>
            <a:r>
              <a:rPr lang="en-US" dirty="0" smtClean="0"/>
              <a:t> </a:t>
            </a:r>
            <a:r>
              <a:rPr lang="en-US" dirty="0" err="1" smtClean="0"/>
              <a:t>pripadnost</a:t>
            </a:r>
            <a:r>
              <a:rPr lang="en-US" dirty="0" smtClean="0"/>
              <a:t>,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predrasude</a:t>
            </a:r>
            <a:r>
              <a:rPr lang="en-US" dirty="0" smtClean="0"/>
              <a:t> </a:t>
            </a:r>
            <a:r>
              <a:rPr lang="en-US" dirty="0" err="1" smtClean="0"/>
              <a:t>raširene</a:t>
            </a:r>
            <a:r>
              <a:rPr lang="en-US" dirty="0" smtClean="0"/>
              <a:t> u </a:t>
            </a:r>
            <a:r>
              <a:rPr lang="en-US" dirty="0" err="1" smtClean="0"/>
              <a:t>datom</a:t>
            </a:r>
            <a:r>
              <a:rPr lang="en-US" dirty="0" smtClean="0"/>
              <a:t> </a:t>
            </a:r>
            <a:r>
              <a:rPr lang="en-US" dirty="0" err="1" smtClean="0"/>
              <a:t>društvu</a:t>
            </a:r>
            <a:r>
              <a:rPr lang="en-US" dirty="0" smtClean="0"/>
              <a:t>, </a:t>
            </a:r>
            <a:r>
              <a:rPr lang="en-US" dirty="0" err="1" smtClean="0"/>
              <a:t>vrijednosti</a:t>
            </a:r>
            <a:r>
              <a:rPr lang="en-US" dirty="0" smtClean="0"/>
              <a:t>, </a:t>
            </a:r>
            <a:r>
              <a:rPr lang="en-US" dirty="0" err="1" smtClean="0"/>
              <a:t>pona</a:t>
            </a:r>
            <a:r>
              <a:rPr lang="sr-Latn-CS" dirty="0" smtClean="0"/>
              <a:t>šanja, očekivanja, jezik</a:t>
            </a:r>
            <a:r>
              <a:rPr lang="en-US" dirty="0" smtClean="0"/>
              <a:t>. </a:t>
            </a:r>
            <a:endParaRPr lang="sr-Latn-CS" dirty="0" smtClean="0"/>
          </a:p>
          <a:p>
            <a:pPr algn="just"/>
            <a:r>
              <a:rPr lang="en-US" dirty="0" err="1" smtClean="0"/>
              <a:t>Stavovi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ponašanja</a:t>
            </a:r>
            <a:r>
              <a:rPr lang="en-US" dirty="0" smtClean="0"/>
              <a:t> u </a:t>
            </a:r>
            <a:r>
              <a:rPr lang="en-US" dirty="0" err="1" smtClean="0"/>
              <a:t>odnosu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rod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naučeni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mogu</a:t>
            </a:r>
            <a:r>
              <a:rPr lang="en-US" dirty="0" smtClean="0"/>
              <a:t> se </a:t>
            </a:r>
            <a:r>
              <a:rPr lang="en-US" dirty="0" err="1" smtClean="0"/>
              <a:t>mijenjati</a:t>
            </a:r>
            <a:r>
              <a:rPr lang="en-US" dirty="0" smtClean="0"/>
              <a:t>.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x-none" dirty="0" smtClean="0"/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x-none" dirty="0" smtClean="0"/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x-none" dirty="0" smtClean="0"/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x-none" dirty="0" smtClean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024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RODNI IDENTITET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x-none" sz="1900" smtClean="0"/>
              <a:t>RODNI IDENTITET – subjektivni osjećaj pripadnosti jednom rodu. </a:t>
            </a:r>
            <a:r>
              <a:rPr lang="en-US" sz="1900" dirty="0" smtClean="0"/>
              <a:t>R</a:t>
            </a:r>
            <a:r>
              <a:rPr lang="x-none" sz="1900" smtClean="0"/>
              <a:t>odni identitet nastaje usvajanjem normi, stereotipnih uloga, ponašanja, osobina kroz proces socijalizacije sve dok ove razlike ne usvojimo kao </a:t>
            </a:r>
            <a:r>
              <a:rPr lang="en-US" sz="1900" dirty="0" smtClean="0"/>
              <a:t>“</a:t>
            </a:r>
            <a:r>
              <a:rPr lang="x-none" sz="1900" smtClean="0"/>
              <a:t>prirodne</a:t>
            </a:r>
            <a:r>
              <a:rPr lang="en-US" sz="1900" dirty="0" smtClean="0"/>
              <a:t>”</a:t>
            </a:r>
            <a:endParaRPr lang="x-none" sz="1900" smtClean="0"/>
          </a:p>
          <a:p>
            <a:pPr algn="just"/>
            <a:r>
              <a:rPr lang="en-US" sz="1900" dirty="0" err="1" smtClean="0"/>
              <a:t>Rodni</a:t>
            </a:r>
            <a:r>
              <a:rPr lang="en-US" sz="1900" dirty="0" smtClean="0"/>
              <a:t> </a:t>
            </a:r>
            <a:r>
              <a:rPr lang="en-US" sz="1900" dirty="0" err="1" smtClean="0"/>
              <a:t>identitet</a:t>
            </a:r>
            <a:r>
              <a:rPr lang="en-US" sz="1900" dirty="0" smtClean="0"/>
              <a:t> </a:t>
            </a:r>
            <a:r>
              <a:rPr lang="en-US" sz="1900" dirty="0" err="1" smtClean="0"/>
              <a:t>podrazumijeva</a:t>
            </a:r>
            <a:r>
              <a:rPr lang="en-US" sz="1900" dirty="0" smtClean="0"/>
              <a:t> </a:t>
            </a:r>
            <a:r>
              <a:rPr lang="en-US" sz="1900" dirty="0" err="1" smtClean="0"/>
              <a:t>sopstveni</a:t>
            </a:r>
            <a:r>
              <a:rPr lang="en-US" sz="1900" dirty="0" smtClean="0"/>
              <a:t> </a:t>
            </a:r>
            <a:r>
              <a:rPr lang="en-US" sz="1900" dirty="0" err="1" smtClean="0"/>
              <a:t>rodni</a:t>
            </a:r>
            <a:r>
              <a:rPr lang="sr-Latn-CS" sz="1900" dirty="0" smtClean="0"/>
              <a:t> </a:t>
            </a:r>
            <a:r>
              <a:rPr lang="en-US" sz="1900" dirty="0" err="1" smtClean="0"/>
              <a:t>doživljaj</a:t>
            </a:r>
            <a:r>
              <a:rPr lang="en-US" sz="1900" dirty="0" smtClean="0"/>
              <a:t> </a:t>
            </a:r>
            <a:r>
              <a:rPr lang="en-US" sz="1900" dirty="0" err="1" smtClean="0"/>
              <a:t>koji</a:t>
            </a:r>
            <a:r>
              <a:rPr lang="en-US" sz="1900" dirty="0" smtClean="0"/>
              <a:t> ne </a:t>
            </a:r>
            <a:r>
              <a:rPr lang="en-US" sz="1900" dirty="0" err="1" smtClean="0"/>
              <a:t>mora</a:t>
            </a:r>
            <a:r>
              <a:rPr lang="en-US" sz="1900" dirty="0" smtClean="0"/>
              <a:t> </a:t>
            </a:r>
            <a:r>
              <a:rPr lang="en-US" sz="1900" dirty="0" err="1" smtClean="0"/>
              <a:t>zavisiti</a:t>
            </a:r>
            <a:r>
              <a:rPr lang="en-US" sz="1900" dirty="0" smtClean="0"/>
              <a:t> </a:t>
            </a:r>
            <a:r>
              <a:rPr lang="en-US" sz="1900" dirty="0" err="1" smtClean="0"/>
              <a:t>od</a:t>
            </a:r>
            <a:r>
              <a:rPr lang="en-US" sz="1900" dirty="0" smtClean="0"/>
              <a:t> </a:t>
            </a:r>
            <a:r>
              <a:rPr lang="en-US" sz="1900" dirty="0" err="1" smtClean="0"/>
              <a:t>pola</a:t>
            </a:r>
            <a:r>
              <a:rPr lang="en-US" sz="1900" dirty="0" smtClean="0"/>
              <a:t> </a:t>
            </a:r>
            <a:r>
              <a:rPr lang="en-US" sz="1900" dirty="0" err="1" smtClean="0"/>
              <a:t>koji</a:t>
            </a:r>
            <a:r>
              <a:rPr lang="en-US" sz="1900" dirty="0" smtClean="0"/>
              <a:t> je</a:t>
            </a:r>
            <a:r>
              <a:rPr lang="sr-Latn-CS" sz="1900" dirty="0" smtClean="0"/>
              <a:t> </a:t>
            </a:r>
            <a:r>
              <a:rPr lang="en-US" sz="1900" dirty="0" err="1" smtClean="0"/>
              <a:t>biološka</a:t>
            </a:r>
            <a:r>
              <a:rPr lang="en-US" sz="1900" dirty="0" smtClean="0"/>
              <a:t> </a:t>
            </a:r>
            <a:r>
              <a:rPr lang="en-US" sz="1900" dirty="0" err="1" smtClean="0"/>
              <a:t>odrednica</a:t>
            </a:r>
            <a:r>
              <a:rPr lang="en-US" sz="1900" dirty="0" smtClean="0"/>
              <a:t>. To je </a:t>
            </a:r>
            <a:r>
              <a:rPr lang="en-US" sz="1900" dirty="0" err="1" smtClean="0"/>
              <a:t>unutrašnji</a:t>
            </a:r>
            <a:r>
              <a:rPr lang="en-US" sz="1900" dirty="0" smtClean="0"/>
              <a:t> </a:t>
            </a:r>
            <a:r>
              <a:rPr lang="en-US" sz="1900" dirty="0" err="1" smtClean="0"/>
              <a:t>osjećaj</a:t>
            </a:r>
            <a:r>
              <a:rPr lang="en-US" sz="1900" dirty="0" smtClean="0"/>
              <a:t> </a:t>
            </a:r>
            <a:r>
              <a:rPr lang="en-US" sz="1900" dirty="0" err="1" smtClean="0"/>
              <a:t>pripadnosti</a:t>
            </a:r>
            <a:r>
              <a:rPr lang="en-US" sz="1900" dirty="0" smtClean="0"/>
              <a:t> </a:t>
            </a:r>
            <a:r>
              <a:rPr lang="en-US" sz="1900" dirty="0" err="1" smtClean="0"/>
              <a:t>muškom</a:t>
            </a:r>
            <a:r>
              <a:rPr lang="en-US" sz="1900" dirty="0" smtClean="0"/>
              <a:t> </a:t>
            </a:r>
            <a:r>
              <a:rPr lang="en-US" sz="1900" dirty="0" err="1" smtClean="0"/>
              <a:t>ili</a:t>
            </a:r>
            <a:r>
              <a:rPr lang="en-US" sz="1900" dirty="0" smtClean="0"/>
              <a:t> </a:t>
            </a:r>
            <a:r>
              <a:rPr lang="en-US" sz="1900" dirty="0" err="1" smtClean="0"/>
              <a:t>ženskom</a:t>
            </a:r>
            <a:r>
              <a:rPr lang="en-US" sz="1900" dirty="0" smtClean="0"/>
              <a:t> </a:t>
            </a:r>
            <a:r>
              <a:rPr lang="en-US" sz="1900" dirty="0" err="1" smtClean="0"/>
              <a:t>polu</a:t>
            </a:r>
            <a:r>
              <a:rPr lang="en-US" sz="1900" dirty="0" smtClean="0"/>
              <a:t>, a </a:t>
            </a:r>
            <a:r>
              <a:rPr lang="en-US" sz="1900" dirty="0" err="1" smtClean="0"/>
              <a:t>ponašanje</a:t>
            </a:r>
            <a:r>
              <a:rPr lang="en-US" sz="1900" dirty="0" smtClean="0"/>
              <a:t> </a:t>
            </a:r>
            <a:r>
              <a:rPr lang="en-US" sz="1900" dirty="0" err="1" smtClean="0"/>
              <a:t>osobe</a:t>
            </a:r>
            <a:r>
              <a:rPr lang="en-US" sz="1900" dirty="0" smtClean="0"/>
              <a:t> </a:t>
            </a:r>
            <a:r>
              <a:rPr lang="en-US" sz="1900" dirty="0" err="1" smtClean="0"/>
              <a:t>može</a:t>
            </a:r>
            <a:r>
              <a:rPr lang="en-US" sz="1900" dirty="0" smtClean="0"/>
              <a:t> </a:t>
            </a:r>
            <a:r>
              <a:rPr lang="en-US" sz="1900" dirty="0" err="1" smtClean="0"/>
              <a:t>biti</a:t>
            </a:r>
            <a:r>
              <a:rPr lang="en-US" sz="1900" dirty="0" smtClean="0"/>
              <a:t> u </a:t>
            </a:r>
            <a:r>
              <a:rPr lang="en-US" sz="1900" dirty="0" err="1" smtClean="0"/>
              <a:t>većem</a:t>
            </a:r>
            <a:r>
              <a:rPr lang="en-US" sz="1900" dirty="0" smtClean="0"/>
              <a:t> </a:t>
            </a:r>
            <a:r>
              <a:rPr lang="en-US" sz="1900" dirty="0" err="1" smtClean="0"/>
              <a:t>ili</a:t>
            </a:r>
            <a:r>
              <a:rPr lang="en-US" sz="1900" dirty="0" smtClean="0"/>
              <a:t> </a:t>
            </a:r>
            <a:r>
              <a:rPr lang="en-US" sz="1900" dirty="0" err="1" smtClean="0"/>
              <a:t>manjem</a:t>
            </a:r>
            <a:r>
              <a:rPr lang="en-US" sz="1900" dirty="0" smtClean="0"/>
              <a:t> </a:t>
            </a:r>
            <a:r>
              <a:rPr lang="en-US" sz="1900" dirty="0" err="1" smtClean="0"/>
              <a:t>skladu</a:t>
            </a:r>
            <a:r>
              <a:rPr lang="en-US" sz="1900" dirty="0" smtClean="0"/>
              <a:t> s </a:t>
            </a:r>
            <a:r>
              <a:rPr lang="en-US" sz="1900" dirty="0" err="1" smtClean="0"/>
              <a:t>rodnom</a:t>
            </a:r>
            <a:r>
              <a:rPr lang="en-US" sz="1900" dirty="0" smtClean="0"/>
              <a:t> </a:t>
            </a:r>
            <a:r>
              <a:rPr lang="en-US" sz="1900" dirty="0" err="1" smtClean="0"/>
              <a:t>ulogom</a:t>
            </a:r>
            <a:r>
              <a:rPr lang="en-US" sz="1900" dirty="0" smtClean="0"/>
              <a:t> </a:t>
            </a:r>
            <a:r>
              <a:rPr lang="en-US" sz="1900" dirty="0" err="1" smtClean="0"/>
              <a:t>individue</a:t>
            </a:r>
            <a:r>
              <a:rPr lang="en-US" sz="1900" dirty="0" smtClean="0"/>
              <a:t>, </a:t>
            </a:r>
            <a:r>
              <a:rPr lang="en-US" sz="1900" dirty="0" err="1" smtClean="0"/>
              <a:t>po</a:t>
            </a:r>
            <a:r>
              <a:rPr lang="en-US" sz="1900" dirty="0" smtClean="0"/>
              <a:t> </a:t>
            </a:r>
            <a:r>
              <a:rPr lang="en-US" sz="1900" dirty="0" err="1" smtClean="0"/>
              <a:t>čemu</a:t>
            </a:r>
            <a:r>
              <a:rPr lang="en-US" sz="1900" dirty="0" smtClean="0"/>
              <a:t> se </a:t>
            </a:r>
            <a:r>
              <a:rPr lang="en-US" sz="1900" dirty="0" err="1" smtClean="0"/>
              <a:t>ponašanje</a:t>
            </a:r>
            <a:r>
              <a:rPr lang="en-US" sz="1900" dirty="0" smtClean="0"/>
              <a:t> </a:t>
            </a:r>
            <a:r>
              <a:rPr lang="en-US" sz="1900" dirty="0" err="1" smtClean="0"/>
              <a:t>osobe</a:t>
            </a:r>
            <a:r>
              <a:rPr lang="en-US" sz="1900" dirty="0" smtClean="0"/>
              <a:t> </a:t>
            </a:r>
            <a:r>
              <a:rPr lang="en-US" sz="1900" dirty="0" err="1" smtClean="0"/>
              <a:t>može</a:t>
            </a:r>
            <a:r>
              <a:rPr lang="en-US" sz="1900" dirty="0" smtClean="0"/>
              <a:t> </a:t>
            </a:r>
            <a:r>
              <a:rPr lang="en-US" sz="1900" dirty="0" err="1" smtClean="0"/>
              <a:t>odrediti</a:t>
            </a:r>
            <a:r>
              <a:rPr lang="en-US" sz="1900" dirty="0" smtClean="0"/>
              <a:t> </a:t>
            </a:r>
            <a:r>
              <a:rPr lang="en-US" sz="1900" dirty="0" err="1" smtClean="0"/>
              <a:t>kao</a:t>
            </a:r>
            <a:r>
              <a:rPr lang="en-US" sz="1900" dirty="0" smtClean="0"/>
              <a:t> </a:t>
            </a:r>
            <a:r>
              <a:rPr lang="en-US" sz="1900" dirty="0" err="1" smtClean="0"/>
              <a:t>maskulino</a:t>
            </a:r>
            <a:r>
              <a:rPr lang="en-US" sz="1900" dirty="0" smtClean="0"/>
              <a:t> </a:t>
            </a:r>
            <a:r>
              <a:rPr lang="en-US" sz="1900" dirty="0" err="1" smtClean="0"/>
              <a:t>ili</a:t>
            </a:r>
            <a:r>
              <a:rPr lang="en-US" sz="1900" dirty="0" smtClean="0"/>
              <a:t> </a:t>
            </a:r>
            <a:r>
              <a:rPr lang="en-US" sz="1900" dirty="0" err="1" smtClean="0"/>
              <a:t>feminino</a:t>
            </a:r>
            <a:r>
              <a:rPr lang="en-US" sz="1900" dirty="0" smtClean="0"/>
              <a:t>. </a:t>
            </a:r>
            <a:r>
              <a:rPr lang="en-US" sz="1900" dirty="0" err="1" smtClean="0"/>
              <a:t>Većina</a:t>
            </a:r>
            <a:r>
              <a:rPr lang="en-US" sz="1900" dirty="0" smtClean="0"/>
              <a:t>, </a:t>
            </a:r>
            <a:r>
              <a:rPr lang="en-US" sz="1900" dirty="0" err="1" smtClean="0"/>
              <a:t>bez</a:t>
            </a:r>
            <a:r>
              <a:rPr lang="en-US" sz="1900" dirty="0" smtClean="0"/>
              <a:t> </a:t>
            </a:r>
            <a:r>
              <a:rPr lang="en-US" sz="1900" dirty="0" err="1" smtClean="0"/>
              <a:t>obzira</a:t>
            </a:r>
            <a:r>
              <a:rPr lang="en-US" sz="1900" dirty="0" smtClean="0"/>
              <a:t> </a:t>
            </a:r>
            <a:r>
              <a:rPr lang="en-US" sz="1900" dirty="0" err="1" smtClean="0"/>
              <a:t>na</a:t>
            </a:r>
            <a:r>
              <a:rPr lang="en-US" sz="1900" dirty="0" smtClean="0"/>
              <a:t> </a:t>
            </a:r>
            <a:r>
              <a:rPr lang="en-US" sz="1900" dirty="0" err="1" smtClean="0"/>
              <a:t>seksualnu</a:t>
            </a:r>
            <a:r>
              <a:rPr lang="en-US" sz="1900" dirty="0" smtClean="0"/>
              <a:t> </a:t>
            </a:r>
            <a:r>
              <a:rPr lang="en-US" sz="1900" dirty="0" err="1" smtClean="0"/>
              <a:t>orijentaciju</a:t>
            </a:r>
            <a:r>
              <a:rPr lang="en-US" sz="1900" dirty="0" smtClean="0"/>
              <a:t>, </a:t>
            </a:r>
            <a:r>
              <a:rPr lang="en-US" sz="1900" dirty="0" err="1" smtClean="0"/>
              <a:t>ima</a:t>
            </a:r>
            <a:r>
              <a:rPr lang="en-US" sz="1900" dirty="0" smtClean="0"/>
              <a:t> </a:t>
            </a:r>
            <a:r>
              <a:rPr lang="en-US" sz="1900" dirty="0" err="1" smtClean="0"/>
              <a:t>rodni</a:t>
            </a:r>
            <a:r>
              <a:rPr lang="en-US" sz="1900" dirty="0" smtClean="0"/>
              <a:t> </a:t>
            </a:r>
            <a:r>
              <a:rPr lang="en-US" sz="1900" dirty="0" err="1" smtClean="0"/>
              <a:t>identitet</a:t>
            </a:r>
            <a:r>
              <a:rPr lang="en-US" sz="1900" dirty="0" smtClean="0"/>
              <a:t> u </a:t>
            </a:r>
            <a:r>
              <a:rPr lang="en-US" sz="1900" dirty="0" err="1" smtClean="0"/>
              <a:t>skladu</a:t>
            </a:r>
            <a:r>
              <a:rPr lang="en-US" sz="1900" dirty="0" smtClean="0"/>
              <a:t> </a:t>
            </a:r>
            <a:r>
              <a:rPr lang="en-US" sz="1900" dirty="0" err="1" smtClean="0"/>
              <a:t>sa</a:t>
            </a:r>
            <a:r>
              <a:rPr lang="en-US" sz="1900" dirty="0" smtClean="0"/>
              <a:t> </a:t>
            </a:r>
            <a:r>
              <a:rPr lang="en-US" sz="1900" dirty="0" err="1" smtClean="0"/>
              <a:t>svojim</a:t>
            </a:r>
            <a:r>
              <a:rPr lang="en-US" sz="1900" dirty="0" smtClean="0"/>
              <a:t> </a:t>
            </a:r>
            <a:r>
              <a:rPr lang="en-US" sz="1900" dirty="0" err="1" smtClean="0"/>
              <a:t>biološkim</a:t>
            </a:r>
            <a:r>
              <a:rPr lang="en-US" sz="1900" dirty="0" smtClean="0"/>
              <a:t> </a:t>
            </a:r>
            <a:r>
              <a:rPr lang="en-US" sz="1900" dirty="0" err="1" smtClean="0"/>
              <a:t>identitetom</a:t>
            </a:r>
            <a:r>
              <a:rPr lang="en-US" sz="1900" dirty="0" smtClean="0"/>
              <a:t>.</a:t>
            </a:r>
          </a:p>
          <a:p>
            <a:pPr algn="just"/>
            <a:r>
              <a:rPr lang="en-US" sz="1900" dirty="0" err="1" smtClean="0"/>
              <a:t>Rodni</a:t>
            </a:r>
            <a:r>
              <a:rPr lang="en-US" sz="1900" dirty="0" smtClean="0"/>
              <a:t> </a:t>
            </a:r>
            <a:r>
              <a:rPr lang="en-US" sz="1900" dirty="0" err="1" smtClean="0"/>
              <a:t>identitet</a:t>
            </a:r>
            <a:r>
              <a:rPr lang="en-US" sz="1900" dirty="0" smtClean="0"/>
              <a:t> </a:t>
            </a:r>
            <a:r>
              <a:rPr lang="en-US" sz="1900" dirty="0" err="1" smtClean="0"/>
              <a:t>i</a:t>
            </a:r>
            <a:r>
              <a:rPr lang="en-US" sz="1900" dirty="0" smtClean="0"/>
              <a:t> </a:t>
            </a:r>
            <a:r>
              <a:rPr lang="en-US" sz="1900" dirty="0" err="1" smtClean="0"/>
              <a:t>seksualna</a:t>
            </a:r>
            <a:r>
              <a:rPr lang="sr-Latn-CS" sz="1900" dirty="0" smtClean="0"/>
              <a:t> </a:t>
            </a:r>
            <a:r>
              <a:rPr lang="en-US" sz="1900" dirty="0" err="1" smtClean="0"/>
              <a:t>orijentacija</a:t>
            </a:r>
            <a:r>
              <a:rPr lang="en-US" sz="1900" dirty="0" smtClean="0"/>
              <a:t> </a:t>
            </a:r>
            <a:r>
              <a:rPr lang="en-US" sz="1900" dirty="0" err="1" smtClean="0"/>
              <a:t>nijesu</a:t>
            </a:r>
            <a:r>
              <a:rPr lang="en-US" sz="1900" dirty="0" smtClean="0"/>
              <a:t> </a:t>
            </a:r>
            <a:r>
              <a:rPr lang="en-US" sz="1900" dirty="0" err="1" smtClean="0"/>
              <a:t>jedno</a:t>
            </a:r>
            <a:r>
              <a:rPr lang="en-US" sz="1900" dirty="0" smtClean="0"/>
              <a:t> </a:t>
            </a:r>
            <a:r>
              <a:rPr lang="en-US" sz="1900" dirty="0" err="1" smtClean="0"/>
              <a:t>te</a:t>
            </a:r>
            <a:r>
              <a:rPr lang="en-US" sz="1900" dirty="0" smtClean="0"/>
              <a:t> </a:t>
            </a:r>
            <a:r>
              <a:rPr lang="en-US" sz="1900" dirty="0" err="1" smtClean="0"/>
              <a:t>isto</a:t>
            </a:r>
            <a:r>
              <a:rPr lang="en-US" sz="1900" dirty="0" smtClean="0"/>
              <a:t>.</a:t>
            </a:r>
            <a:endParaRPr lang="sr-Latn-CS" sz="1900" dirty="0" smtClean="0"/>
          </a:p>
          <a:p>
            <a:pPr algn="just"/>
            <a:r>
              <a:rPr lang="en-US" sz="1900" dirty="0" err="1" smtClean="0"/>
              <a:t>Seksualna</a:t>
            </a:r>
            <a:r>
              <a:rPr lang="en-US" sz="1900" dirty="0" smtClean="0"/>
              <a:t> </a:t>
            </a:r>
            <a:r>
              <a:rPr lang="en-US" sz="1900" dirty="0" err="1" smtClean="0"/>
              <a:t>orijentacija</a:t>
            </a:r>
            <a:r>
              <a:rPr lang="en-US" sz="1900" dirty="0" smtClean="0"/>
              <a:t> je </a:t>
            </a:r>
            <a:r>
              <a:rPr lang="en-US" sz="1900" dirty="0" err="1" smtClean="0"/>
              <a:t>jedna</a:t>
            </a:r>
            <a:r>
              <a:rPr lang="en-US" sz="1900" dirty="0" smtClean="0"/>
              <a:t> </a:t>
            </a:r>
            <a:r>
              <a:rPr lang="en-US" sz="1900" dirty="0" err="1" smtClean="0"/>
              <a:t>od</a:t>
            </a:r>
            <a:r>
              <a:rPr lang="en-US" sz="1900" dirty="0" smtClean="0"/>
              <a:t> </a:t>
            </a:r>
            <a:r>
              <a:rPr lang="en-US" sz="1900" dirty="0" err="1" smtClean="0"/>
              <a:t>komponenti</a:t>
            </a:r>
            <a:r>
              <a:rPr lang="en-US" sz="1900" dirty="0" smtClean="0"/>
              <a:t> </a:t>
            </a:r>
            <a:r>
              <a:rPr lang="en-US" sz="1900" dirty="0" err="1" smtClean="0"/>
              <a:t>identiteta</a:t>
            </a:r>
            <a:r>
              <a:rPr lang="en-US" sz="1900" dirty="0" smtClean="0"/>
              <a:t> </a:t>
            </a:r>
            <a:r>
              <a:rPr lang="en-US" sz="1900" dirty="0" err="1" smtClean="0"/>
              <a:t>osobe</a:t>
            </a:r>
            <a:r>
              <a:rPr lang="en-US" sz="1900" dirty="0" smtClean="0"/>
              <a:t>, a </a:t>
            </a:r>
            <a:r>
              <a:rPr lang="en-US" sz="1900" dirty="0" err="1" smtClean="0"/>
              <a:t>odnosi</a:t>
            </a:r>
            <a:r>
              <a:rPr lang="en-US" sz="1900" dirty="0" smtClean="0"/>
              <a:t> se </a:t>
            </a:r>
            <a:r>
              <a:rPr lang="en-US" sz="1900" dirty="0" err="1" smtClean="0"/>
              <a:t>na</a:t>
            </a:r>
            <a:r>
              <a:rPr lang="en-US" sz="1900" dirty="0" smtClean="0"/>
              <a:t> </a:t>
            </a:r>
            <a:r>
              <a:rPr lang="en-US" sz="1900" dirty="0" err="1" smtClean="0"/>
              <a:t>emocionalnu</a:t>
            </a:r>
            <a:r>
              <a:rPr lang="en-US" sz="1900" dirty="0" smtClean="0"/>
              <a:t> </a:t>
            </a:r>
            <a:r>
              <a:rPr lang="en-US" sz="1900" dirty="0" err="1" smtClean="0"/>
              <a:t>i</a:t>
            </a:r>
            <a:r>
              <a:rPr lang="en-US" sz="1900" dirty="0" smtClean="0"/>
              <a:t> </a:t>
            </a:r>
            <a:r>
              <a:rPr lang="en-US" sz="1900" dirty="0" err="1" smtClean="0"/>
              <a:t>seksualnu</a:t>
            </a:r>
            <a:r>
              <a:rPr lang="en-US" sz="1900" dirty="0" smtClean="0"/>
              <a:t> </a:t>
            </a:r>
            <a:r>
              <a:rPr lang="en-US" sz="1900" dirty="0" err="1" smtClean="0"/>
              <a:t>privlačnost</a:t>
            </a:r>
            <a:r>
              <a:rPr lang="en-US" sz="1900" dirty="0" smtClean="0"/>
              <a:t> </a:t>
            </a:r>
            <a:r>
              <a:rPr lang="en-US" sz="1900" dirty="0" err="1" smtClean="0"/>
              <a:t>prema</a:t>
            </a:r>
            <a:r>
              <a:rPr lang="en-US" sz="1900" dirty="0" smtClean="0"/>
              <a:t> </a:t>
            </a:r>
            <a:r>
              <a:rPr lang="en-US" sz="1900" dirty="0" err="1" smtClean="0"/>
              <a:t>drugoj</a:t>
            </a:r>
            <a:r>
              <a:rPr lang="en-US" sz="1900" dirty="0" smtClean="0"/>
              <a:t> </a:t>
            </a:r>
            <a:r>
              <a:rPr lang="en-US" sz="1900" dirty="0" err="1" smtClean="0"/>
              <a:t>osobi</a:t>
            </a:r>
            <a:r>
              <a:rPr lang="en-US" sz="1900" dirty="0" smtClean="0"/>
              <a:t>. </a:t>
            </a:r>
            <a:r>
              <a:rPr lang="en-US" sz="1900" dirty="0" err="1" smtClean="0"/>
              <a:t>Kod</a:t>
            </a:r>
            <a:r>
              <a:rPr lang="en-US" sz="1900" dirty="0" smtClean="0"/>
              <a:t> </a:t>
            </a:r>
            <a:r>
              <a:rPr lang="en-US" sz="1900" dirty="0" err="1" smtClean="0"/>
              <a:t>većine</a:t>
            </a:r>
            <a:r>
              <a:rPr lang="en-US" sz="1900" dirty="0" smtClean="0"/>
              <a:t> </a:t>
            </a:r>
            <a:r>
              <a:rPr lang="en-US" sz="1900" dirty="0" err="1" smtClean="0"/>
              <a:t>ljudi</a:t>
            </a:r>
            <a:r>
              <a:rPr lang="en-US" sz="1900" dirty="0" smtClean="0"/>
              <a:t> </a:t>
            </a:r>
            <a:r>
              <a:rPr lang="en-US" sz="1900" dirty="0" err="1" smtClean="0"/>
              <a:t>seksualna</a:t>
            </a:r>
            <a:r>
              <a:rPr lang="en-US" sz="1900" dirty="0" smtClean="0"/>
              <a:t> </a:t>
            </a:r>
            <a:r>
              <a:rPr lang="en-US" sz="1900" dirty="0" err="1" smtClean="0"/>
              <a:t>orijentacija</a:t>
            </a:r>
            <a:r>
              <a:rPr lang="en-US" sz="1900" dirty="0" smtClean="0"/>
              <a:t> </a:t>
            </a:r>
            <a:r>
              <a:rPr lang="en-US" sz="1900" dirty="0" err="1" smtClean="0"/>
              <a:t>formira</a:t>
            </a:r>
            <a:r>
              <a:rPr lang="en-US" sz="1900" dirty="0" smtClean="0"/>
              <a:t> se u </a:t>
            </a:r>
            <a:r>
              <a:rPr lang="en-US" sz="1900" dirty="0" err="1" smtClean="0"/>
              <a:t>vrlo</a:t>
            </a:r>
            <a:r>
              <a:rPr lang="en-US" sz="1900" dirty="0" smtClean="0"/>
              <a:t> </a:t>
            </a:r>
            <a:r>
              <a:rPr lang="en-US" sz="1900" dirty="0" err="1" smtClean="0"/>
              <a:t>ranom</a:t>
            </a:r>
            <a:r>
              <a:rPr lang="en-US" sz="1900" dirty="0" smtClean="0"/>
              <a:t> </a:t>
            </a:r>
            <a:r>
              <a:rPr lang="en-US" sz="1900" dirty="0" err="1" smtClean="0"/>
              <a:t>životnom</a:t>
            </a:r>
            <a:r>
              <a:rPr lang="en-US" sz="1900" dirty="0" smtClean="0"/>
              <a:t> </a:t>
            </a:r>
            <a:r>
              <a:rPr lang="en-US" sz="1900" dirty="0" err="1" smtClean="0"/>
              <a:t>periodu</a:t>
            </a:r>
            <a:r>
              <a:rPr lang="en-US" sz="1900" dirty="0" smtClean="0"/>
              <a:t> </a:t>
            </a:r>
            <a:r>
              <a:rPr lang="en-US" sz="1900" dirty="0" err="1" smtClean="0"/>
              <a:t>i</a:t>
            </a:r>
            <a:r>
              <a:rPr lang="en-US" sz="1900" dirty="0" smtClean="0"/>
              <a:t> </a:t>
            </a:r>
            <a:r>
              <a:rPr lang="en-US" sz="1900" dirty="0" err="1" smtClean="0"/>
              <a:t>za</a:t>
            </a:r>
            <a:r>
              <a:rPr lang="en-US" sz="1900" dirty="0" smtClean="0"/>
              <a:t> </a:t>
            </a:r>
            <a:r>
              <a:rPr lang="en-US" sz="1900" dirty="0" err="1" smtClean="0"/>
              <a:t>njeno</a:t>
            </a:r>
            <a:r>
              <a:rPr lang="sr-Latn-CS" sz="1900" dirty="0" smtClean="0"/>
              <a:t> </a:t>
            </a:r>
            <a:r>
              <a:rPr lang="en-US" sz="1900" dirty="0" err="1" smtClean="0"/>
              <a:t>formiranje</a:t>
            </a:r>
            <a:r>
              <a:rPr lang="en-US" sz="1900" dirty="0" smtClean="0"/>
              <a:t> </a:t>
            </a:r>
            <a:r>
              <a:rPr lang="en-US" sz="1900" dirty="0" err="1" smtClean="0"/>
              <a:t>nije</a:t>
            </a:r>
            <a:r>
              <a:rPr lang="en-US" sz="1900" dirty="0" smtClean="0"/>
              <a:t> </a:t>
            </a:r>
            <a:r>
              <a:rPr lang="en-US" sz="1900" dirty="0" err="1" smtClean="0"/>
              <a:t>potrebno</a:t>
            </a:r>
            <a:r>
              <a:rPr lang="en-US" sz="1900" dirty="0" smtClean="0"/>
              <a:t> </a:t>
            </a:r>
            <a:r>
              <a:rPr lang="en-US" sz="1900" dirty="0" err="1" smtClean="0"/>
              <a:t>postojanje</a:t>
            </a:r>
            <a:r>
              <a:rPr lang="en-US" sz="1900" dirty="0" smtClean="0"/>
              <a:t> </a:t>
            </a:r>
            <a:r>
              <a:rPr lang="en-US" sz="1900" dirty="0" err="1" smtClean="0"/>
              <a:t>bilo</a:t>
            </a:r>
            <a:r>
              <a:rPr lang="en-US" sz="1900" dirty="0" smtClean="0"/>
              <a:t> </a:t>
            </a:r>
            <a:r>
              <a:rPr lang="en-US" sz="1900" dirty="0" err="1" smtClean="0"/>
              <a:t>kakvog</a:t>
            </a:r>
            <a:r>
              <a:rPr lang="en-US" sz="1900" dirty="0" smtClean="0"/>
              <a:t> </a:t>
            </a:r>
            <a:r>
              <a:rPr lang="en-US" sz="1900" dirty="0" err="1" smtClean="0"/>
              <a:t>seksualnog</a:t>
            </a:r>
            <a:r>
              <a:rPr lang="en-US" sz="1900" dirty="0" smtClean="0"/>
              <a:t> </a:t>
            </a:r>
            <a:r>
              <a:rPr lang="en-US" sz="1900" dirty="0" err="1" smtClean="0"/>
              <a:t>iskustva</a:t>
            </a:r>
            <a:r>
              <a:rPr lang="en-US" sz="1900" dirty="0" smtClean="0"/>
              <a:t>. </a:t>
            </a:r>
            <a:endParaRPr lang="sr-Latn-CS" sz="1900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8460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x-none" dirty="0" smtClean="0">
                <a:solidFill>
                  <a:schemeClr val="tx2">
                    <a:satMod val="130000"/>
                  </a:schemeClr>
                </a:solidFill>
              </a:rPr>
              <a:t>RODNE NORME /ULOGE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35100" y="1447800"/>
            <a:ext cx="7499350" cy="5029200"/>
          </a:xfrm>
        </p:spPr>
        <p:txBody>
          <a:bodyPr>
            <a:normAutofit fontScale="92500" lnSpcReduction="10000"/>
          </a:bodyPr>
          <a:lstStyle/>
          <a:p>
            <a:pPr marL="365760" indent="-283464" eaLnBrk="1" fontAlgn="auto" hangingPunct="1">
              <a:spcAft>
                <a:spcPts val="0"/>
              </a:spcAft>
              <a:buNone/>
              <a:defRPr/>
            </a:pPr>
            <a:r>
              <a:rPr lang="x-none" b="1" dirty="0" smtClean="0"/>
              <a:t>Predstavljaju: 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x-none" dirty="0" smtClean="0"/>
              <a:t>okvir za “normalizovanje” načina ispoljavanja, prezentovanja i ponašanja u odnosu na muškaraca i žena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x-none" dirty="0" smtClean="0"/>
              <a:t>osnov za stvaranje rodnih stereotipa</a:t>
            </a:r>
          </a:p>
          <a:p>
            <a:pPr marL="365760" indent="-283464" eaLnBrk="1" fontAlgn="auto" hangingPunct="1">
              <a:spcAft>
                <a:spcPts val="0"/>
              </a:spcAft>
              <a:buNone/>
              <a:defRPr/>
            </a:pPr>
            <a:r>
              <a:rPr lang="en-US" b="1" dirty="0" smtClean="0"/>
              <a:t>U</a:t>
            </a:r>
            <a:r>
              <a:rPr lang="x-none" b="1" dirty="0" smtClean="0"/>
              <a:t>ticaj na rodne norme:</a:t>
            </a:r>
          </a:p>
          <a:p>
            <a:pPr marL="365760" indent="-283464" eaLnBrk="1" fontAlgn="auto" hangingPunct="1">
              <a:spcAft>
                <a:spcPts val="0"/>
              </a:spcAft>
              <a:defRPr/>
            </a:pPr>
            <a:r>
              <a:rPr lang="x-none" dirty="0" smtClean="0"/>
              <a:t>društveno - kulturni kontekst/diskurs</a:t>
            </a:r>
          </a:p>
          <a:p>
            <a:pPr marL="365760" indent="-283464" eaLnBrk="1" fontAlgn="auto" hangingPunct="1">
              <a:spcAft>
                <a:spcPts val="0"/>
              </a:spcAft>
              <a:defRPr/>
            </a:pPr>
            <a:r>
              <a:rPr lang="x-none" dirty="0" smtClean="0"/>
              <a:t>istorijski period</a:t>
            </a:r>
          </a:p>
          <a:p>
            <a:r>
              <a:rPr lang="sr-Latn-CS" dirty="0" smtClean="0"/>
              <a:t>j</a:t>
            </a:r>
            <a:r>
              <a:rPr lang="x-none" smtClean="0"/>
              <a:t>ezik</a:t>
            </a:r>
            <a:endParaRPr lang="sr-Latn-CS" dirty="0" smtClean="0"/>
          </a:p>
          <a:p>
            <a:endParaRPr lang="sr-Latn-CS" dirty="0" smtClean="0"/>
          </a:p>
          <a:p>
            <a:r>
              <a:rPr lang="en-US" dirty="0" err="1" smtClean="0"/>
              <a:t>Rodno</a:t>
            </a:r>
            <a:r>
              <a:rPr lang="en-US" dirty="0" smtClean="0"/>
              <a:t> </a:t>
            </a:r>
            <a:r>
              <a:rPr lang="en-US" dirty="0" err="1" smtClean="0"/>
              <a:t>izražavanje</a:t>
            </a:r>
            <a:r>
              <a:rPr lang="en-US" dirty="0" smtClean="0"/>
              <a:t> </a:t>
            </a:r>
            <a:r>
              <a:rPr lang="en-US" dirty="0" err="1" smtClean="0"/>
              <a:t>ličnosti</a:t>
            </a:r>
            <a:r>
              <a:rPr lang="en-US" dirty="0" smtClean="0"/>
              <a:t> </a:t>
            </a:r>
            <a:r>
              <a:rPr lang="en-US" dirty="0" err="1" smtClean="0"/>
              <a:t>manifestuje</a:t>
            </a:r>
            <a:r>
              <a:rPr lang="sr-Latn-CS" dirty="0" smtClean="0"/>
              <a:t> </a:t>
            </a:r>
            <a:r>
              <a:rPr lang="en-US" dirty="0" smtClean="0"/>
              <a:t>se u </a:t>
            </a:r>
            <a:r>
              <a:rPr lang="en-US" dirty="0" err="1" smtClean="0"/>
              <a:t>ponašanju</a:t>
            </a:r>
            <a:r>
              <a:rPr lang="en-US" dirty="0" smtClean="0"/>
              <a:t>, </a:t>
            </a:r>
            <a:r>
              <a:rPr lang="en-US" dirty="0" err="1" smtClean="0"/>
              <a:t>držanju</a:t>
            </a:r>
            <a:r>
              <a:rPr lang="en-US" dirty="0" smtClean="0"/>
              <a:t>, </a:t>
            </a:r>
            <a:r>
              <a:rPr lang="en-US" dirty="0" err="1" smtClean="0"/>
              <a:t>odijevanju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sr-Latn-CS" dirty="0" smtClean="0"/>
              <a:t> </a:t>
            </a:r>
            <a:r>
              <a:rPr lang="en-US" dirty="0" err="1" smtClean="0"/>
              <a:t>svemu</a:t>
            </a:r>
            <a:r>
              <a:rPr lang="en-US" dirty="0" smtClean="0"/>
              <a:t> </a:t>
            </a:r>
            <a:r>
              <a:rPr lang="en-US" dirty="0" err="1" smtClean="0"/>
              <a:t>čime</a:t>
            </a:r>
            <a:r>
              <a:rPr lang="en-US" dirty="0" smtClean="0"/>
              <a:t> </a:t>
            </a:r>
            <a:r>
              <a:rPr lang="en-US" dirty="0" err="1" smtClean="0"/>
              <a:t>drugima</a:t>
            </a:r>
            <a:r>
              <a:rPr lang="en-US" dirty="0" smtClean="0"/>
              <a:t> </a:t>
            </a:r>
            <a:r>
              <a:rPr lang="en-US" dirty="0" err="1" smtClean="0"/>
              <a:t>ukazujemo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sr-Latn-C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se </a:t>
            </a:r>
            <a:r>
              <a:rPr lang="en-US" dirty="0" err="1" smtClean="0"/>
              <a:t>način</a:t>
            </a:r>
            <a:r>
              <a:rPr lang="en-US" dirty="0" smtClean="0"/>
              <a:t> </a:t>
            </a:r>
            <a:r>
              <a:rPr lang="en-US" dirty="0" err="1" smtClean="0"/>
              <a:t>rodno</a:t>
            </a:r>
            <a:r>
              <a:rPr lang="en-US" dirty="0" smtClean="0"/>
              <a:t> </a:t>
            </a:r>
            <a:r>
              <a:rPr lang="en-US" dirty="0" err="1" smtClean="0"/>
              <a:t>identifikujemo</a:t>
            </a:r>
            <a:r>
              <a:rPr lang="en-US" dirty="0" smtClean="0"/>
              <a:t>.</a:t>
            </a:r>
          </a:p>
          <a:p>
            <a:pPr marL="365760" indent="-283464" eaLnBrk="1" fontAlgn="auto" hangingPunct="1">
              <a:spcAft>
                <a:spcPts val="0"/>
              </a:spcAft>
              <a:defRPr/>
            </a:pPr>
            <a:endParaRPr lang="sr-Latn-CS" dirty="0" smtClean="0"/>
          </a:p>
          <a:p>
            <a:pPr marL="365760" indent="-283464" eaLnBrk="1" fontAlgn="auto" hangingPunct="1">
              <a:spcAft>
                <a:spcPts val="0"/>
              </a:spcAft>
              <a:defRPr/>
            </a:pPr>
            <a:endParaRPr lang="sr-Latn-CS" dirty="0" smtClean="0"/>
          </a:p>
          <a:p>
            <a:pPr marL="365760" indent="-283464" eaLnBrk="1" fontAlgn="auto" hangingPunct="1">
              <a:spcAft>
                <a:spcPts val="0"/>
              </a:spcAft>
              <a:defRPr/>
            </a:pPr>
            <a:endParaRPr lang="x-none" dirty="0" smtClean="0"/>
          </a:p>
        </p:txBody>
      </p:sp>
    </p:spTree>
    <p:extLst>
      <p:ext uri="{BB962C8B-B14F-4D97-AF65-F5344CB8AC3E}">
        <p14:creationId xmlns:p14="http://schemas.microsoft.com/office/powerpoint/2010/main" xmlns="" val="326066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x-none" dirty="0" smtClean="0"/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x-none" dirty="0"/>
          </a:p>
          <a:p>
            <a:pPr marL="365760" indent="-283464" algn="just" eaLnBrk="1" fontAlgn="auto" hangingPunct="1">
              <a:spcAft>
                <a:spcPts val="0"/>
              </a:spcAft>
              <a:buNone/>
              <a:defRPr/>
            </a:pPr>
            <a:endParaRPr lang="x-none" dirty="0" smtClean="0"/>
          </a:p>
        </p:txBody>
      </p:sp>
      <p:sp>
        <p:nvSpPr>
          <p:cNvPr id="4" name="Oval 3"/>
          <p:cNvSpPr/>
          <p:nvPr/>
        </p:nvSpPr>
        <p:spPr>
          <a:xfrm>
            <a:off x="457200" y="533400"/>
            <a:ext cx="13716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</a:rPr>
              <a:t>R</a:t>
            </a:r>
            <a:r>
              <a:rPr lang="x-none" dirty="0">
                <a:solidFill>
                  <a:prstClr val="white"/>
                </a:solidFill>
              </a:rPr>
              <a:t>odne norme/uloge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 rot="1894062">
            <a:off x="1578624" y="1502975"/>
            <a:ext cx="609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286000" y="1905000"/>
            <a:ext cx="1997968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</a:rPr>
              <a:t>R</a:t>
            </a:r>
            <a:r>
              <a:rPr lang="x-none" dirty="0">
                <a:solidFill>
                  <a:prstClr val="white"/>
                </a:solidFill>
              </a:rPr>
              <a:t>odni </a:t>
            </a:r>
            <a:r>
              <a:rPr lang="x-none" dirty="0" smtClean="0">
                <a:solidFill>
                  <a:prstClr val="white"/>
                </a:solidFill>
              </a:rPr>
              <a:t>stereotipi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886200" y="3352800"/>
            <a:ext cx="2133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dirty="0">
                <a:solidFill>
                  <a:prstClr val="white"/>
                </a:solidFill>
              </a:rPr>
              <a:t>Predrasude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019800" y="4953000"/>
            <a:ext cx="258464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dirty="0">
                <a:solidFill>
                  <a:prstClr val="white"/>
                </a:solidFill>
              </a:rPr>
              <a:t>Diskrimnacija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 rot="2531844">
            <a:off x="3706745" y="2892466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 rot="3194481">
            <a:off x="5461500" y="4392485"/>
            <a:ext cx="88417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4495800"/>
            <a:ext cx="45720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 smtClean="0">
                <a:solidFill>
                  <a:prstClr val="white"/>
                </a:solidFill>
              </a:rPr>
              <a:t>Predrasud</a:t>
            </a:r>
            <a:r>
              <a:rPr lang="x-none" b="1" dirty="0">
                <a:solidFill>
                  <a:prstClr val="white"/>
                </a:solidFill>
              </a:rPr>
              <a:t>e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x-none" dirty="0" smtClean="0">
                <a:solidFill>
                  <a:prstClr val="white"/>
                </a:solidFill>
              </a:rPr>
              <a:t>su </a:t>
            </a:r>
            <a:r>
              <a:rPr lang="en-US" dirty="0" err="1" smtClean="0">
                <a:solidFill>
                  <a:prstClr val="white"/>
                </a:solidFill>
              </a:rPr>
              <a:t>negativn</a:t>
            </a:r>
            <a:r>
              <a:rPr lang="x-none" dirty="0" smtClean="0">
                <a:solidFill>
                  <a:prstClr val="white"/>
                </a:solidFill>
              </a:rPr>
              <a:t>i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stav</a:t>
            </a:r>
            <a:r>
              <a:rPr lang="x-none" dirty="0" smtClean="0">
                <a:solidFill>
                  <a:prstClr val="white"/>
                </a:solidFill>
              </a:rPr>
              <a:t>ovi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prema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nekoj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društvenoj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zajednici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ili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prema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pojedincu</a:t>
            </a:r>
            <a:r>
              <a:rPr lang="x-none" dirty="0" smtClean="0">
                <a:solidFill>
                  <a:prstClr val="white"/>
                </a:solidFill>
              </a:rPr>
              <a:t>, na osnovu </a:t>
            </a:r>
            <a:r>
              <a:rPr lang="en-US" dirty="0" err="1" smtClean="0">
                <a:solidFill>
                  <a:prstClr val="white"/>
                </a:solidFill>
              </a:rPr>
              <a:t>unapr</a:t>
            </a:r>
            <a:r>
              <a:rPr lang="x-none" dirty="0" smtClean="0">
                <a:solidFill>
                  <a:prstClr val="white"/>
                </a:solidFill>
              </a:rPr>
              <a:t>ijed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donesen</a:t>
            </a:r>
            <a:r>
              <a:rPr lang="x-none" dirty="0" smtClean="0">
                <a:solidFill>
                  <a:prstClr val="white"/>
                </a:solidFill>
              </a:rPr>
              <a:t>og 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sud</a:t>
            </a:r>
            <a:r>
              <a:rPr lang="x-none" dirty="0" smtClean="0">
                <a:solidFill>
                  <a:prstClr val="white"/>
                </a:solidFill>
              </a:rPr>
              <a:t>a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koji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>
                <a:solidFill>
                  <a:prstClr val="white"/>
                </a:solidFill>
              </a:rPr>
              <a:t>je </a:t>
            </a:r>
            <a:r>
              <a:rPr lang="en-US" dirty="0" err="1">
                <a:solidFill>
                  <a:prstClr val="white"/>
                </a:solidFill>
              </a:rPr>
              <a:t>zasnovan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na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x-none" dirty="0" smtClean="0">
                <a:solidFill>
                  <a:prstClr val="white"/>
                </a:solidFill>
              </a:rPr>
              <a:t>pretpostavkama.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934200" y="1371600"/>
            <a:ext cx="1981200" cy="297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x-none" dirty="0" smtClean="0">
                <a:solidFill>
                  <a:prstClr val="white"/>
                </a:solidFill>
              </a:rPr>
              <a:t>DISKRIMINACIJA je </a:t>
            </a:r>
            <a:r>
              <a:rPr lang="en-US" dirty="0" err="1" smtClean="0">
                <a:solidFill>
                  <a:prstClr val="white"/>
                </a:solidFill>
              </a:rPr>
              <a:t>nejednak</a:t>
            </a:r>
            <a:r>
              <a:rPr lang="x-none" dirty="0" smtClean="0">
                <a:solidFill>
                  <a:prstClr val="white"/>
                </a:solidFill>
              </a:rPr>
              <a:t>o/</a:t>
            </a:r>
          </a:p>
          <a:p>
            <a:r>
              <a:rPr lang="x-none" dirty="0" smtClean="0">
                <a:solidFill>
                  <a:prstClr val="white"/>
                </a:solidFill>
              </a:rPr>
              <a:t>nepravedno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x-none" dirty="0" smtClean="0">
                <a:solidFill>
                  <a:prstClr val="white"/>
                </a:solidFill>
              </a:rPr>
              <a:t>postupanje prema nekoj </a:t>
            </a:r>
            <a:r>
              <a:rPr lang="en-US" dirty="0" err="1" smtClean="0">
                <a:solidFill>
                  <a:prstClr val="white"/>
                </a:solidFill>
              </a:rPr>
              <a:t>osob</a:t>
            </a:r>
            <a:r>
              <a:rPr lang="x-none" dirty="0" smtClean="0">
                <a:solidFill>
                  <a:prstClr val="white"/>
                </a:solidFill>
              </a:rPr>
              <a:t>i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ili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grup</a:t>
            </a:r>
            <a:r>
              <a:rPr lang="x-none" dirty="0" smtClean="0">
                <a:solidFill>
                  <a:prstClr val="white"/>
                </a:solidFill>
              </a:rPr>
              <a:t>i </a:t>
            </a:r>
            <a:r>
              <a:rPr lang="en-US" dirty="0" err="1" smtClean="0">
                <a:solidFill>
                  <a:prstClr val="white"/>
                </a:solidFill>
              </a:rPr>
              <a:t>osoba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zbog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ličnih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osobina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koje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ih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čine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različitim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od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ostalih</a:t>
            </a:r>
            <a:r>
              <a:rPr lang="en-US" dirty="0">
                <a:solidFill>
                  <a:prstClr val="white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19255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1371600"/>
            <a:ext cx="7315200" cy="1752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x-none" dirty="0" smtClean="0">
                <a:solidFill>
                  <a:schemeClr val="tx2">
                    <a:satMod val="130000"/>
                  </a:schemeClr>
                </a:solidFill>
              </a:rPr>
              <a:t>FORMIRANJE RODNOG IDENTITETA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277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4993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F</a:t>
            </a:r>
            <a:r>
              <a:rPr lang="x-none" dirty="0" smtClean="0">
                <a:solidFill>
                  <a:schemeClr val="tx2">
                    <a:satMod val="130000"/>
                  </a:schemeClr>
                </a:solidFill>
              </a:rPr>
              <a:t>ormiranje rodnog identiteta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295400"/>
            <a:ext cx="8229600" cy="4800600"/>
          </a:xfrm>
        </p:spPr>
        <p:txBody>
          <a:bodyPr>
            <a:no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x-none" sz="2200" dirty="0" smtClean="0"/>
              <a:t>Oko druge godine</a:t>
            </a:r>
            <a:r>
              <a:rPr lang="en-US" sz="2200" dirty="0" smtClean="0"/>
              <a:t> </a:t>
            </a:r>
            <a:r>
              <a:rPr lang="x-none" sz="2200" dirty="0" smtClean="0"/>
              <a:t>djeteta javlja se </a:t>
            </a:r>
            <a:r>
              <a:rPr lang="en-US" sz="2200" dirty="0" smtClean="0"/>
              <a:t> </a:t>
            </a:r>
            <a:r>
              <a:rPr lang="x-none" sz="2200" dirty="0" smtClean="0"/>
              <a:t>z</a:t>
            </a:r>
            <a:r>
              <a:rPr lang="en-US" sz="2200" dirty="0" err="1" smtClean="0"/>
              <a:t>ainteres</a:t>
            </a:r>
            <a:r>
              <a:rPr lang="x-none" sz="2200" dirty="0" smtClean="0"/>
              <a:t>o</a:t>
            </a:r>
            <a:r>
              <a:rPr lang="en-US" sz="2200" dirty="0" smtClean="0"/>
              <a:t>van</a:t>
            </a:r>
            <a:r>
              <a:rPr lang="x-none" sz="2200" dirty="0" smtClean="0"/>
              <a:t>ost</a:t>
            </a:r>
            <a:r>
              <a:rPr lang="en-US" sz="2200" dirty="0" smtClean="0"/>
              <a:t> </a:t>
            </a:r>
            <a:r>
              <a:rPr lang="x-none" sz="2200" dirty="0" smtClean="0"/>
              <a:t>za rodne razlike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x-none" sz="2200" dirty="0" smtClean="0"/>
              <a:t>Od treće godine većina djece imenuje sebe kao dječaka ili djevojčicu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x-none" sz="2200" dirty="0" smtClean="0"/>
              <a:t>Od 3-5 godine djeteta – učvršćuje se rodni identitet 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x-none" sz="2200" dirty="0" smtClean="0"/>
              <a:t>Djeca uče kroz različite agense socijalizacije (porodica, vršnjaci, vrtić, mediji...) što društvo očekuje od njih kao dječaka i djevojčica. Uče o različitoj vrijednosti muškosti i ženskosti.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200" dirty="0" smtClean="0"/>
              <a:t>D</a:t>
            </a:r>
            <a:r>
              <a:rPr lang="x-none" sz="2200" dirty="0" smtClean="0"/>
              <a:t>jeca aktivno konstr</a:t>
            </a:r>
            <a:r>
              <a:rPr lang="en-US" sz="2200" dirty="0" smtClean="0"/>
              <a:t>u</a:t>
            </a:r>
            <a:r>
              <a:rPr lang="x-none" sz="2200" dirty="0" smtClean="0"/>
              <a:t>išu i dekonstruišu svoje identitete, ponavaljući i eksperimentišući ponašanjima, korigujući ih u odnosu na povratne informacije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x-none" sz="2200" dirty="0" smtClean="0"/>
              <a:t>U ovom ranom uzrastu djeca nauče da: </a:t>
            </a:r>
          </a:p>
          <a:p>
            <a:pPr marL="365760" indent="-283464" algn="just" eaLnBrk="1" fontAlgn="auto" hangingPunct="1">
              <a:spcAft>
                <a:spcPts val="0"/>
              </a:spcAft>
              <a:buNone/>
              <a:defRPr/>
            </a:pPr>
            <a:r>
              <a:rPr lang="x-none" sz="2200" dirty="0" smtClean="0"/>
              <a:t>	</a:t>
            </a:r>
            <a:r>
              <a:rPr lang="x-none" sz="2200" dirty="0"/>
              <a:t> </a:t>
            </a:r>
            <a:r>
              <a:rPr lang="x-none" sz="2200" dirty="0" smtClean="0"/>
              <a:t>	neuklapanje u „svoj rod” = neprihvatanje od strane grupe.</a:t>
            </a:r>
          </a:p>
        </p:txBody>
      </p:sp>
    </p:spTree>
    <p:extLst>
      <p:ext uri="{BB962C8B-B14F-4D97-AF65-F5344CB8AC3E}">
        <p14:creationId xmlns:p14="http://schemas.microsoft.com/office/powerpoint/2010/main" xmlns="" val="406298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95400" y="1295400"/>
            <a:ext cx="7407275" cy="14716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x-none" dirty="0" smtClean="0">
                <a:solidFill>
                  <a:schemeClr val="tx2">
                    <a:satMod val="130000"/>
                  </a:schemeClr>
                </a:solidFill>
              </a:rPr>
              <a:t>PREPORUKE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217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P</a:t>
            </a:r>
            <a:r>
              <a:rPr lang="x-none" dirty="0" smtClean="0">
                <a:solidFill>
                  <a:schemeClr val="tx2">
                    <a:satMod val="130000"/>
                  </a:schemeClr>
                </a:solidFill>
              </a:rPr>
              <a:t>reporuke 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365760" indent="-283464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x-none" dirty="0" smtClean="0"/>
              <a:t>Kontinuirano promišljanje o svojim uvjerenjima, procjenama, postupcima </a:t>
            </a:r>
            <a:r>
              <a:rPr lang="x-none" smtClean="0"/>
              <a:t>i aktivnostima</a:t>
            </a:r>
            <a:endParaRPr lang="x-none" dirty="0" smtClean="0">
              <a:solidFill>
                <a:srgbClr val="FFFF00"/>
              </a:solidFill>
            </a:endParaRPr>
          </a:p>
          <a:p>
            <a:pPr marL="365760" indent="-283464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x-none" dirty="0" smtClean="0"/>
              <a:t>Izbjegavanje podsticanja ponašanja, pohvale i izjave koje vode rodnim sterotipima;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/>
              <a:t>P</a:t>
            </a:r>
            <a:r>
              <a:rPr lang="x-none" dirty="0" smtClean="0"/>
              <a:t>ronalaženje knjiga/priča/crtanih filmova koje nisu rodno stereotipni i koje ohrabruju vrijednovane osobine i ponašanja bez obzira na pol;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/>
              <a:t>P</a:t>
            </a:r>
            <a:r>
              <a:rPr lang="x-none" dirty="0" smtClean="0"/>
              <a:t>romišljanje o rodnim stereotipima u okviru postojećih bajki/knjiga/priča/slikovnica/crtanih filmova i usmjeravanje djece da ih prepoznaju, čime se razvija kritičko mišljenje o rodnim ulogama i mogućnostima;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x-none" dirty="0" smtClean="0"/>
              <a:t>Ohrabrivanje dječaka i djevojčica da sarađuju u istim </a:t>
            </a:r>
            <a:r>
              <a:rPr lang="x-none" smtClean="0"/>
              <a:t>aktivnostima;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499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P</a:t>
            </a:r>
            <a:r>
              <a:rPr lang="x-none" dirty="0" smtClean="0">
                <a:solidFill>
                  <a:schemeClr val="tx2">
                    <a:satMod val="130000"/>
                  </a:schemeClr>
                </a:solidFill>
              </a:rPr>
              <a:t>reporuke 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447800"/>
            <a:ext cx="8401050" cy="4800600"/>
          </a:xfrm>
        </p:spPr>
        <p:txBody>
          <a:bodyPr>
            <a:normAutofit/>
          </a:bodyPr>
          <a:lstStyle/>
          <a:p>
            <a:pPr marL="365760" indent="-283464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x-none" dirty="0" smtClean="0"/>
              <a:t>Ohrabrivanje djece da se uključe u </a:t>
            </a:r>
            <a:r>
              <a:rPr lang="x-none" smtClean="0"/>
              <a:t>različite </a:t>
            </a:r>
            <a:r>
              <a:rPr lang="en-US" dirty="0" err="1" smtClean="0"/>
              <a:t>igre</a:t>
            </a:r>
            <a:r>
              <a:rPr lang="x-none" smtClean="0"/>
              <a:t> </a:t>
            </a:r>
            <a:r>
              <a:rPr lang="x-none" dirty="0" smtClean="0"/>
              <a:t>bez obzira na pol;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/>
              <a:t>P</a:t>
            </a:r>
            <a:r>
              <a:rPr lang="x-none" dirty="0" smtClean="0"/>
              <a:t>redstavljanje i imenovanje različitih zanimanja u oba oblika;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/>
              <a:t>O</a:t>
            </a:r>
            <a:r>
              <a:rPr lang="x-none" dirty="0" smtClean="0"/>
              <a:t>hrabrivanje izražavanja i imenovanja svih emocija kod djece – one nisu rodno uslovljene;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x-none" dirty="0" smtClean="0"/>
              <a:t>Postavljanje pitanja u odnosu na rodne stereotipe koje primjetite kod djece, npr. kako ti to razumiješ, kada bi djevojčica/dječak to uradio/la što bi bilo drugačije?, navoditi primjere?...;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x-none" dirty="0" smtClean="0"/>
              <a:t>Posteri, slike</a:t>
            </a:r>
            <a:r>
              <a:rPr lang="x-none" smtClean="0"/>
              <a:t>, knjige</a:t>
            </a:r>
            <a:r>
              <a:rPr lang="x-none" smtClean="0">
                <a:solidFill>
                  <a:srgbClr val="FFFF00"/>
                </a:solidFill>
              </a:rPr>
              <a:t> </a:t>
            </a:r>
            <a:r>
              <a:rPr lang="x-none" dirty="0" smtClean="0"/>
              <a:t>koje nemaju rodno stereotipnu poruku.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385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 smtClean="0"/>
              <a:t>KONTAKT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935163"/>
            <a:ext cx="9145016" cy="4389437"/>
          </a:xfrm>
        </p:spPr>
        <p:txBody>
          <a:bodyPr/>
          <a:lstStyle/>
          <a:p>
            <a:r>
              <a:rPr lang="en-US" b="1" dirty="0" smtClean="0"/>
              <a:t>JU </a:t>
            </a:r>
            <a:r>
              <a:rPr lang="en-US" b="1" dirty="0" err="1" smtClean="0"/>
              <a:t>Resursni</a:t>
            </a:r>
            <a:r>
              <a:rPr lang="en-US" b="1" dirty="0" smtClean="0"/>
              <a:t> </a:t>
            </a:r>
            <a:r>
              <a:rPr lang="en-US" b="1" dirty="0" err="1" smtClean="0"/>
              <a:t>centar</a:t>
            </a:r>
            <a:r>
              <a:rPr lang="en-US" b="1" dirty="0" smtClean="0"/>
              <a:t>  </a:t>
            </a:r>
            <a:r>
              <a:rPr lang="en-US" b="1" dirty="0" err="1" smtClean="0"/>
              <a:t>za</a:t>
            </a:r>
            <a:r>
              <a:rPr lang="en-US" b="1" dirty="0" smtClean="0"/>
              <a:t> </a:t>
            </a:r>
            <a:r>
              <a:rPr lang="en-US" b="1" dirty="0" err="1" smtClean="0"/>
              <a:t>obrazovanje</a:t>
            </a:r>
            <a:r>
              <a:rPr lang="en-US" b="1" dirty="0" smtClean="0"/>
              <a:t>  i </a:t>
            </a:r>
            <a:r>
              <a:rPr lang="en-US" b="1" dirty="0" err="1" smtClean="0"/>
              <a:t>osposobljavanje</a:t>
            </a:r>
            <a:r>
              <a:rPr lang="en-US" b="1" dirty="0" smtClean="0"/>
              <a:t>  ,,</a:t>
            </a:r>
            <a:r>
              <a:rPr lang="x-none" b="1" dirty="0" smtClean="0"/>
              <a:t> 1. </a:t>
            </a:r>
            <a:r>
              <a:rPr lang="en-US" b="1" dirty="0" smtClean="0"/>
              <a:t> </a:t>
            </a:r>
            <a:r>
              <a:rPr lang="en-US" b="1" dirty="0" err="1" smtClean="0"/>
              <a:t>jun</a:t>
            </a:r>
            <a:r>
              <a:rPr lang="x-none" b="1" dirty="0" smtClean="0"/>
              <a:t>“</a:t>
            </a:r>
          </a:p>
          <a:p>
            <a:pPr marL="0" indent="0">
              <a:buNone/>
            </a:pPr>
            <a:r>
              <a:rPr lang="x-none" dirty="0" smtClean="0"/>
              <a:t>  Nataša Knežević, </a:t>
            </a:r>
            <a:r>
              <a:rPr lang="x-none" b="1" dirty="0" smtClean="0"/>
              <a:t>psihološkinja</a:t>
            </a:r>
            <a:r>
              <a:rPr lang="x-none" dirty="0" smtClean="0"/>
              <a:t> :  </a:t>
            </a:r>
            <a:r>
              <a:rPr lang="x-none" dirty="0" smtClean="0">
                <a:solidFill>
                  <a:schemeClr val="accent2">
                    <a:lumMod val="75000"/>
                  </a:schemeClr>
                </a:solidFill>
                <a:hlinkClick r:id="rId2"/>
              </a:rPr>
              <a:t>naja_kostic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hlinkClick r:id="rId2"/>
              </a:rPr>
              <a:t>@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hlinkClick r:id="rId2"/>
              </a:rPr>
              <a:t>hotmail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hlinkClick r:id="rId2"/>
              </a:rPr>
              <a:t>.</a:t>
            </a:r>
            <a:r>
              <a:rPr lang="x-none" dirty="0" smtClean="0">
                <a:solidFill>
                  <a:schemeClr val="accent2">
                    <a:lumMod val="75000"/>
                  </a:schemeClr>
                </a:solidFill>
                <a:hlinkClick r:id="rId2"/>
              </a:rPr>
              <a:t>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hlinkClick r:id="rId2"/>
              </a:rPr>
              <a:t>com</a:t>
            </a:r>
            <a:endParaRPr lang="x-none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b="1" dirty="0" smtClean="0"/>
              <a:t>JU </a:t>
            </a:r>
            <a:r>
              <a:rPr lang="en-US" b="1" dirty="0" err="1" smtClean="0"/>
              <a:t>Resursni</a:t>
            </a:r>
            <a:r>
              <a:rPr lang="en-US" b="1" dirty="0" smtClean="0"/>
              <a:t> </a:t>
            </a:r>
            <a:r>
              <a:rPr lang="en-US" b="1" dirty="0" err="1" smtClean="0"/>
              <a:t>centar</a:t>
            </a:r>
            <a:r>
              <a:rPr lang="en-US" b="1" dirty="0" smtClean="0"/>
              <a:t> </a:t>
            </a:r>
            <a:r>
              <a:rPr lang="en-US" b="1" dirty="0" err="1" smtClean="0"/>
              <a:t>za</a:t>
            </a:r>
            <a:r>
              <a:rPr lang="en-US" b="1" dirty="0" smtClean="0"/>
              <a:t> </a:t>
            </a:r>
            <a:r>
              <a:rPr lang="en-US" b="1" dirty="0" err="1" smtClean="0"/>
              <a:t>djecu</a:t>
            </a:r>
            <a:r>
              <a:rPr lang="en-US" b="1" dirty="0" smtClean="0"/>
              <a:t> i </a:t>
            </a:r>
            <a:r>
              <a:rPr lang="en-US" b="1" dirty="0" err="1" smtClean="0"/>
              <a:t>mlade</a:t>
            </a:r>
            <a:r>
              <a:rPr lang="en-US" b="1" dirty="0" smtClean="0"/>
              <a:t> ,,</a:t>
            </a:r>
            <a:r>
              <a:rPr lang="en-US" b="1" dirty="0" err="1" smtClean="0"/>
              <a:t>Podgorica</a:t>
            </a:r>
            <a:r>
              <a:rPr lang="x-none" b="1" dirty="0" smtClean="0"/>
              <a:t>“</a:t>
            </a:r>
          </a:p>
          <a:p>
            <a:pPr marL="0" indent="0">
              <a:buNone/>
            </a:pPr>
            <a:r>
              <a:rPr lang="x-none" dirty="0" smtClean="0"/>
              <a:t>    Irena Bogićević, p</a:t>
            </a:r>
            <a:r>
              <a:rPr lang="x-none" b="1" dirty="0" smtClean="0"/>
              <a:t>edagoškinja</a:t>
            </a:r>
            <a:r>
              <a:rPr lang="x-none" dirty="0" smtClean="0"/>
              <a:t>:   </a:t>
            </a:r>
            <a:r>
              <a:rPr lang="x-none" dirty="0" smtClean="0">
                <a:hlinkClick r:id="rId3"/>
              </a:rPr>
              <a:t>irenabogicevic</a:t>
            </a:r>
            <a:r>
              <a:rPr lang="en-US" dirty="0" smtClean="0">
                <a:hlinkClick r:id="rId3"/>
              </a:rPr>
              <a:t>@</a:t>
            </a:r>
            <a:r>
              <a:rPr lang="x-none" dirty="0" smtClean="0">
                <a:hlinkClick r:id="rId3"/>
              </a:rPr>
              <a:t>ymail.com</a:t>
            </a:r>
            <a:r>
              <a:rPr lang="x-none" dirty="0" smtClean="0"/>
              <a:t> </a:t>
            </a:r>
          </a:p>
          <a:p>
            <a:pPr marL="0" indent="0">
              <a:buNone/>
            </a:pPr>
            <a:endParaRPr lang="x-none" dirty="0" smtClean="0"/>
          </a:p>
          <a:p>
            <a:pPr marL="0" indent="0">
              <a:buNone/>
            </a:pPr>
            <a:endParaRPr lang="x-none" dirty="0" smtClean="0"/>
          </a:p>
        </p:txBody>
      </p:sp>
    </p:spTree>
    <p:extLst>
      <p:ext uri="{BB962C8B-B14F-4D97-AF65-F5344CB8AC3E}">
        <p14:creationId xmlns:p14="http://schemas.microsoft.com/office/powerpoint/2010/main" xmlns="" val="41380358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1_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4_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7_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8_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9_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3E5A4E6A510C4897475B495B53E1EE" ma:contentTypeVersion="0" ma:contentTypeDescription="Create a new document." ma:contentTypeScope="" ma:versionID="6a144bd931d3c81e951a3a744456e8f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ED9DE1E-2863-4557-89E5-DC22ECE179A2}"/>
</file>

<file path=customXml/itemProps2.xml><?xml version="1.0" encoding="utf-8"?>
<ds:datastoreItem xmlns:ds="http://schemas.openxmlformats.org/officeDocument/2006/customXml" ds:itemID="{880806A1-43DE-4863-8D37-FA15D4669F82}"/>
</file>

<file path=customXml/itemProps3.xml><?xml version="1.0" encoding="utf-8"?>
<ds:datastoreItem xmlns:ds="http://schemas.openxmlformats.org/officeDocument/2006/customXml" ds:itemID="{4F185DDB-3B19-49FF-8992-914026EEDF13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255</TotalTime>
  <Words>825</Words>
  <Application>Microsoft Office PowerPoint</Application>
  <PresentationFormat>On-screen Show (4:3)</PresentationFormat>
  <Paragraphs>80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14</vt:i4>
      </vt:variant>
    </vt:vector>
  </HeadingPairs>
  <TitlesOfParts>
    <vt:vector size="28" baseType="lpstr">
      <vt:lpstr>Flow</vt:lpstr>
      <vt:lpstr>Oriel</vt:lpstr>
      <vt:lpstr>3_Oriel</vt:lpstr>
      <vt:lpstr>4_Oriel</vt:lpstr>
      <vt:lpstr>5_Oriel</vt:lpstr>
      <vt:lpstr>6_Oriel</vt:lpstr>
      <vt:lpstr>7_Oriel</vt:lpstr>
      <vt:lpstr>8_Oriel</vt:lpstr>
      <vt:lpstr>9_Oriel</vt:lpstr>
      <vt:lpstr>11_Oriel</vt:lpstr>
      <vt:lpstr>14_Oriel</vt:lpstr>
      <vt:lpstr>17_Oriel</vt:lpstr>
      <vt:lpstr>18_Oriel</vt:lpstr>
      <vt:lpstr>19_Oriel</vt:lpstr>
      <vt:lpstr>Važnost rodno senzitivnog pristupa u  ranom i predškolskom vaspitanju</vt:lpstr>
      <vt:lpstr>Rodno senzitivan pristup u ranom i predškolskom obrazovanju znači</vt:lpstr>
      <vt:lpstr>OSNOVNI POJMOVI</vt:lpstr>
      <vt:lpstr>POL</vt:lpstr>
      <vt:lpstr>ROD</vt:lpstr>
      <vt:lpstr>RODNI IDENTITET</vt:lpstr>
      <vt:lpstr>RODNE NORME /ULOGE</vt:lpstr>
      <vt:lpstr>Slide 8</vt:lpstr>
      <vt:lpstr>FORMIRANJE RODNOG IDENTITETA</vt:lpstr>
      <vt:lpstr>Formiranje rodnog identiteta</vt:lpstr>
      <vt:lpstr>PREPORUKE</vt:lpstr>
      <vt:lpstr>Preporuke </vt:lpstr>
      <vt:lpstr>Preporuke </vt:lpstr>
      <vt:lpstr>KONTAKT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Itana</dc:creator>
  <cp:lastModifiedBy>Microsoft</cp:lastModifiedBy>
  <cp:revision>152</cp:revision>
  <cp:lastPrinted>2017-10-25T07:14:40Z</cp:lastPrinted>
  <dcterms:created xsi:type="dcterms:W3CDTF">2013-10-07T14:29:31Z</dcterms:created>
  <dcterms:modified xsi:type="dcterms:W3CDTF">2017-12-25T18:25:17Z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0x0101008C3E5A4E6A510C4897475B495B53E1EE</vt:lpwstr>
  </property>
</Properties>
</file>